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66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0" autoAdjust="0"/>
    <p:restoredTop sz="94660"/>
  </p:normalViewPr>
  <p:slideViewPr>
    <p:cSldViewPr>
      <p:cViewPr varScale="1">
        <p:scale>
          <a:sx n="78" d="100"/>
          <a:sy n="78" d="100"/>
        </p:scale>
        <p:origin x="126" y="69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EC3D-96F7-401F-9673-3EE7F75C9C5B}" type="datetimeFigureOut">
              <a:rPr lang="en-US"/>
              <a:t>7/22/2016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ED8CD-4E4C-49AC-BDC6-2963BA49E54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41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2BCF4-D26D-4DAF-9F57-FE1E61FE7935}" type="datetimeFigureOut">
              <a:rPr lang="en-US"/>
              <a:t>7/22/2016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91549-43BF-425A-AF25-7526201920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92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3" y="685801"/>
            <a:ext cx="3962400" cy="4724399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013" y="5410200"/>
            <a:ext cx="3962400" cy="762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pPr/>
              <a:t>7/22/2016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4839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7/22/2016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629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85412" y="685800"/>
            <a:ext cx="1295401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685800"/>
            <a:ext cx="9474253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7/22/2016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005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533400"/>
            <a:ext cx="10971372" cy="106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2384" y="1947770"/>
            <a:ext cx="10287000" cy="4190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7/22/2016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786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2590800"/>
            <a:ext cx="8229599" cy="2819400"/>
          </a:xfrm>
        </p:spPr>
        <p:txBody>
          <a:bodyPr anchor="b">
            <a:normAutofit/>
          </a:bodyPr>
          <a:lstStyle>
            <a:lvl1pPr algn="l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425" y="5410200"/>
            <a:ext cx="8231187" cy="762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pPr/>
              <a:t>7/22/2016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51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577849"/>
            <a:ext cx="10971372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3" y="1905000"/>
            <a:ext cx="5029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1614" y="1905000"/>
            <a:ext cx="5029199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7/22/2016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70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853" y="533400"/>
            <a:ext cx="1097137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664" y="1981200"/>
            <a:ext cx="5029200" cy="9906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664" y="2971800"/>
            <a:ext cx="502920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1613" y="1981200"/>
            <a:ext cx="5029200" cy="9906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0025" y="2971800"/>
            <a:ext cx="502920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7/22/2016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309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7/22/2016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442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7/22/2016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031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212" y="685800"/>
            <a:ext cx="670417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7/22/2016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472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5213" y="685800"/>
            <a:ext cx="6705600" cy="5486400"/>
          </a:xfrm>
          <a:ln w="63500">
            <a:solidFill>
              <a:schemeClr val="bg1"/>
            </a:solidFill>
            <a:miter lim="800000"/>
          </a:ln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7/22/2016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204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5105400"/>
            <a:ext cx="10971372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685800"/>
            <a:ext cx="10287000" cy="419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C8C8C"/>
                </a:solidFill>
              </a:defRPr>
            </a:lvl1pPr>
          </a:lstStyle>
          <a:p>
            <a:fld id="{81C93FC7-9D1A-468B-98DB-D1E8D74418D9}" type="datetimeFigureOut">
              <a:rPr lang="en-US"/>
              <a:pPr/>
              <a:t>7/22/2016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C8C8C"/>
                </a:solidFill>
              </a:defRPr>
            </a:lvl1pPr>
          </a:lstStyle>
          <a:p>
            <a:fld id="{A3F31473-23EB-4724-8B59-FE6D21D89FA4}" type="slidenum">
              <a:rPr/>
              <a:pPr/>
              <a:t>‹#›</a:t>
            </a:fld>
            <a:endParaRPr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12" y="104433"/>
            <a:ext cx="3040392" cy="39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2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15950" indent="-28575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Corbel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96696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80744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76479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148840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32888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16936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300984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3" y="685802"/>
            <a:ext cx="3962400" cy="1955674"/>
          </a:xfrm>
        </p:spPr>
        <p:txBody>
          <a:bodyPr/>
          <a:lstStyle/>
          <a:p>
            <a:r>
              <a:rPr lang="en-US" dirty="0" smtClean="0"/>
              <a:t>Crumbling Foundations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621" y="4905684"/>
            <a:ext cx="7991640" cy="593396"/>
          </a:xfrm>
        </p:spPr>
        <p:txBody>
          <a:bodyPr>
            <a:noAutofit/>
          </a:bodyPr>
          <a:lstStyle/>
          <a:p>
            <a:r>
              <a:rPr lang="en-US" sz="3200" dirty="0" smtClean="0"/>
              <a:t>Meeting on July 25, 2016</a:t>
            </a:r>
            <a:endParaRPr lang="en-US" sz="3200" dirty="0"/>
          </a:p>
        </p:txBody>
      </p:sp>
      <p:pic>
        <p:nvPicPr>
          <p:cNvPr id="1026" name="Picture 2" descr="http://media.nbcconnecticut.com/images/1200*675/crumbling+foundation+sept+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304" y="37514"/>
            <a:ext cx="5622908" cy="316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llied123.com/uploads/4/9/5/8/49580705/3849116_ori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12" y="262442"/>
            <a:ext cx="3663163" cy="2058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media.nbcconnecticut.com/images/1200*677/crumblingfoundation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071" y="2819400"/>
            <a:ext cx="4592259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media.nbcconnecticut.com/images/1200*675/CONDOFOUNDATI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12" y="4114800"/>
            <a:ext cx="4341813" cy="2442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americassist.yolasite.com/resources/August%202009%2002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441" y="2271777"/>
            <a:ext cx="3462630" cy="196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8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Can Do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Qualified Inspection and Testing Services</a:t>
            </a:r>
          </a:p>
          <a:p>
            <a:pPr lvl="1"/>
            <a:r>
              <a:rPr lang="en-US" dirty="0" smtClean="0"/>
              <a:t>RFP for approved laboratory inspection services, potentially at reduced costs</a:t>
            </a:r>
          </a:p>
          <a:p>
            <a:pPr lvl="1"/>
            <a:r>
              <a:rPr lang="en-US" dirty="0" smtClean="0"/>
              <a:t>Research potential other effective methods of testing</a:t>
            </a:r>
          </a:p>
          <a:p>
            <a:r>
              <a:rPr lang="en-US" dirty="0" smtClean="0"/>
              <a:t>Develop a Remediation Pricing Index</a:t>
            </a:r>
          </a:p>
          <a:p>
            <a:pPr lvl="1"/>
            <a:r>
              <a:rPr lang="en-US" dirty="0" smtClean="0"/>
              <a:t>Maximum square footage costs?  </a:t>
            </a:r>
            <a:endParaRPr lang="en-US" dirty="0"/>
          </a:p>
          <a:p>
            <a:pPr lvl="1"/>
            <a:r>
              <a:rPr lang="en-US" dirty="0" smtClean="0"/>
              <a:t>Qualified contractors?  </a:t>
            </a:r>
          </a:p>
          <a:p>
            <a:pPr lvl="1"/>
            <a:r>
              <a:rPr lang="en-US" dirty="0" smtClean="0"/>
              <a:t>Potential pitfalls with this approach</a:t>
            </a:r>
          </a:p>
          <a:p>
            <a:pPr marL="330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24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Can Do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 on Insurance Companies</a:t>
            </a:r>
          </a:p>
          <a:p>
            <a:pPr lvl="1"/>
            <a:r>
              <a:rPr lang="en-US" dirty="0" smtClean="0"/>
              <a:t>Anecdotal evidence that some insurance companies will cover loss if presented with lawsuits (unclear under what circumstances, what policies or what conditions)</a:t>
            </a:r>
          </a:p>
          <a:p>
            <a:pPr lvl="1"/>
            <a:r>
              <a:rPr lang="en-US" dirty="0" smtClean="0"/>
              <a:t>What is the ask to the Insurance Companies?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60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Homeowner’s Insurance Companies in 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035601"/>
              </p:ext>
            </p:extLst>
          </p:nvPr>
        </p:nvGraphicFramePr>
        <p:xfrm>
          <a:off x="379412" y="1828800"/>
          <a:ext cx="11201401" cy="412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/>
                <a:gridCol w="5791200"/>
                <a:gridCol w="2662777"/>
                <a:gridCol w="2290224"/>
              </a:tblGrid>
              <a:tr h="369094">
                <a:tc>
                  <a:txBody>
                    <a:bodyPr/>
                    <a:lstStyle/>
                    <a:p>
                      <a:pPr algn="l" fontAlgn="t"/>
                      <a:endParaRPr lang="en-US" sz="24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3D3D3D"/>
                          </a:solidFill>
                          <a:effectLst/>
                          <a:latin typeface="Arial" panose="020B0604020202020204" pitchFamily="34" charset="0"/>
                        </a:rPr>
                        <a:t>Company </a:t>
                      </a:r>
                      <a:endParaRPr lang="en-US" sz="18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 smtClean="0">
                          <a:solidFill>
                            <a:srgbClr val="3D3D3D"/>
                          </a:solidFill>
                          <a:effectLst/>
                          <a:latin typeface="Arial" panose="020B0604020202020204" pitchFamily="34" charset="0"/>
                        </a:rPr>
                        <a:t>Premiums</a:t>
                      </a:r>
                      <a:r>
                        <a:rPr lang="en-US" sz="1800" b="0" i="0" u="none" strike="noStrike" baseline="0" dirty="0" smtClean="0">
                          <a:solidFill>
                            <a:srgbClr val="3D3D3D"/>
                          </a:solidFill>
                          <a:effectLst/>
                          <a:latin typeface="Arial" panose="020B0604020202020204" pitchFamily="34" charset="0"/>
                        </a:rPr>
                        <a:t> (in 000’s)</a:t>
                      </a:r>
                      <a:endParaRPr lang="en-US" sz="18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 smtClean="0">
                          <a:solidFill>
                            <a:srgbClr val="3D3D3D"/>
                          </a:solidFill>
                          <a:effectLst/>
                          <a:latin typeface="Arial" panose="020B0604020202020204" pitchFamily="34" charset="0"/>
                        </a:rPr>
                        <a:t>Market Share (%)</a:t>
                      </a:r>
                      <a:endParaRPr lang="en-US" sz="18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909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Liberty Mutual</a:t>
                      </a:r>
                      <a:endParaRPr lang="en-US" sz="24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 dirty="0">
                          <a:effectLst/>
                        </a:rPr>
                        <a:t>$171,952 </a:t>
                      </a:r>
                      <a:endParaRPr lang="en-US" sz="24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</a:rPr>
                        <a:t>                12.20 </a:t>
                      </a:r>
                      <a:endParaRPr lang="en-US" sz="2400" b="0" i="0" u="none" strike="noStrike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909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Chubb Ltd. (2)</a:t>
                      </a:r>
                      <a:endParaRPr lang="en-US" sz="24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</a:rPr>
                        <a:t>161,773</a:t>
                      </a:r>
                      <a:endParaRPr lang="en-US" sz="2400" b="0" i="0" u="none" strike="noStrike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</a:rPr>
                        <a:t>11.5</a:t>
                      </a:r>
                      <a:endParaRPr lang="en-US" sz="2400" b="0" i="0" u="none" strike="noStrike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909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Travelers Companies Inc.</a:t>
                      </a:r>
                      <a:endParaRPr lang="en-US" sz="24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</a:rPr>
                        <a:t>134,350</a:t>
                      </a:r>
                      <a:endParaRPr lang="en-US" sz="2400" b="0" i="0" u="none" strike="noStrike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</a:rPr>
                        <a:t>9.5</a:t>
                      </a:r>
                      <a:endParaRPr lang="en-US" sz="2400" b="0" i="0" u="none" strike="noStrike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909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Allstate Corp.</a:t>
                      </a:r>
                      <a:endParaRPr lang="en-US" sz="24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</a:rPr>
                        <a:t>103,590</a:t>
                      </a:r>
                      <a:endParaRPr lang="en-US" sz="2400" b="0" i="0" u="none" strike="noStrike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</a:rPr>
                        <a:t>7.4</a:t>
                      </a:r>
                      <a:endParaRPr lang="en-US" sz="2400" b="0" i="0" u="none" strike="noStrike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909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State Farm Mutual Automobile Insurance</a:t>
                      </a:r>
                      <a:endParaRPr lang="en-US" sz="24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</a:rPr>
                        <a:t>73,026</a:t>
                      </a:r>
                      <a:endParaRPr lang="en-US" sz="2400" b="0" i="0" u="none" strike="noStrike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</a:rPr>
                        <a:t>5.2</a:t>
                      </a:r>
                      <a:endParaRPr lang="en-US" sz="2400" b="0" i="0" u="none" strike="noStrike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909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USAA Insurance Group</a:t>
                      </a:r>
                      <a:endParaRPr lang="en-US" sz="24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</a:rPr>
                        <a:t>71,659</a:t>
                      </a:r>
                      <a:endParaRPr lang="en-US" sz="2400" b="0" i="0" u="none" strike="noStrike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</a:rPr>
                        <a:t>5.1</a:t>
                      </a:r>
                      <a:endParaRPr lang="en-US" sz="2400" b="0" i="0" u="none" strike="noStrike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909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7</a:t>
                      </a:r>
                      <a:endParaRPr lang="en-US" sz="24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 err="1">
                          <a:effectLst/>
                        </a:rPr>
                        <a:t>Amica</a:t>
                      </a:r>
                      <a:r>
                        <a:rPr lang="en-US" sz="2400" u="none" strike="noStrike" dirty="0">
                          <a:effectLst/>
                        </a:rPr>
                        <a:t> Mutual Insurance Co.</a:t>
                      </a:r>
                      <a:endParaRPr lang="en-US" sz="24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</a:rPr>
                        <a:t>65,995</a:t>
                      </a:r>
                      <a:endParaRPr lang="en-US" sz="2400" b="0" i="0" u="none" strike="noStrike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</a:rPr>
                        <a:t>4.7</a:t>
                      </a:r>
                      <a:endParaRPr lang="en-US" sz="2400" b="0" i="0" u="none" strike="noStrike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909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8</a:t>
                      </a:r>
                      <a:endParaRPr lang="en-US" sz="24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Nationwide Mutual Group</a:t>
                      </a:r>
                      <a:endParaRPr lang="en-US" sz="24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</a:rPr>
                        <a:t>65,221</a:t>
                      </a:r>
                      <a:endParaRPr lang="en-US" sz="2400" b="0" i="0" u="none" strike="noStrike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</a:rPr>
                        <a:t>4.6</a:t>
                      </a:r>
                      <a:endParaRPr lang="en-US" sz="2400" b="0" i="0" u="none" strike="noStrike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909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9</a:t>
                      </a:r>
                      <a:endParaRPr lang="en-US" sz="24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Hartford Financial Services</a:t>
                      </a:r>
                      <a:endParaRPr lang="en-US" sz="24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</a:rPr>
                        <a:t>58,839</a:t>
                      </a:r>
                      <a:endParaRPr lang="en-US" sz="2400" b="0" i="0" u="none" strike="noStrike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</a:rPr>
                        <a:t>4.2</a:t>
                      </a:r>
                      <a:endParaRPr lang="en-US" sz="2400" b="0" i="0" u="none" strike="noStrike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909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MetLife Inc.</a:t>
                      </a:r>
                      <a:endParaRPr lang="en-US" sz="24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 dirty="0">
                          <a:effectLst/>
                        </a:rPr>
                        <a:t>48,272</a:t>
                      </a:r>
                      <a:endParaRPr lang="en-US" sz="24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 dirty="0">
                          <a:effectLst/>
                        </a:rPr>
                        <a:t>3.4</a:t>
                      </a:r>
                      <a:endParaRPr lang="en-US" sz="2400" b="0" i="0" u="none" strike="noStrike" dirty="0">
                        <a:solidFill>
                          <a:srgbClr val="3D3D3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50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Can Do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Emergency Repair Fund</a:t>
            </a:r>
          </a:p>
          <a:p>
            <a:pPr lvl="1"/>
            <a:r>
              <a:rPr lang="en-US" dirty="0" smtClean="0"/>
              <a:t>Trois-</a:t>
            </a:r>
            <a:r>
              <a:rPr lang="en-US" dirty="0" err="1" smtClean="0"/>
              <a:t>Rivières</a:t>
            </a:r>
            <a:r>
              <a:rPr lang="en-US" dirty="0" smtClean="0"/>
              <a:t> program has not covered all the affected homes, but the program has helped mitigate the problem</a:t>
            </a:r>
          </a:p>
          <a:p>
            <a:pPr lvl="1"/>
            <a:r>
              <a:rPr lang="en-US" dirty="0" smtClean="0"/>
              <a:t>Administered by?</a:t>
            </a:r>
          </a:p>
          <a:p>
            <a:pPr lvl="1"/>
            <a:r>
              <a:rPr lang="en-US" dirty="0" smtClean="0"/>
              <a:t>How funded?</a:t>
            </a:r>
          </a:p>
          <a:p>
            <a:r>
              <a:rPr lang="en-US" dirty="0" smtClean="0"/>
              <a:t>Study and understand the long term economic impact</a:t>
            </a:r>
          </a:p>
          <a:p>
            <a:pPr lvl="1"/>
            <a:r>
              <a:rPr lang="en-US" dirty="0" smtClean="0"/>
              <a:t>Overall  economy</a:t>
            </a:r>
          </a:p>
          <a:p>
            <a:pPr lvl="1"/>
            <a:r>
              <a:rPr lang="en-US" dirty="0" smtClean="0"/>
              <a:t>Housing  </a:t>
            </a:r>
            <a:r>
              <a:rPr lang="en-US" dirty="0"/>
              <a:t>market  </a:t>
            </a:r>
            <a:endParaRPr lang="en-US" dirty="0" smtClean="0"/>
          </a:p>
          <a:p>
            <a:pPr lvl="1"/>
            <a:r>
              <a:rPr lang="en-US" dirty="0" smtClean="0"/>
              <a:t>Municipal  </a:t>
            </a:r>
            <a:r>
              <a:rPr lang="en-US" dirty="0"/>
              <a:t>grand lists, </a:t>
            </a:r>
            <a:r>
              <a:rPr lang="en-US" dirty="0" smtClean="0"/>
              <a:t>etc.</a:t>
            </a:r>
          </a:p>
          <a:p>
            <a:pPr marL="330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836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Affected?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8975" r="6403"/>
          <a:stretch/>
        </p:blipFill>
        <p:spPr>
          <a:xfrm>
            <a:off x="414043" y="1905000"/>
            <a:ext cx="5685183" cy="39624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551614" y="1295399"/>
            <a:ext cx="5486398" cy="5023607"/>
          </a:xfrm>
        </p:spPr>
        <p:txBody>
          <a:bodyPr>
            <a:normAutofit/>
          </a:bodyPr>
          <a:lstStyle/>
          <a:p>
            <a:r>
              <a:rPr lang="en-US" dirty="0" smtClean="0"/>
              <a:t>All towns within 30 minutes driving distance of the quarry have been affected.</a:t>
            </a:r>
          </a:p>
          <a:p>
            <a:r>
              <a:rPr lang="en-US" dirty="0" smtClean="0"/>
              <a:t>Some towns outside the 30 minute drive time are affected (Glastonbury and Andover)</a:t>
            </a:r>
          </a:p>
          <a:p>
            <a:r>
              <a:rPr lang="en-US" dirty="0" smtClean="0"/>
              <a:t>Commercial building could be affected as well</a:t>
            </a:r>
          </a:p>
          <a:p>
            <a:r>
              <a:rPr lang="en-US" dirty="0" smtClean="0"/>
              <a:t>Walls are </a:t>
            </a:r>
            <a:r>
              <a:rPr lang="en-US" dirty="0"/>
              <a:t>where this is often first noticed, </a:t>
            </a:r>
            <a:r>
              <a:rPr lang="en-US" dirty="0" smtClean="0"/>
              <a:t>but this can affect slabs </a:t>
            </a:r>
            <a:r>
              <a:rPr lang="en-US" dirty="0"/>
              <a:t>and </a:t>
            </a:r>
            <a:r>
              <a:rPr lang="en-US" dirty="0" smtClean="0"/>
              <a:t>footings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4812" y="48006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Glastonbury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903412" y="426325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Manchester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408112" y="430314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East Hartford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674812" y="376579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South Windsor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674930" y="316065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East Windsor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749424" y="2467956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Enfield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933069" y="2471939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Suffield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394849" y="2471939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Somers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192412" y="2539298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Stafford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158892" y="2528486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Union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835657" y="2606455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Woodstock</a:t>
            </a:r>
            <a:endParaRPr lang="en-US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304478" y="3086612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Ellington</a:t>
            </a:r>
            <a:endParaRPr lang="en-US" sz="1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398948" y="3729995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Vernon</a:t>
            </a:r>
            <a:endParaRPr lang="en-US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935817" y="3375967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Tolland</a:t>
            </a:r>
            <a:endParaRPr 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579812" y="32766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Willington</a:t>
            </a:r>
            <a:endParaRPr lang="en-US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061455" y="3492384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Ashford</a:t>
            </a:r>
            <a:endParaRPr lang="en-US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634355" y="3303094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Eastford</a:t>
            </a:r>
            <a:endParaRPr lang="en-US" sz="1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563871" y="416464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Bolton</a:t>
            </a:r>
            <a:endParaRPr lang="en-US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935581" y="4000716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Coventry</a:t>
            </a:r>
            <a:endParaRPr lang="en-US" sz="1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673899" y="4009067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Mansfield</a:t>
            </a:r>
            <a:endParaRPr lang="en-US" sz="1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457172" y="4098427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Chaplin</a:t>
            </a:r>
            <a:endParaRPr lang="en-US" sz="1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059030" y="4719196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Windham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127963" y="4944199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Columbia</a:t>
            </a:r>
            <a:endParaRPr lang="en-US" sz="1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912488" y="4547529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Andover</a:t>
            </a:r>
            <a:endParaRPr lang="en-US" sz="1200" b="1" dirty="0"/>
          </a:p>
        </p:txBody>
      </p:sp>
      <p:sp>
        <p:nvSpPr>
          <p:cNvPr id="32" name="Rectangle 31"/>
          <p:cNvSpPr/>
          <p:nvPr/>
        </p:nvSpPr>
        <p:spPr>
          <a:xfrm>
            <a:off x="609441" y="6096000"/>
            <a:ext cx="227171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226582" y="6100411"/>
            <a:ext cx="227171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862251" y="6042008"/>
            <a:ext cx="1630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Reportedly Affected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473010" y="6046047"/>
            <a:ext cx="1630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Potentially Affected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21086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Happen?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Presence of pyrrhotite in the concrete</a:t>
            </a:r>
          </a:p>
          <a:p>
            <a:r>
              <a:rPr lang="en-US" dirty="0" smtClean="0"/>
              <a:t>Critical element is moisture and the interaction of pyrrhotite with moisture.  Homes with small amounts of pyrrhotite (less than 0.3%) still can experience crumbling foundations*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9412" y="6324600"/>
            <a:ext cx="1021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*Information </a:t>
            </a:r>
            <a:r>
              <a:rPr lang="en-US" dirty="0"/>
              <a:t>from </a:t>
            </a:r>
            <a:r>
              <a:rPr lang="en-US" dirty="0" smtClean="0"/>
              <a:t>Trois-</a:t>
            </a:r>
            <a:r>
              <a:rPr lang="en-US" dirty="0" err="1" smtClean="0"/>
              <a:t>Riviè</a:t>
            </a:r>
            <a:r>
              <a:rPr lang="en-US" dirty="0" smtClean="0"/>
              <a:t> res, Quebec: Inspector for pyrrhotite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45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Cost to Test and Remediate?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$3,000 - $5,000 to test to confirm the presence of pyrrhotite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(although other tests may be available – e.g., ultrasound, they are only effective on a limited basis in that they will only work if the crumbling has already started)</a:t>
            </a:r>
          </a:p>
          <a:p>
            <a:r>
              <a:rPr lang="en-US" dirty="0" smtClean="0"/>
              <a:t>$100,000 - $200,000 per home for remediation (the price can be higher dependent on the size of the home)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17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Need to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2383" y="1676400"/>
            <a:ext cx="10288429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many are affected or could be affected? </a:t>
            </a:r>
          </a:p>
          <a:p>
            <a:pPr lvl="1"/>
            <a:r>
              <a:rPr lang="en-US" dirty="0" smtClean="0"/>
              <a:t>New York Times reported that the quarry supplied as many as 20,000 homes with concrete</a:t>
            </a:r>
          </a:p>
          <a:p>
            <a:pPr lvl="1"/>
            <a:r>
              <a:rPr lang="en-US" dirty="0" smtClean="0"/>
              <a:t>Presence of pyrrhotite does not guarantee a problem, but has the potential of a problem</a:t>
            </a:r>
          </a:p>
          <a:p>
            <a:pPr lvl="1"/>
            <a:r>
              <a:rPr lang="en-US" dirty="0" smtClean="0"/>
              <a:t>Commercial buildings, bridges and other concrete structures such as retaining walls could be affected as well</a:t>
            </a:r>
          </a:p>
          <a:p>
            <a:r>
              <a:rPr lang="en-US" dirty="0" smtClean="0"/>
              <a:t>What are the long term implications?</a:t>
            </a:r>
          </a:p>
          <a:p>
            <a:pPr lvl="1"/>
            <a:r>
              <a:rPr lang="en-US" dirty="0" smtClean="0"/>
              <a:t>Reduction in municipal tax will impact mill rates</a:t>
            </a:r>
          </a:p>
          <a:p>
            <a:pPr lvl="1"/>
            <a:r>
              <a:rPr lang="en-US" dirty="0" smtClean="0"/>
              <a:t>Depressed real estate market in Connecticut’s northeast will affect much of the state</a:t>
            </a:r>
          </a:p>
          <a:p>
            <a:pPr lvl="1"/>
            <a:r>
              <a:rPr lang="en-US" dirty="0" smtClean="0"/>
              <a:t>Long-term economic impacts through a ripple affect from those who are currently affected or will be affected, including businesses and commercial buildings.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30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Trois-Rivières, </a:t>
            </a:r>
            <a:r>
              <a:rPr lang="en-US" dirty="0" smtClean="0"/>
              <a:t>Quebec, 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1" y="1629770"/>
            <a:ext cx="10972801" cy="46186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Similar problem with crumbling foundations as a result of pyrrhotite.  </a:t>
            </a:r>
          </a:p>
          <a:p>
            <a:r>
              <a:rPr lang="en-US" dirty="0" smtClean="0"/>
              <a:t>Construction was between 1996 – 2008</a:t>
            </a:r>
          </a:p>
          <a:p>
            <a:r>
              <a:rPr lang="en-US" dirty="0" smtClean="0"/>
              <a:t>Estimates of total impacted houses: 1800 confirmed houses (previously 1507). Higher estimates are up to 4000</a:t>
            </a:r>
          </a:p>
          <a:p>
            <a:r>
              <a:rPr lang="en-US" dirty="0" smtClean="0"/>
              <a:t>Created state funded (and a recent infusion of federal funding) to help homeowners. </a:t>
            </a:r>
          </a:p>
          <a:p>
            <a:r>
              <a:rPr lang="en-US" dirty="0" smtClean="0"/>
              <a:t>No aid to commercial building owners</a:t>
            </a:r>
          </a:p>
          <a:p>
            <a:r>
              <a:rPr lang="en-US" dirty="0" smtClean="0"/>
              <a:t>Lost $13 Million in tax revenue through revaluations (1800 homes)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11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533400"/>
            <a:ext cx="11579384" cy="1066800"/>
          </a:xfrm>
        </p:spPr>
        <p:txBody>
          <a:bodyPr/>
          <a:lstStyle/>
          <a:p>
            <a:r>
              <a:rPr lang="en-US" dirty="0"/>
              <a:t>Trois-</a:t>
            </a:r>
            <a:r>
              <a:rPr lang="en-US" dirty="0" err="1"/>
              <a:t>Rivières</a:t>
            </a:r>
            <a:r>
              <a:rPr lang="en-US" dirty="0"/>
              <a:t>, </a:t>
            </a:r>
            <a:r>
              <a:rPr lang="en-US" dirty="0" smtClean="0"/>
              <a:t>Quebec Available Aid for Homeowners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Insurance Program called “Homeowners’ Guarantee”</a:t>
            </a:r>
          </a:p>
          <a:p>
            <a:pPr lvl="1"/>
            <a:r>
              <a:rPr lang="en-US" dirty="0" smtClean="0"/>
              <a:t>Construction Guarantee Insurance</a:t>
            </a:r>
          </a:p>
          <a:p>
            <a:pPr lvl="1"/>
            <a:r>
              <a:rPr lang="en-US" dirty="0" smtClean="0"/>
              <a:t>Private insurance purchased by homeowner on new construction that guaranteed certain aspects of the construction, including the foundation</a:t>
            </a:r>
          </a:p>
          <a:p>
            <a:pPr lvl="1"/>
            <a:r>
              <a:rPr lang="en-US" dirty="0" smtClean="0"/>
              <a:t>There is no known equivalent in Connecticut</a:t>
            </a:r>
          </a:p>
          <a:p>
            <a:pPr lvl="1"/>
            <a:r>
              <a:rPr lang="en-US" dirty="0" smtClean="0"/>
              <a:t>Homes remediated: 621</a:t>
            </a:r>
          </a:p>
          <a:p>
            <a:r>
              <a:rPr lang="en-US" dirty="0" smtClean="0"/>
              <a:t>Pyrrhotite Program </a:t>
            </a:r>
          </a:p>
          <a:p>
            <a:pPr lvl="1"/>
            <a:r>
              <a:rPr lang="en-US" dirty="0" smtClean="0"/>
              <a:t>Local Program</a:t>
            </a:r>
          </a:p>
          <a:p>
            <a:pPr lvl="1"/>
            <a:r>
              <a:rPr lang="en-US" dirty="0" smtClean="0"/>
              <a:t>Received State Funding ($30MM) and recently, Federal Funding ($30MM)</a:t>
            </a:r>
          </a:p>
          <a:p>
            <a:pPr lvl="1"/>
            <a:r>
              <a:rPr lang="en-US" dirty="0" smtClean="0"/>
              <a:t>Number of homes remediated: 445, with additional federal funding, expect to help an addition 440 homes</a:t>
            </a:r>
          </a:p>
        </p:txBody>
      </p:sp>
    </p:spTree>
    <p:extLst>
      <p:ext uri="{BB962C8B-B14F-4D97-AF65-F5344CB8AC3E}">
        <p14:creationId xmlns:p14="http://schemas.microsoft.com/office/powerpoint/2010/main" val="275271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Trois-</a:t>
            </a:r>
            <a:r>
              <a:rPr lang="en-US" dirty="0" err="1"/>
              <a:t>Rivières</a:t>
            </a:r>
            <a:r>
              <a:rPr lang="en-US" dirty="0"/>
              <a:t>, Quebec </a:t>
            </a:r>
            <a:r>
              <a:rPr lang="en-US" dirty="0" smtClean="0"/>
              <a:t>Local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2384" y="1947770"/>
            <a:ext cx="10287000" cy="4757830"/>
          </a:xfrm>
        </p:spPr>
        <p:txBody>
          <a:bodyPr>
            <a:normAutofit/>
          </a:bodyPr>
          <a:lstStyle/>
          <a:p>
            <a:r>
              <a:rPr lang="en-US" dirty="0" smtClean="0"/>
              <a:t>Developed in conjunction with the Quebec Housing Corporation (equivalent to the state’s housing authority)</a:t>
            </a:r>
          </a:p>
          <a:p>
            <a:r>
              <a:rPr lang="en-US" dirty="0" smtClean="0"/>
              <a:t>Pays 75% of remediation costs up to $75,000</a:t>
            </a:r>
          </a:p>
          <a:p>
            <a:r>
              <a:rPr lang="en-US" dirty="0" smtClean="0"/>
              <a:t>Building must have damage OR have 0.3% or more pyrrhotite as measured by volume</a:t>
            </a:r>
          </a:p>
          <a:p>
            <a:r>
              <a:rPr lang="en-US" dirty="0" smtClean="0"/>
              <a:t>Must supply two estimates from qualified contractors</a:t>
            </a:r>
          </a:p>
          <a:p>
            <a:r>
              <a:rPr lang="en-US" dirty="0" smtClean="0"/>
              <a:t>Must be pre-approved through the process before receiving any funding</a:t>
            </a:r>
          </a:p>
          <a:p>
            <a:r>
              <a:rPr lang="en-US" dirty="0" smtClean="0"/>
              <a:t>Residential foundation or basement rehabilitation only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73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Can Do?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 </a:t>
            </a:r>
            <a:r>
              <a:rPr lang="en-US" dirty="0"/>
              <a:t>a uniform  method  for determining  </a:t>
            </a:r>
            <a:r>
              <a:rPr lang="en-US" dirty="0" smtClean="0"/>
              <a:t>reductions in assessments for affected homes</a:t>
            </a:r>
          </a:p>
          <a:p>
            <a:pPr lvl="1"/>
            <a:r>
              <a:rPr lang="en-US" dirty="0"/>
              <a:t>Assessors are meeting on August 9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a preliminary discussion.  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would be </a:t>
            </a:r>
            <a:r>
              <a:rPr lang="en-US" dirty="0" smtClean="0"/>
              <a:t>helpful for CT OPM </a:t>
            </a:r>
            <a:r>
              <a:rPr lang="en-US" dirty="0"/>
              <a:t>to give concurrence to </a:t>
            </a:r>
            <a:r>
              <a:rPr lang="en-US" dirty="0" smtClean="0"/>
              <a:t>the uniform method so </a:t>
            </a:r>
            <a:r>
              <a:rPr lang="en-US" dirty="0"/>
              <a:t>that all the towns will treat this issue in the same manner. </a:t>
            </a:r>
            <a:endParaRPr lang="en-US" dirty="0" smtClean="0"/>
          </a:p>
          <a:p>
            <a:pPr lvl="1"/>
            <a:r>
              <a:rPr lang="en-US" dirty="0" smtClean="0"/>
              <a:t>Trois-</a:t>
            </a:r>
            <a:r>
              <a:rPr lang="en-US" dirty="0" err="1" smtClean="0"/>
              <a:t>Rivières</a:t>
            </a:r>
            <a:r>
              <a:rPr lang="en-US" dirty="0" smtClean="0"/>
              <a:t> generally assesses homes at 40% of market value (e.g. a typical 200K house would be valued at 80K), but reviews each case individually to understand extent of the damage (damage may only be to an addition, etc.)</a:t>
            </a:r>
          </a:p>
        </p:txBody>
      </p:sp>
    </p:spTree>
    <p:extLst>
      <p:ext uri="{BB962C8B-B14F-4D97-AF65-F5344CB8AC3E}">
        <p14:creationId xmlns:p14="http://schemas.microsoft.com/office/powerpoint/2010/main" val="375594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rketing 16x9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D7DC9D6-C974-4760-AF25-FD6F69EC14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marketing glass cube presentation (widescreen)</Template>
  <TotalTime>0</TotalTime>
  <Words>844</Words>
  <Application>Microsoft Office PowerPoint</Application>
  <PresentationFormat>Custom</PresentationFormat>
  <Paragraphs>143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Corbel</vt:lpstr>
      <vt:lpstr>Marketing 16x9</vt:lpstr>
      <vt:lpstr>Crumbling Foundations</vt:lpstr>
      <vt:lpstr>Who Is Affected?</vt:lpstr>
      <vt:lpstr>Why Does It Happen?</vt:lpstr>
      <vt:lpstr>What Does It Cost to Test and Remediate?</vt:lpstr>
      <vt:lpstr>What Do We Need to Know?</vt:lpstr>
      <vt:lpstr>Trois-Rivières, Quebec, Canada</vt:lpstr>
      <vt:lpstr>Trois-Rivières, Quebec Available Aid for Homeowners</vt:lpstr>
      <vt:lpstr>Trois-Rivières, Quebec Local Program</vt:lpstr>
      <vt:lpstr>What We Can Do? </vt:lpstr>
      <vt:lpstr>What We Can Do - continued</vt:lpstr>
      <vt:lpstr>What We Can Do - continued</vt:lpstr>
      <vt:lpstr>Top 10 Homeowner’s Insurance Companies in CT</vt:lpstr>
      <vt:lpstr>What We Can Do - continued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2016-07-20T12:24:49Z</dcterms:created>
  <dcterms:modified xsi:type="dcterms:W3CDTF">2016-07-22T15:55:39Z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TC028010849991</vt:lpwstr>
  </property>
</Properties>
</file>