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6"/>
  </p:handoutMasterIdLst>
  <p:sldIdLst>
    <p:sldId id="256" r:id="rId2"/>
    <p:sldId id="311" r:id="rId3"/>
    <p:sldId id="313" r:id="rId4"/>
    <p:sldId id="331" r:id="rId5"/>
    <p:sldId id="284" r:id="rId6"/>
    <p:sldId id="309" r:id="rId7"/>
    <p:sldId id="320" r:id="rId8"/>
    <p:sldId id="317" r:id="rId9"/>
    <p:sldId id="293" r:id="rId10"/>
    <p:sldId id="266" r:id="rId11"/>
    <p:sldId id="282" r:id="rId12"/>
    <p:sldId id="283" r:id="rId13"/>
    <p:sldId id="298" r:id="rId14"/>
    <p:sldId id="297" r:id="rId15"/>
    <p:sldId id="296" r:id="rId16"/>
    <p:sldId id="295" r:id="rId17"/>
    <p:sldId id="294" r:id="rId18"/>
    <p:sldId id="319" r:id="rId19"/>
    <p:sldId id="322" r:id="rId20"/>
    <p:sldId id="323" r:id="rId21"/>
    <p:sldId id="324" r:id="rId22"/>
    <p:sldId id="325" r:id="rId23"/>
    <p:sldId id="330" r:id="rId24"/>
    <p:sldId id="326" r:id="rId25"/>
    <p:sldId id="327" r:id="rId26"/>
    <p:sldId id="328" r:id="rId27"/>
    <p:sldId id="303" r:id="rId28"/>
    <p:sldId id="302" r:id="rId29"/>
    <p:sldId id="306" r:id="rId30"/>
    <p:sldId id="318" r:id="rId31"/>
    <p:sldId id="272" r:id="rId32"/>
    <p:sldId id="307" r:id="rId33"/>
    <p:sldId id="262" r:id="rId34"/>
    <p:sldId id="271" r:id="rId35"/>
    <p:sldId id="314" r:id="rId36"/>
    <p:sldId id="315" r:id="rId37"/>
    <p:sldId id="261" r:id="rId38"/>
    <p:sldId id="281" r:id="rId39"/>
    <p:sldId id="259" r:id="rId40"/>
    <p:sldId id="268" r:id="rId41"/>
    <p:sldId id="269" r:id="rId42"/>
    <p:sldId id="264" r:id="rId43"/>
    <p:sldId id="321" r:id="rId44"/>
    <p:sldId id="316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6305" autoAdjust="0"/>
  </p:normalViewPr>
  <p:slideViewPr>
    <p:cSldViewPr snapToGrid="0">
      <p:cViewPr varScale="1">
        <p:scale>
          <a:sx n="103" d="100"/>
          <a:sy n="103" d="100"/>
        </p:scale>
        <p:origin x="150" y="222"/>
      </p:cViewPr>
      <p:guideLst/>
    </p:cSldViewPr>
  </p:slideViewPr>
  <p:outlineViewPr>
    <p:cViewPr>
      <p:scale>
        <a:sx n="33" d="100"/>
        <a:sy n="33" d="100"/>
      </p:scale>
      <p:origin x="0" y="-903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AA913-4D31-494F-A925-0E2C416952C3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199FF-9514-43F1-93C7-CC4CB9F0A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96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3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4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5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4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8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6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3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4A76D-BC03-43F9-859F-BDF4A69E34C7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F035F-103A-488B-A950-7EBF753C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6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lwray@crcog.org" TargetMode="External"/><Relationship Id="rId2" Type="http://schemas.openxmlformats.org/officeDocument/2006/relationships/hyperlink" Target="http://www.crcog.org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ansit.dot.gov/sites/fta.dot.gov/files/docs/10048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777" y="3717649"/>
            <a:ext cx="10550331" cy="157923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CTfastrak -- Connecticut’s </a:t>
            </a:r>
            <a:r>
              <a:rPr lang="en-US" b="1" dirty="0"/>
              <a:t>First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Bus Rapid Transit System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94019" y="4684389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Lyle D. Wray, Ph.D. Executive Director</a:t>
            </a:r>
          </a:p>
          <a:p>
            <a:pPr algn="l"/>
            <a:r>
              <a:rPr lang="en-US" dirty="0" smtClean="0"/>
              <a:t>Capitol Region Council of Governments</a:t>
            </a:r>
          </a:p>
          <a:p>
            <a:pPr algn="l"/>
            <a:r>
              <a:rPr lang="en-US" dirty="0" smtClean="0"/>
              <a:t>Presentation to </a:t>
            </a:r>
            <a:r>
              <a:rPr lang="en-US" dirty="0" err="1" smtClean="0"/>
              <a:t>Chullonghkorn</a:t>
            </a:r>
            <a:r>
              <a:rPr lang="en-US" dirty="0" smtClean="0"/>
              <a:t> University, Bangkok Thailand</a:t>
            </a:r>
          </a:p>
          <a:p>
            <a:pPr algn="l"/>
            <a:r>
              <a:rPr lang="en-US" dirty="0" smtClean="0"/>
              <a:t>August 26,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019" y="261258"/>
            <a:ext cx="3853542" cy="258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73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252" t="13008" r="16958" b="4612"/>
          <a:stretch/>
        </p:blipFill>
        <p:spPr>
          <a:xfrm>
            <a:off x="2146039" y="256762"/>
            <a:ext cx="7959014" cy="642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3" y="466531"/>
            <a:ext cx="11367030" cy="569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18" y="0"/>
            <a:ext cx="10060004" cy="67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14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83" y="467112"/>
            <a:ext cx="10350759" cy="582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9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9" y="454866"/>
            <a:ext cx="7492482" cy="56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61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4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60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0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57" t="36052" r="26580" b="35545"/>
          <a:stretch/>
        </p:blipFill>
        <p:spPr>
          <a:xfrm>
            <a:off x="681702" y="1139431"/>
            <a:ext cx="10654992" cy="39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51" y="1315617"/>
            <a:ext cx="6640804" cy="37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7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723900"/>
            <a:ext cx="9442415" cy="54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51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436668"/>
            <a:ext cx="8693020" cy="579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71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95300"/>
            <a:ext cx="7620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24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909637"/>
            <a:ext cx="89630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49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79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22" y="251927"/>
            <a:ext cx="8459754" cy="6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16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08" y="153368"/>
            <a:ext cx="10447176" cy="65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7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36" y="681134"/>
            <a:ext cx="9837752" cy="553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43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62" y="0"/>
            <a:ext cx="829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62" y="0"/>
            <a:ext cx="829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22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865492"/>
            <a:ext cx="9144000" cy="1992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2"/>
          <a:stretch/>
        </p:blipFill>
        <p:spPr>
          <a:xfrm>
            <a:off x="1524000" y="1"/>
            <a:ext cx="9144000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85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3" y="298579"/>
            <a:ext cx="8679666" cy="66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08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208" t="35960" r="20748" b="30175"/>
          <a:stretch/>
        </p:blipFill>
        <p:spPr>
          <a:xfrm>
            <a:off x="839756" y="942391"/>
            <a:ext cx="11137517" cy="42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21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931" y="637763"/>
            <a:ext cx="4320073" cy="57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5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Oriented Development Tools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TIF</a:t>
            </a:r>
          </a:p>
          <a:p>
            <a:r>
              <a:rPr lang="en-US" dirty="0" smtClean="0"/>
              <a:t>Brownfields</a:t>
            </a:r>
          </a:p>
          <a:p>
            <a:r>
              <a:rPr lang="en-US" dirty="0" smtClean="0"/>
              <a:t>Housing subsidies</a:t>
            </a:r>
          </a:p>
          <a:p>
            <a:r>
              <a:rPr lang="en-US" dirty="0" smtClean="0"/>
              <a:t>TIF state 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25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Opportunities </a:t>
            </a:r>
            <a:r>
              <a:rPr lang="en-US" dirty="0"/>
              <a:t>for </a:t>
            </a:r>
            <a:r>
              <a:rPr lang="en-US" dirty="0" smtClean="0"/>
              <a:t>Growth </a:t>
            </a:r>
            <a:r>
              <a:rPr lang="en-US" dirty="0"/>
              <a:t>around the CTfastrak </a:t>
            </a:r>
            <a:r>
              <a:rPr lang="en-US" dirty="0" smtClean="0"/>
              <a:t>Corridor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Corridor Advisory Committee</a:t>
            </a:r>
          </a:p>
          <a:p>
            <a:r>
              <a:rPr lang="en-US" dirty="0" smtClean="0"/>
              <a:t>CRCOG TOD report</a:t>
            </a:r>
          </a:p>
          <a:p>
            <a:r>
              <a:rPr lang="en-US" dirty="0" smtClean="0"/>
              <a:t>Station area assessments</a:t>
            </a:r>
          </a:p>
          <a:p>
            <a:r>
              <a:rPr lang="en-US" dirty="0" smtClean="0"/>
              <a:t>Work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78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847120"/>
            <a:ext cx="5535648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11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746" y="970383"/>
            <a:ext cx="6752710" cy="44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0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76" y="307910"/>
            <a:ext cx="9233427" cy="61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2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CTfastrak Employment Corridor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152,000 jobs in corridor </a:t>
            </a:r>
            <a:r>
              <a:rPr lang="en-US" dirty="0" smtClean="0"/>
              <a:t>from New Britain to Manchester (not including University of Connecticut) on CTfastrak or circulators</a:t>
            </a:r>
          </a:p>
          <a:p>
            <a:pPr lvl="1"/>
            <a:r>
              <a:rPr lang="en-US" dirty="0" smtClean="0"/>
              <a:t>38,700 jobs west of Hartford</a:t>
            </a:r>
          </a:p>
          <a:p>
            <a:pPr lvl="1"/>
            <a:r>
              <a:rPr lang="en-US" dirty="0" smtClean="0"/>
              <a:t>77,200 jobs in Hartford</a:t>
            </a:r>
          </a:p>
          <a:p>
            <a:pPr lvl="1"/>
            <a:r>
              <a:rPr lang="en-US" dirty="0" smtClean="0"/>
              <a:t>36,500 jobs east of Hartford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54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481" r="1231" b="1296"/>
          <a:stretch/>
        </p:blipFill>
        <p:spPr>
          <a:xfrm>
            <a:off x="952499" y="101600"/>
            <a:ext cx="10312401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69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Employers in the CTfastrak Corridor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Central Connecticut State University</a:t>
            </a:r>
          </a:p>
          <a:p>
            <a:r>
              <a:rPr lang="en-US" dirty="0" smtClean="0"/>
              <a:t>University of Connecticut Health Center and Medical Offices</a:t>
            </a:r>
          </a:p>
          <a:p>
            <a:r>
              <a:rPr lang="en-US" dirty="0" smtClean="0"/>
              <a:t>Westfarms Mall (largest regional shopping center)</a:t>
            </a:r>
          </a:p>
          <a:p>
            <a:r>
              <a:rPr lang="en-US" dirty="0" smtClean="0"/>
              <a:t>Saint Francis Hospital </a:t>
            </a:r>
          </a:p>
          <a:p>
            <a:r>
              <a:rPr lang="en-US" dirty="0" smtClean="0"/>
              <a:t>Aetna Insurance</a:t>
            </a:r>
          </a:p>
          <a:p>
            <a:r>
              <a:rPr lang="en-US" dirty="0" smtClean="0"/>
              <a:t>The Hartford Insurance</a:t>
            </a:r>
          </a:p>
          <a:p>
            <a:r>
              <a:rPr lang="en-US" dirty="0" smtClean="0"/>
              <a:t>Travelers Insurance</a:t>
            </a:r>
          </a:p>
          <a:p>
            <a:r>
              <a:rPr lang="en-US" dirty="0" smtClean="0"/>
              <a:t>CT Capitol and State Government</a:t>
            </a:r>
            <a:endParaRPr lang="en-US" dirty="0"/>
          </a:p>
          <a:p>
            <a:r>
              <a:rPr lang="en-US" dirty="0" smtClean="0"/>
              <a:t>Pratt and Whitney Aircraft</a:t>
            </a:r>
          </a:p>
          <a:p>
            <a:r>
              <a:rPr lang="en-US" dirty="0" smtClean="0"/>
              <a:t>Capitol Community College and Manchester Community College</a:t>
            </a:r>
          </a:p>
          <a:p>
            <a:r>
              <a:rPr lang="en-US" dirty="0" smtClean="0"/>
              <a:t>(Buckland Hills Mall)</a:t>
            </a:r>
          </a:p>
          <a:p>
            <a:r>
              <a:rPr lang="en-US" dirty="0" smtClean="0"/>
              <a:t>(University of Connecticut main campus Storrs CT  18,400 students + staff)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4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54" t="9370" r="15792" b="10025"/>
          <a:stretch/>
        </p:blipFill>
        <p:spPr>
          <a:xfrm>
            <a:off x="1548881" y="205273"/>
            <a:ext cx="8786281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64" y="975147"/>
            <a:ext cx="4615072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1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50" t="13009" r="20282" b="5452"/>
          <a:stretch/>
        </p:blipFill>
        <p:spPr>
          <a:xfrm>
            <a:off x="2276668" y="441593"/>
            <a:ext cx="6755364" cy="60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93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648" t="27778" r="27162" b="22058"/>
          <a:stretch/>
        </p:blipFill>
        <p:spPr>
          <a:xfrm>
            <a:off x="1371601" y="1082351"/>
            <a:ext cx="8136294" cy="56450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4184" y="0"/>
            <a:ext cx="10515600" cy="1325563"/>
          </a:xfrm>
        </p:spPr>
        <p:txBody>
          <a:bodyPr/>
          <a:lstStyle/>
          <a:p>
            <a:r>
              <a:rPr lang="en-US" dirty="0" smtClean="0"/>
              <a:t>East of the River Expansion of CTfastrak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47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Answers?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Lyle D. Wray, PhD</a:t>
            </a:r>
          </a:p>
          <a:p>
            <a:pPr marL="0" indent="0">
              <a:buNone/>
            </a:pPr>
            <a:r>
              <a:rPr lang="en-US" dirty="0" smtClean="0"/>
              <a:t>Executive Director</a:t>
            </a:r>
          </a:p>
          <a:p>
            <a:pPr marL="0" indent="0">
              <a:buNone/>
            </a:pPr>
            <a:r>
              <a:rPr lang="en-US" dirty="0" smtClean="0"/>
              <a:t>Capitol Region Council of Governments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www.crcog.org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lwray@crcog.org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37" y="1212178"/>
            <a:ext cx="11651166" cy="47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9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6687"/>
            <a:ext cx="97536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9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CTfastrak </a:t>
            </a:r>
            <a:r>
              <a:rPr lang="en-US" dirty="0" smtClean="0"/>
              <a:t>BRT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1998:   Trips </a:t>
            </a:r>
            <a:r>
              <a:rPr lang="en-US" dirty="0" smtClean="0"/>
              <a:t>to see BRT in Ottawa Canada and Pittsburgh Pennsylvania</a:t>
            </a:r>
          </a:p>
          <a:p>
            <a:r>
              <a:rPr lang="en-US" dirty="0" smtClean="0"/>
              <a:t>Required studies on options: widen I-84  freeway, heavy or light rail or bus rapid transit</a:t>
            </a:r>
          </a:p>
          <a:p>
            <a:r>
              <a:rPr lang="en-US" dirty="0" smtClean="0"/>
              <a:t>Cost benefit analysis: bus rapid </a:t>
            </a:r>
            <a:r>
              <a:rPr lang="en-US" dirty="0" smtClean="0"/>
              <a:t>transit won</a:t>
            </a:r>
            <a:endParaRPr lang="en-US" dirty="0" smtClean="0"/>
          </a:p>
          <a:p>
            <a:r>
              <a:rPr lang="en-US" dirty="0" smtClean="0"/>
              <a:t>New Starts federal program</a:t>
            </a:r>
          </a:p>
          <a:p>
            <a:r>
              <a:rPr lang="en-US" dirty="0" smtClean="0"/>
              <a:t>Full funding grant agreement at $567 million, 80% federal 20% state capital funds</a:t>
            </a:r>
          </a:p>
          <a:p>
            <a:r>
              <a:rPr lang="en-US" dirty="0" smtClean="0"/>
              <a:t>Opens March 2015 (17 year process)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7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CTfastrak BRT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 km exclusive guideway with 10 stations</a:t>
            </a:r>
          </a:p>
          <a:p>
            <a:r>
              <a:rPr lang="en-US" dirty="0" smtClean="0"/>
              <a:t>Guideway beside most congested part of the freeway system</a:t>
            </a:r>
          </a:p>
          <a:p>
            <a:r>
              <a:rPr lang="en-US" dirty="0" smtClean="0"/>
              <a:t>Railroad right of way used for guideway</a:t>
            </a:r>
          </a:p>
          <a:p>
            <a:r>
              <a:rPr lang="en-US" dirty="0" smtClean="0"/>
              <a:t>Circulator routes feeding the exclusive guideway</a:t>
            </a:r>
          </a:p>
          <a:p>
            <a:r>
              <a:rPr lang="en-US" dirty="0" smtClean="0"/>
              <a:t>Suburban express services using the exclusive guideway</a:t>
            </a:r>
          </a:p>
          <a:p>
            <a:r>
              <a:rPr lang="en-US" dirty="0" smtClean="0"/>
              <a:t>Regular transit routes connecting at exclusive guideway stations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Funding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Capital costs: 80% federal, 20% state</a:t>
            </a:r>
          </a:p>
          <a:p>
            <a:r>
              <a:rPr lang="en-US" dirty="0" smtClean="0"/>
              <a:t>Fare </a:t>
            </a:r>
            <a:r>
              <a:rPr lang="en-US" dirty="0" smtClean="0"/>
              <a:t>box recovery or </a:t>
            </a:r>
            <a:r>
              <a:rPr lang="en-US" dirty="0"/>
              <a:t>the Hartford Division </a:t>
            </a:r>
            <a:r>
              <a:rPr lang="en-US" dirty="0" smtClean="0"/>
              <a:t>is </a:t>
            </a:r>
            <a:r>
              <a:rPr lang="en-US" dirty="0"/>
              <a:t>20%. </a:t>
            </a:r>
            <a:r>
              <a:rPr lang="en-US" u="sng" dirty="0">
                <a:hlinkClick r:id="rId2"/>
              </a:rPr>
              <a:t>https://www.transit.dot.gov/sites/fta.dot.gov/files/docs/10048.pdf</a:t>
            </a:r>
            <a:endParaRPr lang="en-US" dirty="0"/>
          </a:p>
          <a:p>
            <a:r>
              <a:rPr lang="en-US" dirty="0" smtClean="0"/>
              <a:t>Current fare is $1.50 valid for three hours on BRT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450" y="1427584"/>
            <a:ext cx="6386934" cy="38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342</Words>
  <Application>Microsoft Office PowerPoint</Application>
  <PresentationFormat>Widescreen</PresentationFormat>
  <Paragraphs>61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         CTfastrak -- Connecticut’s First  Bus Rapid Transit System </vt:lpstr>
      <vt:lpstr>PowerPoint Presentation</vt:lpstr>
      <vt:lpstr>PowerPoint Presentation</vt:lpstr>
      <vt:lpstr>PowerPoint Presentation</vt:lpstr>
      <vt:lpstr>PowerPoint Presentation</vt:lpstr>
      <vt:lpstr>Background on CTfastrak BRT Project </vt:lpstr>
      <vt:lpstr>CTfastrak BRT Facts</vt:lpstr>
      <vt:lpstr>Transit Funding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 Oriented Development Tools</vt:lpstr>
      <vt:lpstr>Opportunities for Growth around the CTfastrak Corridor  </vt:lpstr>
      <vt:lpstr>PowerPoint Presentation</vt:lpstr>
      <vt:lpstr>PowerPoint Presentation</vt:lpstr>
      <vt:lpstr>PowerPoint Presentation</vt:lpstr>
      <vt:lpstr>CTfastrak Employment Corridor</vt:lpstr>
      <vt:lpstr>PowerPoint Presentation</vt:lpstr>
      <vt:lpstr>Major Employers in the CTfastrak Corridor</vt:lpstr>
      <vt:lpstr>PowerPoint Presentation</vt:lpstr>
      <vt:lpstr>PowerPoint Presentation</vt:lpstr>
      <vt:lpstr>East of the River Expansion of CTfastrak</vt:lpstr>
      <vt:lpstr>Questions and Answers?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Lyle Wray</dc:creator>
  <cp:lastModifiedBy>Lyle Wray</cp:lastModifiedBy>
  <cp:revision>37</cp:revision>
  <cp:lastPrinted>2016-08-11T18:26:40Z</cp:lastPrinted>
  <dcterms:created xsi:type="dcterms:W3CDTF">2016-01-21T16:06:48Z</dcterms:created>
  <dcterms:modified xsi:type="dcterms:W3CDTF">2016-08-11T18:42:12Z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