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handoutMasterIdLst>
    <p:handoutMasterId r:id="rId39"/>
  </p:handoutMasterIdLst>
  <p:sldIdLst>
    <p:sldId id="256" r:id="rId2"/>
    <p:sldId id="279" r:id="rId3"/>
    <p:sldId id="290" r:id="rId4"/>
    <p:sldId id="291" r:id="rId5"/>
    <p:sldId id="292" r:id="rId6"/>
    <p:sldId id="289" r:id="rId7"/>
    <p:sldId id="257" r:id="rId8"/>
    <p:sldId id="270" r:id="rId9"/>
    <p:sldId id="277" r:id="rId10"/>
    <p:sldId id="272" r:id="rId11"/>
    <p:sldId id="261" r:id="rId12"/>
    <p:sldId id="262" r:id="rId13"/>
    <p:sldId id="307" r:id="rId14"/>
    <p:sldId id="309" r:id="rId15"/>
    <p:sldId id="313" r:id="rId16"/>
    <p:sldId id="310" r:id="rId17"/>
    <p:sldId id="300" r:id="rId18"/>
    <p:sldId id="303" r:id="rId19"/>
    <p:sldId id="306" r:id="rId20"/>
    <p:sldId id="311" r:id="rId21"/>
    <p:sldId id="275" r:id="rId22"/>
    <p:sldId id="284" r:id="rId23"/>
    <p:sldId id="294" r:id="rId24"/>
    <p:sldId id="285" r:id="rId25"/>
    <p:sldId id="312" r:id="rId26"/>
    <p:sldId id="288" r:id="rId27"/>
    <p:sldId id="318" r:id="rId28"/>
    <p:sldId id="315" r:id="rId29"/>
    <p:sldId id="316" r:id="rId30"/>
    <p:sldId id="314" r:id="rId31"/>
    <p:sldId id="271" r:id="rId32"/>
    <p:sldId id="276" r:id="rId33"/>
    <p:sldId id="317" r:id="rId34"/>
    <p:sldId id="308" r:id="rId35"/>
    <p:sldId id="267" r:id="rId36"/>
    <p:sldId id="302"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2079" autoAdjust="0"/>
    <p:restoredTop sz="94660"/>
  </p:normalViewPr>
  <p:slideViewPr>
    <p:cSldViewPr snapToGrid="0">
      <p:cViewPr varScale="1">
        <p:scale>
          <a:sx n="85" d="100"/>
          <a:sy n="85" d="100"/>
        </p:scale>
        <p:origin x="120" y="6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5241E01-ECB0-49CE-AE14-1EE960E1DB69}" type="datetimeFigureOut">
              <a:rPr lang="en-US" smtClean="0"/>
              <a:t>6/7/2017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9675B53-B8EA-4E26-B9F1-66F9998664D3}" type="slidenum">
              <a:rPr lang="en-US" smtClean="0"/>
              <a:t>‹#›</a:t>
            </a:fld>
            <a:endParaRPr lang="en-US"/>
          </a:p>
        </p:txBody>
      </p:sp>
    </p:spTree>
    <p:extLst>
      <p:ext uri="{BB962C8B-B14F-4D97-AF65-F5344CB8AC3E}">
        <p14:creationId xmlns:p14="http://schemas.microsoft.com/office/powerpoint/2010/main" val="700679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9C364D-EB6A-42ED-A700-716EC730BE82}" type="datetimeFigureOut">
              <a:rPr lang="en-US" smtClean="0"/>
              <a:t>6/7/2017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C9CCD6-3AFE-4E42-B44C-79A27D40FA49}" type="slidenum">
              <a:rPr lang="en-US" smtClean="0"/>
              <a:t>‹#›</a:t>
            </a:fld>
            <a:endParaRPr lang="en-US"/>
          </a:p>
        </p:txBody>
      </p:sp>
    </p:spTree>
    <p:extLst>
      <p:ext uri="{BB962C8B-B14F-4D97-AF65-F5344CB8AC3E}">
        <p14:creationId xmlns:p14="http://schemas.microsoft.com/office/powerpoint/2010/main" val="378002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opportunity to present today.</a:t>
            </a:r>
          </a:p>
          <a:p>
            <a:r>
              <a:rPr lang="en-US" dirty="0" smtClean="0"/>
              <a:t>Inflection point: get better or not</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1</a:t>
            </a:fld>
            <a:endParaRPr lang="en-US"/>
          </a:p>
        </p:txBody>
      </p:sp>
    </p:spTree>
    <p:extLst>
      <p:ext uri="{BB962C8B-B14F-4D97-AF65-F5344CB8AC3E}">
        <p14:creationId xmlns:p14="http://schemas.microsoft.com/office/powerpoint/2010/main" val="612436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Aerial view of GE HQ in Fairfield CT</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28</a:t>
            </a:fld>
            <a:endParaRPr lang="en-US"/>
          </a:p>
        </p:txBody>
      </p:sp>
    </p:spTree>
    <p:extLst>
      <p:ext uri="{BB962C8B-B14F-4D97-AF65-F5344CB8AC3E}">
        <p14:creationId xmlns:p14="http://schemas.microsoft.com/office/powerpoint/2010/main" val="227755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Aerial view of future GE HQ in Boston in the innovation district</a:t>
            </a:r>
          </a:p>
          <a:p>
            <a:r>
              <a:rPr lang="en-US" dirty="0" smtClean="0"/>
              <a:t>A few rapid transit stops to a major train station for the northeast, several to MIT and a few more to Harvard University</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29</a:t>
            </a:fld>
            <a:endParaRPr lang="en-US"/>
          </a:p>
        </p:txBody>
      </p:sp>
    </p:spTree>
    <p:extLst>
      <p:ext uri="{BB962C8B-B14F-4D97-AF65-F5344CB8AC3E}">
        <p14:creationId xmlns:p14="http://schemas.microsoft.com/office/powerpoint/2010/main" val="3561085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showing what is around the area of the new GE HQ</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30</a:t>
            </a:fld>
            <a:endParaRPr lang="en-US"/>
          </a:p>
        </p:txBody>
      </p:sp>
    </p:spTree>
    <p:extLst>
      <p:ext uri="{BB962C8B-B14F-4D97-AF65-F5344CB8AC3E}">
        <p14:creationId xmlns:p14="http://schemas.microsoft.com/office/powerpoint/2010/main" val="379798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C9CCD6-3AFE-4E42-B44C-79A27D40FA49}" type="slidenum">
              <a:rPr lang="en-US" smtClean="0"/>
              <a:t>31</a:t>
            </a:fld>
            <a:endParaRPr lang="en-US"/>
          </a:p>
        </p:txBody>
      </p:sp>
    </p:spTree>
    <p:extLst>
      <p:ext uri="{BB962C8B-B14F-4D97-AF65-F5344CB8AC3E}">
        <p14:creationId xmlns:p14="http://schemas.microsoft.com/office/powerpoint/2010/main" val="228446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game plan with sustained leadership and collaboration over time – key ingredient</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32</a:t>
            </a:fld>
            <a:endParaRPr lang="en-US"/>
          </a:p>
        </p:txBody>
      </p:sp>
    </p:spTree>
    <p:extLst>
      <p:ext uri="{BB962C8B-B14F-4D97-AF65-F5344CB8AC3E}">
        <p14:creationId xmlns:p14="http://schemas.microsoft.com/office/powerpoint/2010/main" val="14152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possible vision then how to get there </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33</a:t>
            </a:fld>
            <a:endParaRPr lang="en-US"/>
          </a:p>
        </p:txBody>
      </p:sp>
    </p:spTree>
    <p:extLst>
      <p:ext uri="{BB962C8B-B14F-4D97-AF65-F5344CB8AC3E}">
        <p14:creationId xmlns:p14="http://schemas.microsoft.com/office/powerpoint/2010/main" val="52198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C9CCD6-3AFE-4E42-B44C-79A27D40FA49}" type="slidenum">
              <a:rPr lang="en-US" smtClean="0"/>
              <a:t>34</a:t>
            </a:fld>
            <a:endParaRPr lang="en-US"/>
          </a:p>
        </p:txBody>
      </p:sp>
    </p:spTree>
    <p:extLst>
      <p:ext uri="{BB962C8B-B14F-4D97-AF65-F5344CB8AC3E}">
        <p14:creationId xmlns:p14="http://schemas.microsoft.com/office/powerpoint/2010/main" val="2450240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C9CCD6-3AFE-4E42-B44C-79A27D40FA49}" type="slidenum">
              <a:rPr lang="en-US" smtClean="0"/>
              <a:t>35</a:t>
            </a:fld>
            <a:endParaRPr lang="en-US"/>
          </a:p>
        </p:txBody>
      </p:sp>
    </p:spTree>
    <p:extLst>
      <p:ext uri="{BB962C8B-B14F-4D97-AF65-F5344CB8AC3E}">
        <p14:creationId xmlns:p14="http://schemas.microsoft.com/office/powerpoint/2010/main" val="269566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E0298C-B2EB-4D37-9D3F-D6AB6D02000D}" type="slidenum">
              <a:rPr lang="en-US" altLang="en-US" smtClean="0"/>
              <a:pPr/>
              <a:t>36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4269812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38 towns and just short of a million residents</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2</a:t>
            </a:fld>
            <a:endParaRPr lang="en-US"/>
          </a:p>
        </p:txBody>
      </p:sp>
    </p:spTree>
    <p:extLst>
      <p:ext uri="{BB962C8B-B14F-4D97-AF65-F5344CB8AC3E}">
        <p14:creationId xmlns:p14="http://schemas.microsoft.com/office/powerpoint/2010/main" val="154125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is more complex. Let’s look at some information from the federal reserve bank for this region</a:t>
            </a:r>
          </a:p>
          <a:p>
            <a:r>
              <a:rPr lang="en-US" dirty="0" smtClean="0"/>
              <a:t>Now at the bottom of employment growth in the six state region</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3</a:t>
            </a:fld>
            <a:endParaRPr lang="en-US"/>
          </a:p>
        </p:txBody>
      </p:sp>
    </p:spTree>
    <p:extLst>
      <p:ext uri="{BB962C8B-B14F-4D97-AF65-F5344CB8AC3E}">
        <p14:creationId xmlns:p14="http://schemas.microsoft.com/office/powerpoint/2010/main" val="153900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people outside the workforce in working age is now highest in CT of the six states in the region</a:t>
            </a:r>
          </a:p>
          <a:p>
            <a:r>
              <a:rPr lang="en-US" dirty="0" smtClean="0"/>
              <a:t>Discouraged workers</a:t>
            </a:r>
          </a:p>
          <a:p>
            <a:r>
              <a:rPr lang="en-US" dirty="0" smtClean="0"/>
              <a:t>50% higher than </a:t>
            </a:r>
            <a:r>
              <a:rPr lang="en-US" dirty="0" err="1" smtClean="0"/>
              <a:t>midwest</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4</a:t>
            </a:fld>
            <a:endParaRPr lang="en-US"/>
          </a:p>
        </p:txBody>
      </p:sp>
    </p:spTree>
    <p:extLst>
      <p:ext uri="{BB962C8B-B14F-4D97-AF65-F5344CB8AC3E}">
        <p14:creationId xmlns:p14="http://schemas.microsoft.com/office/powerpoint/2010/main" val="173768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 housing prices are relatively flat and lowest rate of increase in the six state region</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5</a:t>
            </a:fld>
            <a:endParaRPr lang="en-US"/>
          </a:p>
        </p:txBody>
      </p:sp>
    </p:spTree>
    <p:extLst>
      <p:ext uri="{BB962C8B-B14F-4D97-AF65-F5344CB8AC3E}">
        <p14:creationId xmlns:p14="http://schemas.microsoft.com/office/powerpoint/2010/main" val="12387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graphs no doubt have complex explanations but I asked a federal reserve leader and he said urban agglomeration effects</a:t>
            </a:r>
          </a:p>
          <a:p>
            <a:r>
              <a:rPr lang="en-US" dirty="0" smtClean="0"/>
              <a:t>We are very suburban in form and getting to urban areas from most of the state is not easy to do.</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6</a:t>
            </a:fld>
            <a:endParaRPr lang="en-US"/>
          </a:p>
        </p:txBody>
      </p:sp>
    </p:spTree>
    <p:extLst>
      <p:ext uri="{BB962C8B-B14F-4D97-AF65-F5344CB8AC3E}">
        <p14:creationId xmlns:p14="http://schemas.microsoft.com/office/powerpoint/2010/main" val="399267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negative headlines in the media about the state and region</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9</a:t>
            </a:fld>
            <a:endParaRPr lang="en-US"/>
          </a:p>
        </p:txBody>
      </p:sp>
    </p:spTree>
    <p:extLst>
      <p:ext uri="{BB962C8B-B14F-4D97-AF65-F5344CB8AC3E}">
        <p14:creationId xmlns:p14="http://schemas.microsoft.com/office/powerpoint/2010/main" val="113934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B173B-9D1D-4891-ADF3-22EA90246EF4}" type="slidenum">
              <a:rPr lang="en-US" altLang="en-US" smtClean="0"/>
              <a:pPr/>
              <a:t>17</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43381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Hundreds of schools in CA along and tens of thousands of students in STEM </a:t>
            </a:r>
            <a:r>
              <a:rPr lang="en-US" dirty="0" err="1" smtClean="0"/>
              <a:t>accleration</a:t>
            </a:r>
            <a:endParaRPr lang="en-US" dirty="0"/>
          </a:p>
        </p:txBody>
      </p:sp>
      <p:sp>
        <p:nvSpPr>
          <p:cNvPr id="4" name="Slide Number Placeholder 3"/>
          <p:cNvSpPr>
            <a:spLocks noGrp="1"/>
          </p:cNvSpPr>
          <p:nvPr>
            <p:ph type="sldNum" sz="quarter" idx="10"/>
          </p:nvPr>
        </p:nvSpPr>
        <p:spPr/>
        <p:txBody>
          <a:bodyPr/>
          <a:lstStyle/>
          <a:p>
            <a:fld id="{34C9CCD6-3AFE-4E42-B44C-79A27D40FA49}" type="slidenum">
              <a:rPr lang="en-US" smtClean="0"/>
              <a:t>26</a:t>
            </a:fld>
            <a:endParaRPr lang="en-US"/>
          </a:p>
        </p:txBody>
      </p:sp>
    </p:spTree>
    <p:extLst>
      <p:ext uri="{BB962C8B-B14F-4D97-AF65-F5344CB8AC3E}">
        <p14:creationId xmlns:p14="http://schemas.microsoft.com/office/powerpoint/2010/main" val="396077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B867FB-0032-42F6-938C-6B408567E236}"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3F49A4-1F9F-41D7-9FBA-1A2F9B3AAF49}" type="datetime1">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AC4D-1C8A-4641-A4FA-6752E4C765D2}"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837B8928-43EE-4A57-93EC-C9B06C079A4C}"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DFC2310B-F634-4A18-AA34-48B687EFD239}"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EE1F75-7531-4C24-BCE0-615B7DE7386C}"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E4E5C5-D254-4E8B-82D8-51805025A645}"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1E1430-4D0A-4CA9-89F6-8C60719779E8}"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BF7A1E-6762-4DD6-B567-65D4BF94AAFA}"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09600" y="1600201"/>
            <a:ext cx="10972800" cy="37004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F9307B-72E0-4879-BEEA-18C67B445D2B}" type="slidenum">
              <a:rPr lang="en-US" altLang="en-US"/>
              <a:pPr>
                <a:defRPr/>
              </a:pPr>
              <a:t>‹#›</a:t>
            </a:fld>
            <a:endParaRPr lang="en-US" altLang="en-US"/>
          </a:p>
        </p:txBody>
      </p:sp>
    </p:spTree>
    <p:extLst>
      <p:ext uri="{BB962C8B-B14F-4D97-AF65-F5344CB8AC3E}">
        <p14:creationId xmlns:p14="http://schemas.microsoft.com/office/powerpoint/2010/main" val="293869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8A2E4B-71BD-4E7C-AA46-0E456E44D6B3}"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8AC53D-BBFC-4676-983A-ED2774D62279}" type="datetime1">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5A6939-342A-47E9-BED1-728046848E79}" type="datetime1">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8D2EF6-5FA8-4F21-B534-F236CCE90805}" type="datetime1">
              <a:rPr lang="en-US" smtClean="0"/>
              <a:t>6/7/2017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5A08C6-89E4-4064-8875-4E3E228D6204}" type="datetime1">
              <a:rPr lang="en-US" smtClean="0"/>
              <a:t>6/7/2017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91177-6F39-4DD6-BB97-1BED31DA78A3}" type="datetime1">
              <a:rPr lang="en-US" smtClean="0"/>
              <a:t>6/7/2017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76FF4-0A10-4BE8-9CC2-402FCCA8D899}" type="datetime1">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86AE8A8-1182-4851-89AA-23C84E01D090}" type="datetime1">
              <a:rPr lang="en-US" smtClean="0"/>
              <a:t>6/7/2017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90B339E-B9E8-4493-BB7A-FF24D7BEA3E2}" type="datetime1">
              <a:rPr lang="en-US" smtClean="0"/>
              <a:t>6/7/2017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82" r:id="rId18"/>
  </p:sldLayoutIdLst>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a:t/>
            </a:r>
            <a:br>
              <a:rPr lang="en-US" dirty="0"/>
            </a:br>
            <a:r>
              <a:rPr lang="en-US" sz="4000" dirty="0" smtClean="0"/>
              <a:t/>
            </a:r>
            <a:br>
              <a:rPr lang="en-US" sz="4000" dirty="0" smtClean="0"/>
            </a:br>
            <a:r>
              <a:rPr lang="en-US" sz="4000" dirty="0" smtClean="0"/>
              <a:t>Connecticut</a:t>
            </a:r>
            <a:r>
              <a:rPr lang="en-US" sz="4000" dirty="0"/>
              <a:t>: </a:t>
            </a:r>
            <a:r>
              <a:rPr lang="en-US" sz="4000" dirty="0" smtClean="0"/>
              <a:t/>
            </a:r>
            <a:br>
              <a:rPr lang="en-US" sz="4000" dirty="0" smtClean="0"/>
            </a:br>
            <a:r>
              <a:rPr lang="en-US" sz="4000" dirty="0" smtClean="0"/>
              <a:t>Some </a:t>
            </a:r>
            <a:r>
              <a:rPr lang="en-US" sz="4000" dirty="0"/>
              <a:t>Ways </a:t>
            </a:r>
            <a:r>
              <a:rPr lang="en-US" sz="4000" dirty="0" smtClean="0"/>
              <a:t>Forward --</a:t>
            </a:r>
            <a:r>
              <a:rPr lang="en-US" sz="4000" dirty="0"/>
              <a:t/>
            </a:r>
            <a:br>
              <a:rPr lang="en-US" sz="4000" dirty="0"/>
            </a:br>
            <a:r>
              <a:rPr lang="en-US" sz="4000" dirty="0"/>
              <a:t>Acting on Strengths, Weaknesses, Opportunities and Threats</a:t>
            </a:r>
            <a:br>
              <a:rPr lang="en-US" sz="4000" dirty="0"/>
            </a:br>
            <a:endParaRPr lang="en-US" sz="4000" dirty="0"/>
          </a:p>
        </p:txBody>
      </p:sp>
      <p:sp>
        <p:nvSpPr>
          <p:cNvPr id="3" name="Subtitle 2"/>
          <p:cNvSpPr>
            <a:spLocks noGrp="1"/>
          </p:cNvSpPr>
          <p:nvPr>
            <p:ph type="subTitle" idx="1"/>
          </p:nvPr>
        </p:nvSpPr>
        <p:spPr/>
        <p:txBody>
          <a:bodyPr/>
          <a:lstStyle/>
          <a:p>
            <a:r>
              <a:rPr lang="en-US" dirty="0" smtClean="0"/>
              <a:t>Lyle Wray, executive director</a:t>
            </a:r>
          </a:p>
          <a:p>
            <a:r>
              <a:rPr lang="en-US" dirty="0" smtClean="0"/>
              <a:t>Capitol Region Council of Governments</a:t>
            </a:r>
          </a:p>
          <a:p>
            <a:r>
              <a:rPr lang="en-US" dirty="0" smtClean="0"/>
              <a:t>CCBA</a:t>
            </a:r>
          </a:p>
          <a:p>
            <a:r>
              <a:rPr lang="en-US" dirty="0" smtClean="0"/>
              <a:t>January 4, 2017</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281602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Weaknesses </a:t>
            </a:r>
            <a:endParaRPr lang="en-US" dirty="0"/>
          </a:p>
        </p:txBody>
      </p:sp>
      <p:sp>
        <p:nvSpPr>
          <p:cNvPr id="3" name="Content Placeholder 2"/>
          <p:cNvSpPr>
            <a:spLocks noGrp="1"/>
          </p:cNvSpPr>
          <p:nvPr>
            <p:ph idx="1"/>
          </p:nvPr>
        </p:nvSpPr>
        <p:spPr>
          <a:xfrm>
            <a:off x="1141413" y="3366557"/>
            <a:ext cx="9905998" cy="3124201"/>
          </a:xfrm>
        </p:spPr>
        <p:txBody>
          <a:bodyPr>
            <a:normAutofit lnSpcReduction="10000"/>
          </a:bodyPr>
          <a:lstStyle/>
          <a:p>
            <a:r>
              <a:rPr lang="en-US" dirty="0" smtClean="0"/>
              <a:t>Top five states in aging population, population loss is accelerating</a:t>
            </a:r>
          </a:p>
          <a:p>
            <a:r>
              <a:rPr lang="en-US" dirty="0" smtClean="0"/>
              <a:t>High cost structure for business and employees – top 5 in property taxes</a:t>
            </a:r>
          </a:p>
          <a:p>
            <a:r>
              <a:rPr lang="en-US" dirty="0" smtClean="0"/>
              <a:t>Fragmented local government not to scale in many cases – 100+ 911 call centers</a:t>
            </a:r>
          </a:p>
          <a:p>
            <a:r>
              <a:rPr lang="en-US" dirty="0" smtClean="0"/>
              <a:t>Very high income disparity and educational disparity (10% proficiency in math in one district in 2015)</a:t>
            </a:r>
          </a:p>
          <a:p>
            <a:r>
              <a:rPr lang="en-US" dirty="0"/>
              <a:t>Skills shortage at key </a:t>
            </a:r>
            <a:r>
              <a:rPr lang="en-US" dirty="0" smtClean="0"/>
              <a:t>positions for </a:t>
            </a:r>
            <a:r>
              <a:rPr lang="en-US" dirty="0"/>
              <a:t>high value added </a:t>
            </a:r>
            <a:r>
              <a:rPr lang="en-US" dirty="0" smtClean="0"/>
              <a:t>firms</a:t>
            </a:r>
          </a:p>
          <a:p>
            <a:r>
              <a:rPr lang="en-US" dirty="0" smtClean="0"/>
              <a:t>Adding lower wage jobs after losing higher wage jobs</a:t>
            </a:r>
            <a:endParaRPr lang="en-US" dirty="0"/>
          </a:p>
          <a:p>
            <a:pPr marL="0"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1227105" y="399090"/>
            <a:ext cx="2213040" cy="2267909"/>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29497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031" t="61224" r="43929" b="5987"/>
          <a:stretch/>
        </p:blipFill>
        <p:spPr>
          <a:xfrm>
            <a:off x="1606809" y="768221"/>
            <a:ext cx="2258008" cy="2248677"/>
          </a:xfrm>
          <a:prstGeom prst="rect">
            <a:avLst/>
          </a:prstGeom>
        </p:spPr>
      </p:pic>
      <p:sp>
        <p:nvSpPr>
          <p:cNvPr id="3" name="Title 2"/>
          <p:cNvSpPr>
            <a:spLocks noGrp="1"/>
          </p:cNvSpPr>
          <p:nvPr>
            <p:ph type="title"/>
          </p:nvPr>
        </p:nvSpPr>
        <p:spPr>
          <a:xfrm>
            <a:off x="1141413" y="940059"/>
            <a:ext cx="9905998" cy="1905000"/>
          </a:xfrm>
        </p:spPr>
        <p:txBody>
          <a:bodyPr/>
          <a:lstStyle/>
          <a:p>
            <a:r>
              <a:rPr lang="en-US" dirty="0" smtClean="0"/>
              <a:t>							opportunities</a:t>
            </a:r>
            <a:endParaRPr lang="en-US" dirty="0"/>
          </a:p>
        </p:txBody>
      </p:sp>
      <p:sp>
        <p:nvSpPr>
          <p:cNvPr id="4" name="Content Placeholder 3"/>
          <p:cNvSpPr>
            <a:spLocks noGrp="1"/>
          </p:cNvSpPr>
          <p:nvPr>
            <p:ph idx="1"/>
          </p:nvPr>
        </p:nvSpPr>
        <p:spPr/>
        <p:txBody>
          <a:bodyPr/>
          <a:lstStyle/>
          <a:p>
            <a:r>
              <a:rPr lang="en-US" dirty="0" smtClean="0"/>
              <a:t>Leverage Location and Connect to New York City and Boston with improved commuter rail service – new economic geography in UK</a:t>
            </a:r>
          </a:p>
          <a:p>
            <a:r>
              <a:rPr lang="en-US" dirty="0" smtClean="0"/>
              <a:t>Build vibrant centers around 17 rapid transit and rail stations in the metropolitan region and around state </a:t>
            </a:r>
          </a:p>
          <a:p>
            <a:r>
              <a:rPr lang="en-US" dirty="0" smtClean="0"/>
              <a:t>Build on the Great “bones”: cultural amenities, housing stock, recreation</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214545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909" t="62177" r="6428" b="5577"/>
          <a:stretch/>
        </p:blipFill>
        <p:spPr>
          <a:xfrm>
            <a:off x="1141413" y="609600"/>
            <a:ext cx="2174032" cy="2211355"/>
          </a:xfrm>
          <a:prstGeom prst="rect">
            <a:avLst/>
          </a:prstGeom>
        </p:spPr>
      </p:pic>
      <p:sp>
        <p:nvSpPr>
          <p:cNvPr id="3" name="Title 2"/>
          <p:cNvSpPr>
            <a:spLocks noGrp="1"/>
          </p:cNvSpPr>
          <p:nvPr>
            <p:ph type="title"/>
          </p:nvPr>
        </p:nvSpPr>
        <p:spPr/>
        <p:txBody>
          <a:bodyPr/>
          <a:lstStyle/>
          <a:p>
            <a:r>
              <a:rPr lang="en-US" dirty="0" smtClean="0"/>
              <a:t>						threats</a:t>
            </a:r>
            <a:endParaRPr lang="en-US" dirty="0"/>
          </a:p>
        </p:txBody>
      </p:sp>
      <p:sp>
        <p:nvSpPr>
          <p:cNvPr id="4" name="Content Placeholder 3"/>
          <p:cNvSpPr>
            <a:spLocks noGrp="1"/>
          </p:cNvSpPr>
          <p:nvPr>
            <p:ph idx="1"/>
          </p:nvPr>
        </p:nvSpPr>
        <p:spPr/>
        <p:txBody>
          <a:bodyPr/>
          <a:lstStyle/>
          <a:p>
            <a:r>
              <a:rPr lang="en-US" dirty="0" smtClean="0"/>
              <a:t>Other regions growing population, creating jobs and attracting skilled workers</a:t>
            </a:r>
            <a:endParaRPr lang="en-US" dirty="0"/>
          </a:p>
          <a:p>
            <a:r>
              <a:rPr lang="en-US" dirty="0" smtClean="0"/>
              <a:t>metropolitan </a:t>
            </a:r>
            <a:r>
              <a:rPr lang="en-US" dirty="0"/>
              <a:t>regions attracting skilled next generation workforce </a:t>
            </a:r>
            <a:r>
              <a:rPr lang="en-US" dirty="0" smtClean="0"/>
              <a:t> rapid </a:t>
            </a:r>
            <a:r>
              <a:rPr lang="en-US" dirty="0"/>
              <a:t>transit </a:t>
            </a:r>
            <a:r>
              <a:rPr lang="en-US" dirty="0" smtClean="0"/>
              <a:t>systems Denver, Portland OR, Minneapolis, nyc, </a:t>
            </a:r>
            <a:r>
              <a:rPr lang="en-US" dirty="0"/>
              <a:t>Boston (except </a:t>
            </a:r>
            <a:r>
              <a:rPr lang="en-US" dirty="0" smtClean="0"/>
              <a:t>Austin</a:t>
            </a:r>
            <a:r>
              <a:rPr lang="en-US" dirty="0"/>
              <a:t>)</a:t>
            </a:r>
            <a:endParaRPr lang="en-US" dirty="0" smtClean="0"/>
          </a:p>
          <a:p>
            <a:r>
              <a:rPr lang="en-US" dirty="0" smtClean="0"/>
              <a:t>Emerging Threat: US and CT international rankings in math and science </a:t>
            </a:r>
            <a:r>
              <a:rPr lang="en-US" dirty="0"/>
              <a:t>skills </a:t>
            </a:r>
            <a:r>
              <a:rPr lang="en-US" dirty="0" smtClean="0"/>
              <a:t>mediocre  (see OECD  PISA report)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671920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Competitors</a:t>
            </a:r>
            <a:endParaRPr lang="en-US" dirty="0"/>
          </a:p>
        </p:txBody>
      </p:sp>
      <p:sp>
        <p:nvSpPr>
          <p:cNvPr id="3" name="Content Placeholder 2"/>
          <p:cNvSpPr>
            <a:spLocks noGrp="1"/>
          </p:cNvSpPr>
          <p:nvPr>
            <p:ph idx="1"/>
          </p:nvPr>
        </p:nvSpPr>
        <p:spPr>
          <a:xfrm>
            <a:off x="1141413" y="2384777"/>
            <a:ext cx="9905998" cy="3124201"/>
          </a:xfrm>
        </p:spPr>
        <p:txBody>
          <a:bodyPr/>
          <a:lstStyle/>
          <a:p>
            <a:r>
              <a:rPr lang="en-US" dirty="0" smtClean="0"/>
              <a:t>Often one major metropolitan area in the state with a large core versus 169 smaller ones</a:t>
            </a:r>
          </a:p>
          <a:p>
            <a:r>
              <a:rPr lang="en-US" dirty="0" smtClean="0"/>
              <a:t>Often free standing with no nearby population centers</a:t>
            </a:r>
          </a:p>
          <a:p>
            <a:r>
              <a:rPr lang="en-US" dirty="0" smtClean="0"/>
              <a:t>Muscular large scale local governments such as counties or regions</a:t>
            </a:r>
          </a:p>
          <a:p>
            <a:r>
              <a:rPr lang="en-US" dirty="0" smtClean="0"/>
              <a:t>Long term game plan with broad buy in and sustained implementation</a:t>
            </a:r>
          </a:p>
          <a:p>
            <a:r>
              <a:rPr lang="en-US" dirty="0" smtClean="0"/>
              <a:t>Response to these realities?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90478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competitor strategic efforts</a:t>
            </a:r>
            <a:endParaRPr lang="en-US" dirty="0"/>
          </a:p>
        </p:txBody>
      </p:sp>
      <p:sp>
        <p:nvSpPr>
          <p:cNvPr id="3" name="Content Placeholder 2"/>
          <p:cNvSpPr>
            <a:spLocks noGrp="1"/>
          </p:cNvSpPr>
          <p:nvPr>
            <p:ph idx="1"/>
          </p:nvPr>
        </p:nvSpPr>
        <p:spPr/>
        <p:txBody>
          <a:bodyPr/>
          <a:lstStyle/>
          <a:p>
            <a:r>
              <a:rPr lang="en-US" b="1" dirty="0" smtClean="0"/>
              <a:t>Envision Utah. </a:t>
            </a:r>
            <a:r>
              <a:rPr lang="en-US" dirty="0" smtClean="0"/>
              <a:t>19 year effort at 1 million dollars a year with complementary efforts by the chamber and core metropolitan region. Based around transit, compact working and living construction around massive transit investments</a:t>
            </a:r>
          </a:p>
          <a:p>
            <a:r>
              <a:rPr lang="en-US" b="1" dirty="0" smtClean="0"/>
              <a:t>Itasca project: </a:t>
            </a:r>
            <a:r>
              <a:rPr lang="en-US" dirty="0" smtClean="0"/>
              <a:t>transit and preschool</a:t>
            </a:r>
          </a:p>
          <a:p>
            <a:r>
              <a:rPr lang="en-US" b="1" dirty="0" smtClean="0"/>
              <a:t>Denver: </a:t>
            </a:r>
            <a:r>
              <a:rPr lang="en-US" dirty="0" smtClean="0"/>
              <a:t>airport, airport rail, union station and LRT and BRT system build out</a:t>
            </a:r>
          </a:p>
          <a:p>
            <a:r>
              <a:rPr lang="en-US" b="1" dirty="0" smtClean="0"/>
              <a:t>Indianapolis/Marion County:  </a:t>
            </a:r>
            <a:r>
              <a:rPr lang="en-US" dirty="0" smtClean="0"/>
              <a:t>just passed a county income tax to build out transit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63159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Three game changers? A list is not a strategy</a:t>
            </a:r>
            <a:endParaRPr lang="en-US" sz="3000" dirty="0"/>
          </a:p>
        </p:txBody>
      </p:sp>
      <p:sp>
        <p:nvSpPr>
          <p:cNvPr id="3" name="Content Placeholder 2"/>
          <p:cNvSpPr>
            <a:spLocks noGrp="1"/>
          </p:cNvSpPr>
          <p:nvPr>
            <p:ph idx="1"/>
          </p:nvPr>
        </p:nvSpPr>
        <p:spPr/>
        <p:txBody>
          <a:bodyPr/>
          <a:lstStyle/>
          <a:p>
            <a:r>
              <a:rPr lang="en-US" dirty="0" smtClean="0"/>
              <a:t>Public service efficiencies</a:t>
            </a:r>
          </a:p>
          <a:p>
            <a:r>
              <a:rPr lang="en-US" dirty="0" smtClean="0"/>
              <a:t>Transportation investments</a:t>
            </a:r>
          </a:p>
          <a:p>
            <a:r>
              <a:rPr lang="en-US" dirty="0" smtClean="0"/>
              <a:t>Innovation investments </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67604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Public service efficiencies</a:t>
            </a:r>
            <a:endParaRPr lang="en-US" dirty="0"/>
          </a:p>
        </p:txBody>
      </p:sp>
      <p:sp>
        <p:nvSpPr>
          <p:cNvPr id="6" name="Content Placeholder 5"/>
          <p:cNvSpPr>
            <a:spLocks noGrp="1"/>
          </p:cNvSpPr>
          <p:nvPr>
            <p:ph idx="1"/>
          </p:nvPr>
        </p:nvSpPr>
        <p:spPr/>
        <p:txBody>
          <a:bodyPr/>
          <a:lstStyle/>
          <a:p>
            <a:r>
              <a:rPr lang="en-US" dirty="0" smtClean="0"/>
              <a:t>efficient and cost effective public services</a:t>
            </a:r>
          </a:p>
          <a:p>
            <a:r>
              <a:rPr lang="en-US" dirty="0" smtClean="0"/>
              <a:t>MORE State plan for strategic use of it for service efficiency and effectiveness</a:t>
            </a:r>
          </a:p>
          <a:p>
            <a:r>
              <a:rPr lang="en-US" dirty="0" smtClean="0"/>
              <a:t>CRCOG shared services: 92% of towns connected to Nutmeg Network; 40% of towns now have state of the art online building permitting, a dozen services done or in the works and much more on the way</a:t>
            </a:r>
          </a:p>
          <a:p>
            <a:r>
              <a:rPr lang="en-US" dirty="0" smtClean="0"/>
              <a:t>Bigger questions in the wings: town school back office consolidation for 160 duplications, 911 dispatch consolidation,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60149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3572" y="396645"/>
            <a:ext cx="7776864" cy="6009071"/>
          </a:xfrm>
          <a:prstGeom prst="rect">
            <a:avLst/>
          </a:prstGeom>
        </p:spPr>
      </p:pic>
    </p:spTree>
    <p:extLst>
      <p:ext uri="{BB962C8B-B14F-4D97-AF65-F5344CB8AC3E}">
        <p14:creationId xmlns:p14="http://schemas.microsoft.com/office/powerpoint/2010/main" val="4056079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F31473-23EB-4724-8B59-FE6D21D89FA4}" type="slidenum">
              <a:rPr lang="en-US" smtClean="0"/>
              <a:t>18</a:t>
            </a:fld>
            <a:endParaRPr lang="en-US"/>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20483" y="790222"/>
            <a:ext cx="7277571" cy="5458178"/>
          </a:xfrm>
        </p:spPr>
      </p:pic>
    </p:spTree>
    <p:extLst>
      <p:ext uri="{BB962C8B-B14F-4D97-AF65-F5344CB8AC3E}">
        <p14:creationId xmlns:p14="http://schemas.microsoft.com/office/powerpoint/2010/main" val="3102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Nutmeg Demonstrations</a:t>
            </a:r>
          </a:p>
        </p:txBody>
      </p:sp>
      <p:sp>
        <p:nvSpPr>
          <p:cNvPr id="5" name="Content Placeholder 4"/>
          <p:cNvSpPr>
            <a:spLocks noGrp="1"/>
          </p:cNvSpPr>
          <p:nvPr>
            <p:ph idx="1"/>
          </p:nvPr>
        </p:nvSpPr>
        <p:spPr/>
        <p:txBody>
          <a:bodyPr/>
          <a:lstStyle/>
          <a:p>
            <a:pPr marL="0" indent="0">
              <a:buNone/>
            </a:pPr>
            <a:r>
              <a:rPr lang="en-US" dirty="0" smtClean="0"/>
              <a:t>      Completed </a:t>
            </a:r>
            <a:r>
              <a:rPr lang="en-US" dirty="0"/>
              <a:t>demonstrations</a:t>
            </a:r>
          </a:p>
          <a:p>
            <a:pPr lvl="1"/>
            <a:r>
              <a:rPr lang="en-US" dirty="0"/>
              <a:t>Hosting Services</a:t>
            </a:r>
          </a:p>
          <a:p>
            <a:pPr lvl="1"/>
            <a:r>
              <a:rPr lang="en-US" dirty="0"/>
              <a:t>Voice Over Internet Protocol Phone Services</a:t>
            </a:r>
          </a:p>
          <a:p>
            <a:pPr lvl="1"/>
            <a:r>
              <a:rPr lang="en-US" dirty="0"/>
              <a:t>Online Streaming Video (and storage) of Public </a:t>
            </a:r>
            <a:r>
              <a:rPr lang="en-US" dirty="0" smtClean="0"/>
              <a:t>Meetings</a:t>
            </a:r>
          </a:p>
          <a:p>
            <a:pPr marL="457200" lvl="1" indent="0">
              <a:buNone/>
            </a:pPr>
            <a:r>
              <a:rPr lang="en-US" dirty="0" smtClean="0"/>
              <a:t>Projects underway</a:t>
            </a:r>
          </a:p>
          <a:p>
            <a:pPr lvl="1"/>
            <a:r>
              <a:rPr lang="en-US" dirty="0" smtClean="0"/>
              <a:t>Electronic </a:t>
            </a:r>
            <a:r>
              <a:rPr lang="en-US" dirty="0"/>
              <a:t>Document Management</a:t>
            </a:r>
          </a:p>
          <a:p>
            <a:pPr lvl="1"/>
            <a:r>
              <a:rPr lang="en-US" dirty="0"/>
              <a:t>Human Resources Portal</a:t>
            </a:r>
          </a:p>
          <a:p>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400600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47" t="8394" r="5251" b="16050"/>
          <a:stretch/>
        </p:blipFill>
        <p:spPr>
          <a:xfrm>
            <a:off x="2619022" y="701674"/>
            <a:ext cx="7021690" cy="5181601"/>
          </a:xfrm>
          <a:prstGeom prst="rect">
            <a:avLst/>
          </a:prstGeom>
        </p:spPr>
      </p:pic>
    </p:spTree>
    <p:extLst>
      <p:ext uri="{BB962C8B-B14F-4D97-AF65-F5344CB8AC3E}">
        <p14:creationId xmlns:p14="http://schemas.microsoft.com/office/powerpoint/2010/main" val="1475633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Transportation investments </a:t>
            </a:r>
            <a:endParaRPr lang="en-US" dirty="0"/>
          </a:p>
        </p:txBody>
      </p:sp>
      <p:sp>
        <p:nvSpPr>
          <p:cNvPr id="6" name="Content Placeholder 5"/>
          <p:cNvSpPr>
            <a:spLocks noGrp="1"/>
          </p:cNvSpPr>
          <p:nvPr>
            <p:ph idx="1"/>
          </p:nvPr>
        </p:nvSpPr>
        <p:spPr>
          <a:xfrm>
            <a:off x="1141413" y="2384777"/>
            <a:ext cx="9905998" cy="3124201"/>
          </a:xfrm>
        </p:spPr>
        <p:txBody>
          <a:bodyPr/>
          <a:lstStyle/>
          <a:p>
            <a:r>
              <a:rPr lang="en-US" dirty="0" smtClean="0"/>
              <a:t>Keep Metro North fully functional: bridges and operations</a:t>
            </a:r>
          </a:p>
          <a:p>
            <a:r>
              <a:rPr lang="en-US" dirty="0" smtClean="0"/>
              <a:t>Open hartford rail line: ridership from 300,00 to 750,000</a:t>
            </a:r>
          </a:p>
          <a:p>
            <a:r>
              <a:rPr lang="en-US" dirty="0" smtClean="0"/>
              <a:t>Upgrade state linkages to new York city and Boston metro areas: UK new economic geography</a:t>
            </a:r>
          </a:p>
          <a:p>
            <a:r>
              <a:rPr lang="en-US" dirty="0" smtClean="0"/>
              <a:t>Compact and efficient living and working growth around transit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900331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1724" y="569158"/>
            <a:ext cx="3986926" cy="5550279"/>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79333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252" t="13008" r="16958" b="4612"/>
          <a:stretch/>
        </p:blipFill>
        <p:spPr>
          <a:xfrm>
            <a:off x="2943519" y="485422"/>
            <a:ext cx="7280240" cy="5876099"/>
          </a:xfrm>
          <a:prstGeom prst="rect">
            <a:avLst/>
          </a:prstGeom>
        </p:spPr>
      </p:pic>
    </p:spTree>
    <p:extLst>
      <p:ext uri="{BB962C8B-B14F-4D97-AF65-F5344CB8AC3E}">
        <p14:creationId xmlns:p14="http://schemas.microsoft.com/office/powerpoint/2010/main" val="382011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4" name="Picture 3"/>
          <p:cNvPicPr>
            <a:picLocks noChangeAspect="1"/>
          </p:cNvPicPr>
          <p:nvPr/>
        </p:nvPicPr>
        <p:blipFill>
          <a:blip r:embed="rId2"/>
          <a:stretch>
            <a:fillRect/>
          </a:stretch>
        </p:blipFill>
        <p:spPr>
          <a:xfrm>
            <a:off x="2492551" y="758825"/>
            <a:ext cx="7229475" cy="5124450"/>
          </a:xfrm>
          <a:prstGeom prst="rect">
            <a:avLst/>
          </a:prstGeom>
        </p:spPr>
      </p:pic>
    </p:spTree>
    <p:extLst>
      <p:ext uri="{BB962C8B-B14F-4D97-AF65-F5344CB8AC3E}">
        <p14:creationId xmlns:p14="http://schemas.microsoft.com/office/powerpoint/2010/main" val="196735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9302" y="167357"/>
            <a:ext cx="10193395" cy="6523285"/>
          </a:xfrm>
          <a:prstGeom prst="rect">
            <a:avLst/>
          </a:prstGeom>
        </p:spPr>
      </p:pic>
    </p:spTree>
    <p:extLst>
      <p:ext uri="{BB962C8B-B14F-4D97-AF65-F5344CB8AC3E}">
        <p14:creationId xmlns:p14="http://schemas.microsoft.com/office/powerpoint/2010/main" val="3806028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Investing in innovation</a:t>
            </a:r>
            <a:endParaRPr lang="en-US" dirty="0"/>
          </a:p>
        </p:txBody>
      </p:sp>
      <p:sp>
        <p:nvSpPr>
          <p:cNvPr id="4" name="Content Placeholder 3"/>
          <p:cNvSpPr>
            <a:spLocks noGrp="1"/>
          </p:cNvSpPr>
          <p:nvPr>
            <p:ph idx="1"/>
          </p:nvPr>
        </p:nvSpPr>
        <p:spPr/>
        <p:txBody>
          <a:bodyPr/>
          <a:lstStyle/>
          <a:p>
            <a:r>
              <a:rPr lang="en-US" dirty="0" smtClean="0"/>
              <a:t>A number of initiatives underway: advanced manufacturing, bio sciences but…</a:t>
            </a:r>
          </a:p>
          <a:p>
            <a:r>
              <a:rPr lang="en-US" dirty="0"/>
              <a:t>Innovation investments: innovation centers, identify and implement best practices</a:t>
            </a:r>
          </a:p>
          <a:p>
            <a:r>
              <a:rPr lang="en-US" dirty="0" smtClean="0"/>
              <a:t>40% of CT future workforce coming from urban areas but one large district has 10% of high school seniors proficient in math</a:t>
            </a:r>
          </a:p>
          <a:p>
            <a:r>
              <a:rPr lang="en-US" dirty="0" smtClean="0"/>
              <a:t>P-tech and Irondale schools: implement to scale</a:t>
            </a:r>
          </a:p>
          <a:p>
            <a:r>
              <a:rPr lang="en-US" dirty="0" smtClean="0"/>
              <a:t>MESA schools as an example: implement to scale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469791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3" name="Picture 2"/>
          <p:cNvPicPr>
            <a:picLocks noChangeAspect="1"/>
          </p:cNvPicPr>
          <p:nvPr/>
        </p:nvPicPr>
        <p:blipFill rotWithShape="1">
          <a:blip r:embed="rId3"/>
          <a:srcRect l="17900" t="12554" r="18537" b="11368"/>
          <a:stretch/>
        </p:blipFill>
        <p:spPr>
          <a:xfrm>
            <a:off x="2765778" y="1012662"/>
            <a:ext cx="6999111" cy="5235738"/>
          </a:xfrm>
          <a:prstGeom prst="rect">
            <a:avLst/>
          </a:prstGeom>
        </p:spPr>
      </p:pic>
    </p:spTree>
    <p:extLst>
      <p:ext uri="{BB962C8B-B14F-4D97-AF65-F5344CB8AC3E}">
        <p14:creationId xmlns:p14="http://schemas.microsoft.com/office/powerpoint/2010/main" val="25140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3897489" y="2659944"/>
            <a:ext cx="3810000" cy="1447800"/>
          </a:xfrm>
          <a:prstGeom prst="rect">
            <a:avLst/>
          </a:prstGeom>
        </p:spPr>
      </p:pic>
    </p:spTree>
    <p:extLst>
      <p:ext uri="{BB962C8B-B14F-4D97-AF65-F5344CB8AC3E}">
        <p14:creationId xmlns:p14="http://schemas.microsoft.com/office/powerpoint/2010/main" val="109407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5" name="Picture 4"/>
          <p:cNvPicPr>
            <a:picLocks noChangeAspect="1"/>
          </p:cNvPicPr>
          <p:nvPr/>
        </p:nvPicPr>
        <p:blipFill>
          <a:blip r:embed="rId3"/>
          <a:stretch>
            <a:fillRect/>
          </a:stretch>
        </p:blipFill>
        <p:spPr>
          <a:xfrm>
            <a:off x="2280356" y="620889"/>
            <a:ext cx="7101052" cy="5262386"/>
          </a:xfrm>
          <a:prstGeom prst="rect">
            <a:avLst/>
          </a:prstGeom>
        </p:spPr>
      </p:pic>
    </p:spTree>
    <p:extLst>
      <p:ext uri="{BB962C8B-B14F-4D97-AF65-F5344CB8AC3E}">
        <p14:creationId xmlns:p14="http://schemas.microsoft.com/office/powerpoint/2010/main" val="571558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3" name="Picture 2"/>
          <p:cNvPicPr>
            <a:picLocks noChangeAspect="1"/>
          </p:cNvPicPr>
          <p:nvPr/>
        </p:nvPicPr>
        <p:blipFill rotWithShape="1">
          <a:blip r:embed="rId3"/>
          <a:srcRect l="24956" t="13006" b="17464"/>
          <a:stretch/>
        </p:blipFill>
        <p:spPr>
          <a:xfrm>
            <a:off x="1390601" y="463449"/>
            <a:ext cx="9674578" cy="5602388"/>
          </a:xfrm>
          <a:prstGeom prst="rect">
            <a:avLst/>
          </a:prstGeom>
        </p:spPr>
      </p:pic>
    </p:spTree>
    <p:extLst>
      <p:ext uri="{BB962C8B-B14F-4D97-AF65-F5344CB8AC3E}">
        <p14:creationId xmlns:p14="http://schemas.microsoft.com/office/powerpoint/2010/main" val="5770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p:cNvPicPr>
            <a:picLocks noChangeAspect="1"/>
          </p:cNvPicPr>
          <p:nvPr/>
        </p:nvPicPr>
        <p:blipFill rotWithShape="1">
          <a:blip r:embed="rId3"/>
          <a:srcRect l="18818" t="19527" r="24744" b="10603"/>
          <a:stretch/>
        </p:blipFill>
        <p:spPr>
          <a:xfrm>
            <a:off x="2122310" y="605733"/>
            <a:ext cx="7292624" cy="5642667"/>
          </a:xfrm>
          <a:prstGeom prst="rect">
            <a:avLst/>
          </a:prstGeom>
        </p:spPr>
      </p:pic>
    </p:spTree>
    <p:extLst>
      <p:ext uri="{BB962C8B-B14F-4D97-AF65-F5344CB8AC3E}">
        <p14:creationId xmlns:p14="http://schemas.microsoft.com/office/powerpoint/2010/main" val="341204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p:cNvPicPr>
            <a:picLocks noChangeAspect="1"/>
          </p:cNvPicPr>
          <p:nvPr/>
        </p:nvPicPr>
        <p:blipFill>
          <a:blip r:embed="rId3"/>
          <a:stretch>
            <a:fillRect/>
          </a:stretch>
        </p:blipFill>
        <p:spPr>
          <a:xfrm>
            <a:off x="767821" y="397387"/>
            <a:ext cx="10633957" cy="5940794"/>
          </a:xfrm>
          <a:prstGeom prst="rect">
            <a:avLst/>
          </a:prstGeom>
        </p:spPr>
      </p:pic>
    </p:spTree>
    <p:extLst>
      <p:ext uri="{BB962C8B-B14F-4D97-AF65-F5344CB8AC3E}">
        <p14:creationId xmlns:p14="http://schemas.microsoft.com/office/powerpoint/2010/main" val="298053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changers for the capital region?</a:t>
            </a:r>
            <a:endParaRPr lang="en-US" dirty="0"/>
          </a:p>
        </p:txBody>
      </p:sp>
      <p:sp>
        <p:nvSpPr>
          <p:cNvPr id="3" name="Content Placeholder 2"/>
          <p:cNvSpPr>
            <a:spLocks noGrp="1"/>
          </p:cNvSpPr>
          <p:nvPr>
            <p:ph idx="1"/>
          </p:nvPr>
        </p:nvSpPr>
        <p:spPr>
          <a:xfrm>
            <a:off x="1141413" y="2514600"/>
            <a:ext cx="9905998" cy="3124201"/>
          </a:xfrm>
        </p:spPr>
        <p:txBody>
          <a:bodyPr/>
          <a:lstStyle/>
          <a:p>
            <a:pPr marL="0" indent="0">
              <a:buNone/>
            </a:pPr>
            <a:r>
              <a:rPr lang="en-US" dirty="0" smtClean="0"/>
              <a:t>Hourly New York and Boston rail connections – small link left to do</a:t>
            </a:r>
            <a:endParaRPr lang="en-US" dirty="0"/>
          </a:p>
          <a:p>
            <a:pPr marL="0" indent="0">
              <a:buNone/>
            </a:pPr>
            <a:r>
              <a:rPr lang="en-US" dirty="0" smtClean="0"/>
              <a:t>Build out CTfastrak to University of Connecticut at Storrs and build vibrant communities around 17 stations</a:t>
            </a:r>
          </a:p>
          <a:p>
            <a:pPr marL="0" indent="0">
              <a:buNone/>
            </a:pPr>
            <a:r>
              <a:rPr lang="en-US" dirty="0" smtClean="0"/>
              <a:t>Rapid upgrade of math and other stem skills in region and in core to make sure we fill family living wage job vacancies</a:t>
            </a:r>
          </a:p>
          <a:p>
            <a:pPr marL="0" indent="0">
              <a:buNone/>
            </a:pPr>
            <a:r>
              <a:rPr lang="en-US" dirty="0" smtClean="0"/>
              <a:t>More cost effective public services  -- 40% of towns in the region now have state of art online building permitting systems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25265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Trajectory</a:t>
            </a:r>
            <a:endParaRPr lang="en-US" dirty="0"/>
          </a:p>
        </p:txBody>
      </p:sp>
      <p:sp>
        <p:nvSpPr>
          <p:cNvPr id="3" name="Content Placeholder 2"/>
          <p:cNvSpPr>
            <a:spLocks noGrp="1"/>
          </p:cNvSpPr>
          <p:nvPr>
            <p:ph idx="1"/>
          </p:nvPr>
        </p:nvSpPr>
        <p:spPr/>
        <p:txBody>
          <a:bodyPr/>
          <a:lstStyle/>
          <a:p>
            <a:pPr marL="0" indent="0">
              <a:buClr>
                <a:srgbClr val="00B0F0"/>
              </a:buClr>
              <a:buFont typeface="Wingdings" pitchFamily="2" charset="2"/>
              <a:buNone/>
              <a:defRPr/>
            </a:pPr>
            <a:r>
              <a:rPr lang="en-US" i="1" dirty="0">
                <a:solidFill>
                  <a:schemeClr val="tx1">
                    <a:lumMod val="65000"/>
                    <a:lumOff val="35000"/>
                  </a:schemeClr>
                </a:solidFill>
                <a:cs typeface="Arial" charset="0"/>
              </a:rPr>
              <a:t>“Cities that made the strongest comebacks were those with </a:t>
            </a:r>
            <a:r>
              <a:rPr lang="en-US" b="1" i="1" dirty="0">
                <a:solidFill>
                  <a:schemeClr val="tx1">
                    <a:lumMod val="65000"/>
                    <a:lumOff val="35000"/>
                  </a:schemeClr>
                </a:solidFill>
                <a:cs typeface="Arial" charset="0"/>
              </a:rPr>
              <a:t>strong leadership and collaboration over long periods of time</a:t>
            </a:r>
            <a:r>
              <a:rPr lang="en-US" i="1" dirty="0">
                <a:solidFill>
                  <a:schemeClr val="tx1">
                    <a:lumMod val="65000"/>
                    <a:lumOff val="35000"/>
                  </a:schemeClr>
                </a:solidFill>
                <a:cs typeface="Arial" charset="0"/>
              </a:rPr>
              <a:t>. It didn't seem to matter who the leader was - it ranged from energetic mayors or business organizations to nonprofit foundations and developers - but </a:t>
            </a:r>
            <a:r>
              <a:rPr lang="en-US" b="1" i="1" dirty="0">
                <a:solidFill>
                  <a:schemeClr val="tx1">
                    <a:lumMod val="65000"/>
                    <a:lumOff val="35000"/>
                  </a:schemeClr>
                </a:solidFill>
                <a:cs typeface="Arial" charset="0"/>
              </a:rPr>
              <a:t>someone stepped up, got the major players behind a plan and then executed it</a:t>
            </a:r>
            <a:r>
              <a:rPr lang="en-US" i="1" dirty="0">
                <a:solidFill>
                  <a:schemeClr val="tx1">
                    <a:lumMod val="65000"/>
                    <a:lumOff val="35000"/>
                  </a:schemeClr>
                </a:solidFill>
                <a:cs typeface="Arial" charset="0"/>
              </a:rPr>
              <a:t>.”</a:t>
            </a:r>
          </a:p>
          <a:p>
            <a:pPr marL="0" indent="0">
              <a:buClr>
                <a:srgbClr val="00B0F0"/>
              </a:buClr>
              <a:buFont typeface="Wingdings" pitchFamily="2" charset="2"/>
              <a:buNone/>
              <a:defRPr/>
            </a:pPr>
            <a:endParaRPr lang="en-US" altLang="en-US" sz="1800" i="1" dirty="0">
              <a:solidFill>
                <a:schemeClr val="tx1">
                  <a:lumMod val="65000"/>
                  <a:lumOff val="35000"/>
                </a:schemeClr>
              </a:solidFill>
              <a:cs typeface="Arial" charset="0"/>
            </a:endParaRPr>
          </a:p>
          <a:p>
            <a:pPr marL="0" indent="0">
              <a:buClr>
                <a:srgbClr val="00B0F0"/>
              </a:buClr>
              <a:buNone/>
              <a:defRPr/>
            </a:pPr>
            <a:r>
              <a:rPr lang="en-US" altLang="en-US" sz="1400" dirty="0">
                <a:solidFill>
                  <a:schemeClr val="tx1">
                    <a:lumMod val="65000"/>
                    <a:lumOff val="35000"/>
                  </a:schemeClr>
                </a:solidFill>
                <a:cs typeface="Arial" charset="0"/>
              </a:rPr>
              <a:t>Tom Condon writing on ‘What now?’ for the Hartford region: </a:t>
            </a:r>
            <a:r>
              <a:rPr lang="en-US" altLang="en-US" sz="1400" dirty="0">
                <a:solidFill>
                  <a:schemeClr val="tx1">
                    <a:lumMod val="65000"/>
                    <a:lumOff val="35000"/>
                  </a:schemeClr>
                </a:solidFill>
                <a:latin typeface="Calibri" pitchFamily="34" charset="0"/>
              </a:rPr>
              <a:t>From “Confronting Urban Legacy: Rediscovering Hartford and New England's Forgotten Cities”</a:t>
            </a:r>
            <a:endParaRPr lang="en-US" altLang="en-US" sz="1800" i="1" dirty="0">
              <a:cs typeface="Arial" charset="0"/>
            </a:endParaRPr>
          </a:p>
          <a:p>
            <a:pPr>
              <a:defRPr/>
            </a:pPr>
            <a:endParaRPr lang="en-US" altLang="en-US" sz="1800" dirty="0">
              <a:cs typeface="Arial" charset="0"/>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3037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a:t>
            </a:r>
            <a:endParaRPr lang="en-US" dirty="0"/>
          </a:p>
        </p:txBody>
      </p:sp>
      <p:sp>
        <p:nvSpPr>
          <p:cNvPr id="3" name="Content Placeholder 2"/>
          <p:cNvSpPr>
            <a:spLocks noGrp="1"/>
          </p:cNvSpPr>
          <p:nvPr>
            <p:ph idx="1"/>
          </p:nvPr>
        </p:nvSpPr>
        <p:spPr>
          <a:xfrm>
            <a:off x="1141413" y="2295524"/>
            <a:ext cx="9905998" cy="3790951"/>
          </a:xfrm>
        </p:spPr>
        <p:txBody>
          <a:bodyPr>
            <a:normAutofit/>
          </a:bodyPr>
          <a:lstStyle/>
          <a:p>
            <a:r>
              <a:rPr lang="en-US" sz="3600" dirty="0" smtClean="0"/>
              <a:t>A state and metropolitan regions with strong inclusive economic growth and Community amenities and business environment features that attract skilled workforce and investment</a:t>
            </a:r>
            <a:endParaRPr lang="en-US" sz="3600" dirty="0"/>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lumMod val="75000"/>
                  </a:prstClr>
                </a:solidFill>
              </a:rPr>
              <a:pPr/>
              <a:t>33</a:t>
            </a:fld>
            <a:endParaRPr lang="en-US" dirty="0">
              <a:solidFill>
                <a:prstClr val="white">
                  <a:lumMod val="75000"/>
                </a:prstClr>
              </a:solidFill>
            </a:endParaRPr>
          </a:p>
        </p:txBody>
      </p:sp>
    </p:spTree>
    <p:extLst>
      <p:ext uri="{BB962C8B-B14F-4D97-AF65-F5344CB8AC3E}">
        <p14:creationId xmlns:p14="http://schemas.microsoft.com/office/powerpoint/2010/main" val="52653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be answered</a:t>
            </a:r>
            <a:endParaRPr lang="en-US" dirty="0"/>
          </a:p>
        </p:txBody>
      </p:sp>
      <p:sp>
        <p:nvSpPr>
          <p:cNvPr id="3" name="Content Placeholder 2"/>
          <p:cNvSpPr>
            <a:spLocks noGrp="1"/>
          </p:cNvSpPr>
          <p:nvPr>
            <p:ph idx="1"/>
          </p:nvPr>
        </p:nvSpPr>
        <p:spPr/>
        <p:txBody>
          <a:bodyPr/>
          <a:lstStyle/>
          <a:p>
            <a:r>
              <a:rPr lang="en-US" dirty="0" smtClean="0"/>
              <a:t>Choice of statewide or metropolitan </a:t>
            </a:r>
            <a:r>
              <a:rPr lang="en-US" dirty="0"/>
              <a:t>r</a:t>
            </a:r>
            <a:r>
              <a:rPr lang="en-US" dirty="0" smtClean="0"/>
              <a:t>egional strategic plans and action groups – one or both?</a:t>
            </a:r>
          </a:p>
          <a:p>
            <a:r>
              <a:rPr lang="en-US" dirty="0" smtClean="0"/>
              <a:t>Reality of a Centralized state in many ways despite legacy of local control</a:t>
            </a:r>
          </a:p>
          <a:p>
            <a:r>
              <a:rPr lang="en-US" dirty="0" smtClean="0"/>
              <a:t>Balancing the budget while investing for growth – hard to do but…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67826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br>
              <a:rPr lang="en-US" dirty="0" smtClean="0"/>
            </a:br>
            <a:r>
              <a:rPr lang="en-US" dirty="0"/>
              <a:t/>
            </a:r>
            <a:br>
              <a:rPr lang="en-US" dirty="0"/>
            </a:br>
            <a:endParaRPr lang="en-US" dirty="0"/>
          </a:p>
        </p:txBody>
      </p:sp>
      <p:sp>
        <p:nvSpPr>
          <p:cNvPr id="3" name="Content Placeholder 2"/>
          <p:cNvSpPr>
            <a:spLocks noGrp="1"/>
          </p:cNvSpPr>
          <p:nvPr>
            <p:ph idx="1"/>
          </p:nvPr>
        </p:nvSpPr>
        <p:spPr>
          <a:xfrm>
            <a:off x="1141413" y="2226732"/>
            <a:ext cx="9905998" cy="3124201"/>
          </a:xfrm>
        </p:spPr>
        <p:txBody>
          <a:bodyPr/>
          <a:lstStyle/>
          <a:p>
            <a:r>
              <a:rPr lang="en-US" dirty="0" smtClean="0"/>
              <a:t>Decide on statewide or metropolitan regional process  Metro future</a:t>
            </a:r>
          </a:p>
          <a:p>
            <a:r>
              <a:rPr lang="en-US" dirty="0" smtClean="0"/>
              <a:t>Build a “vision community” to move forward – recruit committed partners from the right mix to get things done and to be credible over the long term</a:t>
            </a:r>
          </a:p>
          <a:p>
            <a:r>
              <a:rPr lang="en-US" dirty="0" smtClean="0"/>
              <a:t>Come up with a Short list of “Game Changers” -- key drivers for achieving the vision</a:t>
            </a:r>
          </a:p>
          <a:p>
            <a:r>
              <a:rPr lang="en-US" dirty="0" smtClean="0"/>
              <a:t>Long term attention span to put them in place</a:t>
            </a:r>
          </a:p>
          <a:p>
            <a:r>
              <a:rPr lang="en-US" dirty="0" smtClean="0"/>
              <a:t>Focus on implementation, learning and persistence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2088604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8"/>
            <a:ext cx="8229600" cy="1750206"/>
          </a:xfrm>
        </p:spPr>
        <p:txBody>
          <a:bodyPr>
            <a:normAutofit/>
          </a:bodyPr>
          <a:lstStyle/>
          <a:p>
            <a:pPr algn="l" eaLnBrk="1" hangingPunct="1"/>
            <a:r>
              <a:rPr lang="en-GB" altLang="en-US" sz="2800" dirty="0">
                <a:solidFill>
                  <a:schemeClr val="tx1">
                    <a:lumMod val="95000"/>
                  </a:schemeClr>
                </a:solidFill>
              </a:rPr>
              <a:t>Thank you!</a:t>
            </a:r>
            <a:br>
              <a:rPr lang="en-GB" altLang="en-US" sz="2800" dirty="0">
                <a:solidFill>
                  <a:schemeClr val="tx1">
                    <a:lumMod val="95000"/>
                  </a:schemeClr>
                </a:solidFill>
              </a:rPr>
            </a:br>
            <a:endParaRPr lang="en-US" altLang="en-US" sz="2800" dirty="0">
              <a:solidFill>
                <a:schemeClr val="bg1"/>
              </a:solidFill>
            </a:endParaRPr>
          </a:p>
        </p:txBody>
      </p:sp>
      <p:pic>
        <p:nvPicPr>
          <p:cNvPr id="9223" name="Picture 7" descr="http://cache4.asset-cache.net/xd/158066119.jpg?v=1&amp;c=IWSAsset&amp;k=2&amp;d=F13A1F9190F0093677E9A324311AA8D771BBB88F8A012663995A6397B9F00C72BF0227472AA786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67922"/>
            <a:ext cx="7316181" cy="41153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BDF9307B-72E0-4879-BEEA-18C67B445D2B}" type="slidenum">
              <a:rPr lang="en-US" altLang="en-US" smtClean="0"/>
              <a:pPr>
                <a:defRPr/>
              </a:pPr>
              <a:t>36</a:t>
            </a:fld>
            <a:endParaRPr lang="en-US" altLang="en-US"/>
          </a:p>
        </p:txBody>
      </p:sp>
    </p:spTree>
    <p:extLst>
      <p:ext uri="{BB962C8B-B14F-4D97-AF65-F5344CB8AC3E}">
        <p14:creationId xmlns:p14="http://schemas.microsoft.com/office/powerpoint/2010/main" val="3066751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3" name="Picture 2"/>
          <p:cNvPicPr>
            <a:picLocks noChangeAspect="1"/>
          </p:cNvPicPr>
          <p:nvPr/>
        </p:nvPicPr>
        <p:blipFill rotWithShape="1">
          <a:blip r:embed="rId3"/>
          <a:srcRect l="19382" t="20116" r="20724" b="10804"/>
          <a:stretch/>
        </p:blipFill>
        <p:spPr>
          <a:xfrm>
            <a:off x="1855432" y="180694"/>
            <a:ext cx="8417456" cy="6067706"/>
          </a:xfrm>
          <a:prstGeom prst="rect">
            <a:avLst/>
          </a:prstGeom>
        </p:spPr>
      </p:pic>
    </p:spTree>
    <p:extLst>
      <p:ext uri="{BB962C8B-B14F-4D97-AF65-F5344CB8AC3E}">
        <p14:creationId xmlns:p14="http://schemas.microsoft.com/office/powerpoint/2010/main" val="108709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3" name="Picture 2"/>
          <p:cNvPicPr>
            <a:picLocks noChangeAspect="1"/>
          </p:cNvPicPr>
          <p:nvPr/>
        </p:nvPicPr>
        <p:blipFill rotWithShape="1">
          <a:blip r:embed="rId3"/>
          <a:srcRect l="18818" t="20229" r="24391" b="11457"/>
          <a:stretch/>
        </p:blipFill>
        <p:spPr>
          <a:xfrm>
            <a:off x="2453747" y="284730"/>
            <a:ext cx="7446610" cy="5598545"/>
          </a:xfrm>
          <a:prstGeom prst="rect">
            <a:avLst/>
          </a:prstGeom>
        </p:spPr>
      </p:pic>
    </p:spTree>
    <p:extLst>
      <p:ext uri="{BB962C8B-B14F-4D97-AF65-F5344CB8AC3E}">
        <p14:creationId xmlns:p14="http://schemas.microsoft.com/office/powerpoint/2010/main" val="807671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these low rankings?</a:t>
            </a:r>
            <a:endParaRPr lang="en-US" dirty="0"/>
          </a:p>
        </p:txBody>
      </p:sp>
      <p:sp>
        <p:nvSpPr>
          <p:cNvPr id="3" name="Content Placeholder 2"/>
          <p:cNvSpPr>
            <a:spLocks noGrp="1"/>
          </p:cNvSpPr>
          <p:nvPr>
            <p:ph idx="1"/>
          </p:nvPr>
        </p:nvSpPr>
        <p:spPr>
          <a:xfrm>
            <a:off x="1159181" y="1955799"/>
            <a:ext cx="9905998" cy="3124201"/>
          </a:xfrm>
        </p:spPr>
        <p:txBody>
          <a:bodyPr/>
          <a:lstStyle/>
          <a:p>
            <a:r>
              <a:rPr lang="en-US" dirty="0" smtClean="0"/>
              <a:t>urban </a:t>
            </a:r>
            <a:r>
              <a:rPr lang="en-US" dirty="0"/>
              <a:t>agglomeration effects: In new England: metro Boston region and the </a:t>
            </a:r>
            <a:r>
              <a:rPr lang="en-US" dirty="0" smtClean="0"/>
              <a:t>rest</a:t>
            </a:r>
          </a:p>
          <a:p>
            <a:r>
              <a:rPr lang="en-US" dirty="0" smtClean="0"/>
              <a:t>Relative strength of the innovation economy</a:t>
            </a:r>
          </a:p>
          <a:p>
            <a:r>
              <a:rPr lang="en-US" dirty="0" smtClean="0"/>
              <a:t>Job growth and urban vibrancy attracting next generation of skilled workers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85029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30" t="17119" r="4814" b="4033"/>
          <a:stretch/>
        </p:blipFill>
        <p:spPr>
          <a:xfrm>
            <a:off x="3572180" y="1379530"/>
            <a:ext cx="5080000" cy="4976114"/>
          </a:xfrm>
          <a:prstGeom prst="rect">
            <a:avLst/>
          </a:prstGeom>
        </p:spPr>
      </p:pic>
      <p:sp>
        <p:nvSpPr>
          <p:cNvPr id="2" name="Title 1"/>
          <p:cNvSpPr>
            <a:spLocks noGrp="1"/>
          </p:cNvSpPr>
          <p:nvPr>
            <p:ph type="title"/>
          </p:nvPr>
        </p:nvSpPr>
        <p:spPr>
          <a:xfrm>
            <a:off x="1159181" y="135467"/>
            <a:ext cx="9905998" cy="1905000"/>
          </a:xfrm>
        </p:spPr>
        <p:txBody>
          <a:bodyPr/>
          <a:lstStyle/>
          <a:p>
            <a:r>
              <a:rPr lang="en-US" dirty="0" smtClean="0"/>
              <a:t>SWOt Analysis</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22418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					Strengths </a:t>
            </a:r>
            <a:endParaRPr lang="en-US" dirty="0"/>
          </a:p>
        </p:txBody>
      </p:sp>
      <p:sp>
        <p:nvSpPr>
          <p:cNvPr id="5" name="Content Placeholder 4"/>
          <p:cNvSpPr>
            <a:spLocks noGrp="1"/>
          </p:cNvSpPr>
          <p:nvPr>
            <p:ph idx="1"/>
          </p:nvPr>
        </p:nvSpPr>
        <p:spPr>
          <a:xfrm>
            <a:off x="1141413" y="3293533"/>
            <a:ext cx="9905998" cy="3124201"/>
          </a:xfrm>
        </p:spPr>
        <p:txBody>
          <a:bodyPr>
            <a:normAutofit fontScale="92500" lnSpcReduction="10000"/>
          </a:bodyPr>
          <a:lstStyle/>
          <a:p>
            <a:endParaRPr lang="en-US" dirty="0" smtClean="0"/>
          </a:p>
          <a:p>
            <a:r>
              <a:rPr lang="en-US" dirty="0" smtClean="0"/>
              <a:t>Location: proximity </a:t>
            </a:r>
            <a:r>
              <a:rPr lang="en-US" dirty="0"/>
              <a:t>to major metro areas such as New York and </a:t>
            </a:r>
            <a:r>
              <a:rPr lang="en-US" dirty="0" smtClean="0"/>
              <a:t>Boston. </a:t>
            </a:r>
            <a:r>
              <a:rPr lang="en-US" dirty="0"/>
              <a:t>More than one quarter of the total population of the United States and 60 percent of the Canadian population lives within 500 miles of Connecticut. Over 30 percent of the nation's effective buying income, retail sales, and manufacturing firms are within a day's drive of the state.</a:t>
            </a:r>
          </a:p>
          <a:p>
            <a:r>
              <a:rPr lang="en-US" dirty="0"/>
              <a:t>high-quality </a:t>
            </a:r>
            <a:r>
              <a:rPr lang="en-US" dirty="0" smtClean="0"/>
              <a:t>workforce  -- very high productivity</a:t>
            </a:r>
            <a:endParaRPr lang="en-US" dirty="0"/>
          </a:p>
          <a:p>
            <a:r>
              <a:rPr lang="en-US" dirty="0" smtClean="0"/>
              <a:t>high </a:t>
            </a:r>
            <a:r>
              <a:rPr lang="en-US" dirty="0"/>
              <a:t>per capita wealth of its </a:t>
            </a:r>
            <a:r>
              <a:rPr lang="en-US" dirty="0" smtClean="0"/>
              <a:t>consumers</a:t>
            </a:r>
          </a:p>
          <a:p>
            <a:r>
              <a:rPr lang="en-US" dirty="0" smtClean="0"/>
              <a:t>Very extensive Cultural and environmental assets</a:t>
            </a:r>
          </a:p>
          <a:p>
            <a:pPr marL="0" indent="0">
              <a:buNone/>
            </a:pPr>
            <a:endParaRPr lang="en-US" dirty="0" smtClean="0"/>
          </a:p>
          <a:p>
            <a:endParaRPr lang="en-US" dirty="0"/>
          </a:p>
          <a:p>
            <a:endParaRPr lang="en-US" dirty="0"/>
          </a:p>
        </p:txBody>
      </p:sp>
      <p:pic>
        <p:nvPicPr>
          <p:cNvPr id="12" name="Picture 11"/>
          <p:cNvPicPr>
            <a:picLocks noChangeAspect="1"/>
          </p:cNvPicPr>
          <p:nvPr/>
        </p:nvPicPr>
        <p:blipFill>
          <a:blip r:embed="rId2"/>
          <a:stretch>
            <a:fillRect/>
          </a:stretch>
        </p:blipFill>
        <p:spPr>
          <a:xfrm>
            <a:off x="1141413" y="425097"/>
            <a:ext cx="2255716" cy="2274005"/>
          </a:xfrm>
          <a:prstGeom prst="rect">
            <a:avLst/>
          </a:prstGeom>
        </p:spPr>
      </p:pic>
      <p:sp>
        <p:nvSpPr>
          <p:cNvPr id="13" name="Slide Number Placeholder 12"/>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54458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Recent Headlines</a:t>
            </a:r>
            <a:endParaRPr lang="en-US" dirty="0"/>
          </a:p>
        </p:txBody>
      </p:sp>
      <p:sp>
        <p:nvSpPr>
          <p:cNvPr id="4" name="Content Placeholder 3"/>
          <p:cNvSpPr>
            <a:spLocks noGrp="1"/>
          </p:cNvSpPr>
          <p:nvPr>
            <p:ph idx="1"/>
          </p:nvPr>
        </p:nvSpPr>
        <p:spPr>
          <a:xfrm>
            <a:off x="1141413" y="2247899"/>
            <a:ext cx="9905998" cy="3124201"/>
          </a:xfrm>
        </p:spPr>
        <p:txBody>
          <a:bodyPr/>
          <a:lstStyle/>
          <a:p>
            <a:r>
              <a:rPr lang="en-US" dirty="0"/>
              <a:t>Ge moves corporate HQ  to Massachusetts  </a:t>
            </a:r>
            <a:r>
              <a:rPr lang="en-US" dirty="0" smtClean="0"/>
              <a:t>-- more later on that</a:t>
            </a:r>
            <a:endParaRPr lang="en-US" dirty="0"/>
          </a:p>
          <a:p>
            <a:r>
              <a:rPr lang="en-US" dirty="0" smtClean="0"/>
              <a:t>State budget deficit at $1.45 billion, following budget cycle similar </a:t>
            </a:r>
          </a:p>
          <a:p>
            <a:r>
              <a:rPr lang="en-US" dirty="0" smtClean="0"/>
              <a:t>Overall State population loss accelerating</a:t>
            </a:r>
          </a:p>
          <a:p>
            <a:r>
              <a:rPr lang="en-US" dirty="0" smtClean="0"/>
              <a:t>Losing millennials after college at amongst the fastest rates in the country</a:t>
            </a:r>
          </a:p>
          <a:p>
            <a:r>
              <a:rPr lang="en-US" dirty="0" smtClean="0"/>
              <a:t>K-12 population declining and workforce decline to follow</a:t>
            </a:r>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634557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696</TotalTime>
  <Words>1366</Words>
  <Application>Microsoft Office PowerPoint</Application>
  <PresentationFormat>Widescreen</PresentationFormat>
  <Paragraphs>169</Paragraphs>
  <Slides>36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vt:lpstr>
      <vt:lpstr>Mesh</vt:lpstr>
      <vt:lpstr>   Connecticut:  Some Ways Forward -- Acting on Strengths, Weaknesses, Opportunities and Threats </vt:lpstr>
      <vt:lpstr>PowerPoint Presentation</vt:lpstr>
      <vt:lpstr>PowerPoint Presentation</vt:lpstr>
      <vt:lpstr>PowerPoint Presentation</vt:lpstr>
      <vt:lpstr>PowerPoint Presentation</vt:lpstr>
      <vt:lpstr>Why these low rankings?</vt:lpstr>
      <vt:lpstr>SWOt Analysis</vt:lpstr>
      <vt:lpstr>     Strengths </vt:lpstr>
      <vt:lpstr>Recent Headlines</vt:lpstr>
      <vt:lpstr>     Weaknesses </vt:lpstr>
      <vt:lpstr>       opportunities</vt:lpstr>
      <vt:lpstr>      threats</vt:lpstr>
      <vt:lpstr>our Competitors</vt:lpstr>
      <vt:lpstr>competitor strategic efforts</vt:lpstr>
      <vt:lpstr>Three game changers? A list is not a strategy</vt:lpstr>
      <vt:lpstr>Public service efficiencies</vt:lpstr>
      <vt:lpstr>PowerPoint Presentation</vt:lpstr>
      <vt:lpstr>PowerPoint Presentation</vt:lpstr>
      <vt:lpstr>Nutmeg Demonstrations</vt:lpstr>
      <vt:lpstr>Transportation investments </vt:lpstr>
      <vt:lpstr>PowerPoint Presentation</vt:lpstr>
      <vt:lpstr>PowerPoint Presentation</vt:lpstr>
      <vt:lpstr>PowerPoint Presentation</vt:lpstr>
      <vt:lpstr>PowerPoint Presentation</vt:lpstr>
      <vt:lpstr>Investing in innovation</vt:lpstr>
      <vt:lpstr>PowerPoint Presentation</vt:lpstr>
      <vt:lpstr>PowerPoint Presentation</vt:lpstr>
      <vt:lpstr>PowerPoint Presentation</vt:lpstr>
      <vt:lpstr>PowerPoint Presentation</vt:lpstr>
      <vt:lpstr>PowerPoint Presentation</vt:lpstr>
      <vt:lpstr>game changers for the capital region?</vt:lpstr>
      <vt:lpstr>Changing the Trajectory</vt:lpstr>
      <vt:lpstr>A vision?</vt:lpstr>
      <vt:lpstr>Questions to be answered</vt:lpstr>
      <vt:lpstr>Next Steps?  </vt:lpstr>
      <vt:lpstr>Thank you!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Connecticut:  Some Ways Forward -- Acting on Strengths, Weaknesses, Opportunities and Threats</dc:title>
  <dc:creator>Lyle Wray</dc:creator>
  <cp:lastModifiedBy>Lyle Wray</cp:lastModifiedBy>
  <cp:revision>44</cp:revision>
  <cp:lastPrinted>2016-12-30T17:32:10Z</cp:lastPrinted>
  <dcterms:created xsi:type="dcterms:W3CDTF">2016-12-28T19:31:10Z</dcterms:created>
  <dcterms:modified xsi:type="dcterms:W3CDTF">2017-06-07T19:45:19Z</dcterms:modified>
</cp:coreProperties>
</file>