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95" r:id="rId2"/>
    <p:sldId id="282" r:id="rId3"/>
    <p:sldId id="283" r:id="rId4"/>
    <p:sldId id="284" r:id="rId5"/>
    <p:sldId id="286" r:id="rId6"/>
    <p:sldId id="288" r:id="rId7"/>
    <p:sldId id="293" r:id="rId8"/>
    <p:sldId id="29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28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EF210240-1FFC-404A-88BF-7DB81B6DD6EB}" type="datetimeFigureOut">
              <a:rPr lang="en-US" smtClean="0"/>
              <a:pPr/>
              <a:t>4/17/2018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8B490881-30C8-42CA-8168-E6262193088B}" type="slidenum">
              <a:rPr lang="en-US" smtClean="0"/>
              <a:pPr/>
              <a:t>‹#›</a:t>
            </a:fld>
            <a:endParaRPr lang="en-US" dirty="0"/>
          </a:p>
        </p:txBody>
      </p:sp>
    </p:spTree>
    <p:extLst>
      <p:ext uri="{BB962C8B-B14F-4D97-AF65-F5344CB8AC3E}">
        <p14:creationId xmlns:p14="http://schemas.microsoft.com/office/powerpoint/2010/main" val="4169010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490881-30C8-42CA-8168-E6262193088B}" type="slidenum">
              <a:rPr lang="en-US" smtClean="0"/>
              <a:pPr/>
              <a:t>1</a:t>
            </a:fld>
            <a:endParaRPr lang="en-US" dirty="0"/>
          </a:p>
        </p:txBody>
      </p:sp>
    </p:spTree>
    <p:extLst>
      <p:ext uri="{BB962C8B-B14F-4D97-AF65-F5344CB8AC3E}">
        <p14:creationId xmlns:p14="http://schemas.microsoft.com/office/powerpoint/2010/main" val="18902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490881-30C8-42CA-8168-E6262193088B}" type="slidenum">
              <a:rPr lang="en-US" smtClean="0"/>
              <a:pPr/>
              <a:t>2</a:t>
            </a:fld>
            <a:endParaRPr lang="en-US"/>
          </a:p>
        </p:txBody>
      </p:sp>
    </p:spTree>
    <p:extLst>
      <p:ext uri="{BB962C8B-B14F-4D97-AF65-F5344CB8AC3E}">
        <p14:creationId xmlns:p14="http://schemas.microsoft.com/office/powerpoint/2010/main" val="2054623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490881-30C8-42CA-8168-E6262193088B}" type="slidenum">
              <a:rPr lang="en-US" smtClean="0"/>
              <a:pPr/>
              <a:t>5</a:t>
            </a:fld>
            <a:endParaRPr lang="en-US" dirty="0"/>
          </a:p>
        </p:txBody>
      </p:sp>
    </p:spTree>
    <p:extLst>
      <p:ext uri="{BB962C8B-B14F-4D97-AF65-F5344CB8AC3E}">
        <p14:creationId xmlns:p14="http://schemas.microsoft.com/office/powerpoint/2010/main" val="2199124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997D137-C346-46CD-9DB1-9CA1D449D5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8" name="Slide Number Placeholder 7"/>
          <p:cNvSpPr>
            <a:spLocks noGrp="1"/>
          </p:cNvSpPr>
          <p:nvPr>
            <p:ph type="sldNum" sz="quarter" idx="11"/>
          </p:nvPr>
        </p:nvSpPr>
        <p:spPr/>
        <p:txBody>
          <a:bodyPr/>
          <a:lstStyle/>
          <a:p>
            <a:fld id="{F997D137-C346-46CD-9DB1-9CA1D449D57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97D137-C346-46CD-9DB1-9CA1D449D5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97D137-C346-46CD-9DB1-9CA1D449D57E}"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7966D-B939-41F4-AE34-FF9787DC3A51}" type="datetimeFigureOut">
              <a:rPr lang="en-US" smtClean="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997D137-C346-46CD-9DB1-9CA1D449D57E}"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417966D-B939-41F4-AE34-FF9787DC3A51}" type="datetimeFigureOut">
              <a:rPr lang="en-US" smtClean="0"/>
              <a:pPr/>
              <a:t>4/17/2018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997D137-C346-46CD-9DB1-9CA1D449D57E}"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rcog_Main-logo-only.jpg"/>
          <p:cNvPicPr>
            <a:picLocks noChangeAspect="1"/>
          </p:cNvPicPr>
          <p:nvPr userDrawn="1"/>
        </p:nvPicPr>
        <p:blipFill>
          <a:blip r:embed="rId13" cstate="print"/>
          <a:stretch>
            <a:fillRect/>
          </a:stretch>
        </p:blipFill>
        <p:spPr>
          <a:xfrm>
            <a:off x="8077200" y="6477000"/>
            <a:ext cx="882162" cy="3048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5400" dirty="0"/>
            </a:br>
            <a:r>
              <a:rPr lang="en-US" sz="5400" dirty="0"/>
              <a:t>FY 2018-2019 </a:t>
            </a:r>
            <a:br>
              <a:rPr lang="en-US" sz="5400" dirty="0"/>
            </a:br>
            <a:r>
              <a:rPr lang="en-US" sz="5400" dirty="0"/>
              <a:t>Budget Summary</a:t>
            </a:r>
          </a:p>
        </p:txBody>
      </p:sp>
      <p:sp>
        <p:nvSpPr>
          <p:cNvPr id="3" name="Subtitle 2"/>
          <p:cNvSpPr>
            <a:spLocks noGrp="1"/>
          </p:cNvSpPr>
          <p:nvPr>
            <p:ph type="subTitle" idx="1"/>
          </p:nvPr>
        </p:nvSpPr>
        <p:spPr>
          <a:xfrm>
            <a:off x="609600" y="4724400"/>
            <a:ext cx="6858000" cy="914400"/>
          </a:xfrm>
        </p:spPr>
        <p:txBody>
          <a:bodyPr/>
          <a:lstStyle/>
          <a:p>
            <a:r>
              <a:rPr lang="en-US" dirty="0"/>
              <a:t>April 25, 2018</a:t>
            </a:r>
            <a:br>
              <a:rPr lang="en-US" dirty="0"/>
            </a:br>
            <a:r>
              <a:rPr lang="en-US" dirty="0"/>
              <a:t>CRCOG Policy Board</a:t>
            </a:r>
          </a:p>
        </p:txBody>
      </p:sp>
      <p:pic>
        <p:nvPicPr>
          <p:cNvPr id="5" name="Picture 4" descr="Crcog_Main-logo-only.jpg"/>
          <p:cNvPicPr>
            <a:picLocks noChangeAspect="1"/>
          </p:cNvPicPr>
          <p:nvPr/>
        </p:nvPicPr>
        <p:blipFill>
          <a:blip r:embed="rId3" cstate="print"/>
          <a:stretch>
            <a:fillRect/>
          </a:stretch>
        </p:blipFill>
        <p:spPr>
          <a:xfrm>
            <a:off x="609600" y="533400"/>
            <a:ext cx="3749187" cy="1295400"/>
          </a:xfrm>
          <a:prstGeom prst="rect">
            <a:avLst/>
          </a:prstGeom>
        </p:spPr>
      </p:pic>
    </p:spTree>
    <p:extLst>
      <p:ext uri="{BB962C8B-B14F-4D97-AF65-F5344CB8AC3E}">
        <p14:creationId xmlns:p14="http://schemas.microsoft.com/office/powerpoint/2010/main" val="251905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718"/>
            <a:ext cx="7848600" cy="1371600"/>
          </a:xfrm>
        </p:spPr>
        <p:txBody>
          <a:bodyPr/>
          <a:lstStyle/>
          <a:p>
            <a:r>
              <a:rPr lang="en-US" dirty="0"/>
              <a:t>FY 2018-2019 </a:t>
            </a:r>
            <a:br>
              <a:rPr lang="en-US" dirty="0"/>
            </a:br>
            <a:r>
              <a:rPr lang="en-US" dirty="0"/>
              <a:t>Assumptions</a:t>
            </a:r>
          </a:p>
        </p:txBody>
      </p:sp>
      <p:sp>
        <p:nvSpPr>
          <p:cNvPr id="2" name="Content Placeholder 1"/>
          <p:cNvSpPr>
            <a:spLocks noGrp="1"/>
          </p:cNvSpPr>
          <p:nvPr>
            <p:ph idx="1"/>
          </p:nvPr>
        </p:nvSpPr>
        <p:spPr>
          <a:xfrm>
            <a:off x="466253" y="1828800"/>
            <a:ext cx="8001000" cy="4373563"/>
          </a:xfrm>
        </p:spPr>
        <p:txBody>
          <a:bodyPr>
            <a:normAutofit fontScale="85000" lnSpcReduction="10000"/>
          </a:bodyPr>
          <a:lstStyle/>
          <a:p>
            <a:pPr>
              <a:lnSpc>
                <a:spcPct val="120000"/>
              </a:lnSpc>
            </a:pPr>
            <a:r>
              <a:rPr lang="en-US" dirty="0"/>
              <a:t>Base Cost of Living Adjustment </a:t>
            </a:r>
            <a:r>
              <a:rPr lang="en-US" b="0" dirty="0"/>
              <a:t>for CRCOG staff</a:t>
            </a:r>
          </a:p>
          <a:p>
            <a:pPr>
              <a:lnSpc>
                <a:spcPct val="120000"/>
              </a:lnSpc>
            </a:pPr>
            <a:r>
              <a:rPr lang="en-US" dirty="0"/>
              <a:t>State level financial pressures</a:t>
            </a:r>
            <a:r>
              <a:rPr lang="en-US" b="0" dirty="0"/>
              <a:t> on CRCOG:</a:t>
            </a:r>
          </a:p>
          <a:p>
            <a:pPr marL="342900" indent="-342900">
              <a:lnSpc>
                <a:spcPct val="120000"/>
              </a:lnSpc>
              <a:buFont typeface="Arial" panose="020B0604020202020204" pitchFamily="34" charset="0"/>
              <a:buChar char="•"/>
            </a:pPr>
            <a:r>
              <a:rPr lang="en-US" dirty="0"/>
              <a:t>Transportation Match: </a:t>
            </a:r>
            <a:r>
              <a:rPr lang="en-US" b="0" dirty="0"/>
              <a:t>Increased local match requirement for FHWA Planning funding (10% to approximately 14%-15%). 2018-2019 anticipated local match: $250,531. </a:t>
            </a:r>
          </a:p>
          <a:p>
            <a:pPr marL="342900" indent="-342900">
              <a:lnSpc>
                <a:spcPct val="120000"/>
              </a:lnSpc>
              <a:buFont typeface="Arial" panose="020B0604020202020204" pitchFamily="34" charset="0"/>
              <a:buChar char="•"/>
            </a:pPr>
            <a:r>
              <a:rPr lang="en-US" dirty="0"/>
              <a:t>State Funding: </a:t>
            </a:r>
            <a:r>
              <a:rPr lang="en-US" b="0" dirty="0"/>
              <a:t>Staff proposes reducing funding of the CRCOG’s Regional Services Fund for 2018-2019 by 50% of what was received in 2017-2018 (to $180,292).  If the funding is pulled completely, CRCOG will not fund the regional services fund and will use the contingency and unobligated amounts to make up the shortfall with no impact on the remaining budget. Within the last 10 years, CRCOG’s state funding has ranged from $9,000 to $611,980.</a:t>
            </a:r>
          </a:p>
          <a:p>
            <a:pPr>
              <a:lnSpc>
                <a:spcPct val="120000"/>
              </a:lnSpc>
            </a:pPr>
            <a:r>
              <a:rPr lang="en-US" b="0" dirty="0"/>
              <a:t>The outlook for FY 2022-2023 is challenging and staff recommends review and mitigation measures as necessary beginning FY2021-2022.  </a:t>
            </a:r>
          </a:p>
        </p:txBody>
      </p:sp>
    </p:spTree>
    <p:extLst>
      <p:ext uri="{BB962C8B-B14F-4D97-AF65-F5344CB8AC3E}">
        <p14:creationId xmlns:p14="http://schemas.microsoft.com/office/powerpoint/2010/main" val="97788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 2017-2018 Accomplishments</a:t>
            </a:r>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pPr lvl="0">
              <a:lnSpc>
                <a:spcPct val="120000"/>
              </a:lnSpc>
            </a:pPr>
            <a:r>
              <a:rPr lang="en-US" b="0" dirty="0"/>
              <a:t>Grew IT Services Cooperative and back office services including hosting services, disaster recovery and data backup, Voice Over Internet Protocol telephone service and general IT Services.  Purchasing Council saved CRCOG towns almost $1 million. </a:t>
            </a:r>
          </a:p>
          <a:p>
            <a:pPr lvl="0">
              <a:lnSpc>
                <a:spcPct val="120000"/>
              </a:lnSpc>
            </a:pPr>
            <a:r>
              <a:rPr lang="en-US" b="0" dirty="0"/>
              <a:t>Regional Online permitting grew to 41 municipalities.  </a:t>
            </a:r>
          </a:p>
          <a:p>
            <a:pPr lvl="0">
              <a:lnSpc>
                <a:spcPct val="120000"/>
              </a:lnSpc>
            </a:pPr>
            <a:r>
              <a:rPr lang="en-US" b="0" dirty="0"/>
              <a:t>Continued support and management of federal Homeland Security projects --140 projects since inception of the program</a:t>
            </a:r>
          </a:p>
          <a:p>
            <a:pPr lvl="0">
              <a:lnSpc>
                <a:spcPct val="120000"/>
              </a:lnSpc>
            </a:pPr>
            <a:r>
              <a:rPr lang="en-US" b="0" dirty="0"/>
              <a:t>Supported regional economic development: began the Regional Futures Initiative listening tour and sought funding for and launched with partners he regional Comprehensive Economic Development Strategy (CEDS).</a:t>
            </a:r>
            <a:r>
              <a:rPr lang="en-US" b="0" dirty="0">
                <a:highlight>
                  <a:srgbClr val="FFFF00"/>
                </a:highlight>
              </a:rPr>
              <a:t>  </a:t>
            </a:r>
          </a:p>
          <a:p>
            <a:pPr lvl="0">
              <a:lnSpc>
                <a:spcPct val="120000"/>
              </a:lnSpc>
            </a:pPr>
            <a:r>
              <a:rPr lang="en-US" b="0" dirty="0"/>
              <a:t>Obligated approximately $19.6 million in Federal Fiscal Year 2017 STP Block Grant Funds, and worked to advance $6.4 million in LOTCIP projects for State Fiscal Year 2017.  CRCOG also approved $10.9 million in new bridge projects and issued a project solicitation for $25.5 million for roadway reconstruction, pavement rehabilitation, stand-alone sidewalk, and bicycle-pedestrian projects.</a:t>
            </a:r>
            <a:endParaRPr lang="en-US" b="0" dirty="0">
              <a:highlight>
                <a:srgbClr val="FFFF00"/>
              </a:highlight>
            </a:endParaRPr>
          </a:p>
        </p:txBody>
      </p:sp>
    </p:spTree>
    <p:extLst>
      <p:ext uri="{BB962C8B-B14F-4D97-AF65-F5344CB8AC3E}">
        <p14:creationId xmlns:p14="http://schemas.microsoft.com/office/powerpoint/2010/main" val="217984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 2018-2019 </a:t>
            </a:r>
            <a:br>
              <a:rPr lang="en-US" dirty="0"/>
            </a:br>
            <a:r>
              <a:rPr lang="en-US" dirty="0"/>
              <a:t>goals</a:t>
            </a:r>
          </a:p>
        </p:txBody>
      </p:sp>
      <p:sp>
        <p:nvSpPr>
          <p:cNvPr id="3" name="Content Placeholder 2"/>
          <p:cNvSpPr>
            <a:spLocks noGrp="1"/>
          </p:cNvSpPr>
          <p:nvPr>
            <p:ph idx="1"/>
          </p:nvPr>
        </p:nvSpPr>
        <p:spPr/>
        <p:txBody>
          <a:bodyPr>
            <a:normAutofit fontScale="92500" lnSpcReduction="10000"/>
          </a:bodyPr>
          <a:lstStyle/>
          <a:p>
            <a:pPr lvl="0"/>
            <a:r>
              <a:rPr lang="en-US" b="0" dirty="0"/>
              <a:t>Act on additional IT Services opportunities: Expand HR-Portal opportunities; launch Electronic Document Management System into program phase and continue expansion of existing services</a:t>
            </a:r>
          </a:p>
          <a:p>
            <a:r>
              <a:rPr lang="en-US" b="0" dirty="0"/>
              <a:t>Complete Comprehensive Economic Development Strategy (CEDS) and begin implementation  </a:t>
            </a:r>
          </a:p>
          <a:p>
            <a:r>
              <a:rPr lang="en-US" b="0" dirty="0"/>
              <a:t>Finalize Long Range Transportation Plan update</a:t>
            </a:r>
          </a:p>
          <a:p>
            <a:pPr lvl="0"/>
            <a:r>
              <a:rPr lang="en-US" b="0" dirty="0"/>
              <a:t>Continue support of existing programs is Homeland Security, Transportation, and Metro Brownfields Program</a:t>
            </a:r>
          </a:p>
          <a:p>
            <a:pPr lvl="0"/>
            <a:r>
              <a:rPr lang="en-US" b="0" dirty="0"/>
              <a:t>Finalize Natural Hazard Mitigation Plan update</a:t>
            </a:r>
          </a:p>
          <a:p>
            <a:pPr lvl="0"/>
            <a:r>
              <a:rPr lang="en-US" b="0" dirty="0"/>
              <a:t>Finalize Complete Streets inventory and gaps and needs assessment, and action plan through the Responsible Growth Grant </a:t>
            </a:r>
          </a:p>
          <a:p>
            <a:pPr lvl="0"/>
            <a:r>
              <a:rPr lang="en-US" b="0" dirty="0"/>
              <a:t>Complete regional LOTCIP solicitation and continue working to program regionally significant transportation projects</a:t>
            </a:r>
          </a:p>
          <a:p>
            <a:endParaRPr lang="en-US" b="0" dirty="0"/>
          </a:p>
          <a:p>
            <a:endParaRPr lang="en-US" dirty="0"/>
          </a:p>
        </p:txBody>
      </p:sp>
    </p:spTree>
    <p:extLst>
      <p:ext uri="{BB962C8B-B14F-4D97-AF65-F5344CB8AC3E}">
        <p14:creationId xmlns:p14="http://schemas.microsoft.com/office/powerpoint/2010/main" val="385819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718"/>
            <a:ext cx="8839200" cy="914082"/>
          </a:xfrm>
        </p:spPr>
        <p:txBody>
          <a:bodyPr>
            <a:normAutofit/>
          </a:bodyPr>
          <a:lstStyle/>
          <a:p>
            <a:r>
              <a:rPr lang="en-US" dirty="0"/>
              <a:t>Long Term NET Income</a:t>
            </a:r>
          </a:p>
        </p:txBody>
      </p:sp>
      <p:sp>
        <p:nvSpPr>
          <p:cNvPr id="5" name="Rectangle 4"/>
          <p:cNvSpPr/>
          <p:nvPr/>
        </p:nvSpPr>
        <p:spPr>
          <a:xfrm>
            <a:off x="152400" y="4724400"/>
            <a:ext cx="8747732" cy="1877437"/>
          </a:xfrm>
          <a:prstGeom prst="rect">
            <a:avLst/>
          </a:prstGeom>
        </p:spPr>
        <p:txBody>
          <a:bodyPr wrap="square">
            <a:spAutoFit/>
          </a:bodyPr>
          <a:lstStyle/>
          <a:p>
            <a:pPr marL="457200" lvl="2" indent="-279400">
              <a:spcBef>
                <a:spcPts val="600"/>
              </a:spcBef>
              <a:buFont typeface="Arial" pitchFamily="34" charset="0"/>
              <a:buChar char="•"/>
            </a:pPr>
            <a:r>
              <a:rPr lang="en-US" sz="1600" dirty="0"/>
              <a:t>CRCOG may not fund the Regional Fund beginning 2019-2020 </a:t>
            </a:r>
          </a:p>
          <a:p>
            <a:pPr marL="457200" lvl="2" indent="-279400">
              <a:spcBef>
                <a:spcPts val="600"/>
              </a:spcBef>
              <a:buFont typeface="Arial" pitchFamily="34" charset="0"/>
              <a:buChar char="•"/>
            </a:pPr>
            <a:r>
              <a:rPr lang="en-US" sz="1600" dirty="0"/>
              <a:t>Long-term projections do not include use of the Regional Fund (projected to be $500,000)</a:t>
            </a:r>
          </a:p>
          <a:p>
            <a:pPr marL="457200" lvl="2" indent="-279400">
              <a:spcBef>
                <a:spcPts val="600"/>
              </a:spcBef>
              <a:buFont typeface="Arial" pitchFamily="34" charset="0"/>
              <a:buChar char="•"/>
            </a:pPr>
            <a:r>
              <a:rPr lang="en-US" sz="1600" dirty="0"/>
              <a:t>Use of FHWA carryover funds is included beginning FY2019-2020 in the Worst Case </a:t>
            </a:r>
            <a:endParaRPr lang="en-US" sz="1600" dirty="0">
              <a:solidFill>
                <a:srgbClr val="FF0000"/>
              </a:solidFill>
            </a:endParaRPr>
          </a:p>
          <a:p>
            <a:pPr marL="457200" lvl="2" indent="-279400">
              <a:spcBef>
                <a:spcPts val="600"/>
              </a:spcBef>
              <a:buFont typeface="Arial" pitchFamily="34" charset="0"/>
              <a:buChar char="•"/>
            </a:pPr>
            <a:r>
              <a:rPr lang="en-US" sz="1600" dirty="0"/>
              <a:t>Includes 10% estimated health insurance increases and 2% increase of dues and base COLA increases for staff</a:t>
            </a:r>
          </a:p>
          <a:p>
            <a:pPr marL="457200" lvl="2" indent="-279400">
              <a:spcBef>
                <a:spcPts val="600"/>
              </a:spcBef>
              <a:buFont typeface="Arial" pitchFamily="34" charset="0"/>
              <a:buChar char="•"/>
            </a:pPr>
            <a:r>
              <a:rPr lang="en-US" sz="1600" dirty="0"/>
              <a:t>State funding is included only as best case and at 50% of what is currently in legislation</a:t>
            </a:r>
          </a:p>
        </p:txBody>
      </p:sp>
      <p:pic>
        <p:nvPicPr>
          <p:cNvPr id="4" name="Content Placeholder 3">
            <a:extLst>
              <a:ext uri="{FF2B5EF4-FFF2-40B4-BE49-F238E27FC236}">
                <a16:creationId xmlns:a16="http://schemas.microsoft.com/office/drawing/2014/main" id="{53A2B4AC-ECA5-4650-8090-08A383FBEA9F}"/>
              </a:ext>
            </a:extLst>
          </p:cNvPr>
          <p:cNvPicPr>
            <a:picLocks noGrp="1" noChangeAspect="1"/>
          </p:cNvPicPr>
          <p:nvPr>
            <p:ph idx="1"/>
          </p:nvPr>
        </p:nvPicPr>
        <p:blipFill>
          <a:blip r:embed="rId3"/>
          <a:stretch>
            <a:fillRect/>
          </a:stretch>
        </p:blipFill>
        <p:spPr>
          <a:xfrm>
            <a:off x="381000" y="1066800"/>
            <a:ext cx="8153400" cy="3695700"/>
          </a:xfrm>
          <a:prstGeom prst="rect">
            <a:avLst/>
          </a:prstGeom>
        </p:spPr>
      </p:pic>
    </p:spTree>
    <p:extLst>
      <p:ext uri="{BB962C8B-B14F-4D97-AF65-F5344CB8AC3E}">
        <p14:creationId xmlns:p14="http://schemas.microsoft.com/office/powerpoint/2010/main" val="385722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5351514"/>
            <a:ext cx="7848600" cy="1049286"/>
          </a:xfrm>
        </p:spPr>
        <p:txBody>
          <a:bodyPr>
            <a:normAutofit/>
          </a:bodyPr>
          <a:lstStyle/>
          <a:p>
            <a:r>
              <a:rPr lang="en-US" sz="1800" dirty="0"/>
              <a:t>Stable Income for FY 2018-2019</a:t>
            </a:r>
          </a:p>
          <a:p>
            <a:r>
              <a:rPr lang="en-US" sz="1800" dirty="0"/>
              <a:t>Mitigation measures may be necessary beginning FY 2021-2022</a:t>
            </a:r>
          </a:p>
          <a:p>
            <a:endParaRPr lang="en-US" dirty="0"/>
          </a:p>
        </p:txBody>
      </p:sp>
      <p:sp>
        <p:nvSpPr>
          <p:cNvPr id="2" name="Title 1"/>
          <p:cNvSpPr>
            <a:spLocks noGrp="1"/>
          </p:cNvSpPr>
          <p:nvPr>
            <p:ph type="title"/>
          </p:nvPr>
        </p:nvSpPr>
        <p:spPr>
          <a:xfrm>
            <a:off x="381000" y="200579"/>
            <a:ext cx="8458200" cy="533718"/>
          </a:xfrm>
        </p:spPr>
        <p:txBody>
          <a:bodyPr>
            <a:normAutofit fontScale="90000"/>
          </a:bodyPr>
          <a:lstStyle/>
          <a:p>
            <a:r>
              <a:rPr lang="en-US" sz="2400" dirty="0"/>
              <a:t>DRAFT Summary of Revenues and Expenditures</a:t>
            </a:r>
          </a:p>
        </p:txBody>
      </p:sp>
      <p:pic>
        <p:nvPicPr>
          <p:cNvPr id="7" name="Content Placeholder 6">
            <a:extLst>
              <a:ext uri="{FF2B5EF4-FFF2-40B4-BE49-F238E27FC236}">
                <a16:creationId xmlns:a16="http://schemas.microsoft.com/office/drawing/2014/main" id="{7B3BB0C4-04E3-4B5B-ABA0-223A85F737C2}"/>
              </a:ext>
            </a:extLst>
          </p:cNvPr>
          <p:cNvPicPr>
            <a:picLocks noGrp="1" noChangeAspect="1"/>
          </p:cNvPicPr>
          <p:nvPr>
            <p:ph idx="1"/>
          </p:nvPr>
        </p:nvPicPr>
        <p:blipFill>
          <a:blip r:embed="rId2"/>
          <a:stretch>
            <a:fillRect/>
          </a:stretch>
        </p:blipFill>
        <p:spPr>
          <a:xfrm>
            <a:off x="457200" y="961844"/>
            <a:ext cx="8229600" cy="4174931"/>
          </a:xfrm>
          <a:prstGeom prst="rect">
            <a:avLst/>
          </a:prstGeom>
        </p:spPr>
      </p:pic>
    </p:spTree>
    <p:extLst>
      <p:ext uri="{BB962C8B-B14F-4D97-AF65-F5344CB8AC3E}">
        <p14:creationId xmlns:p14="http://schemas.microsoft.com/office/powerpoint/2010/main" val="389818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51"/>
            <a:ext cx="7772400" cy="1371600"/>
          </a:xfrm>
        </p:spPr>
        <p:txBody>
          <a:bodyPr/>
          <a:lstStyle/>
          <a:p>
            <a:r>
              <a:rPr lang="en-US" dirty="0"/>
              <a:t>DRAFT Budget Summary</a:t>
            </a:r>
          </a:p>
        </p:txBody>
      </p:sp>
      <p:pic>
        <p:nvPicPr>
          <p:cNvPr id="5" name="Content Placeholder 4">
            <a:extLst>
              <a:ext uri="{FF2B5EF4-FFF2-40B4-BE49-F238E27FC236}">
                <a16:creationId xmlns:a16="http://schemas.microsoft.com/office/drawing/2014/main" id="{E941277F-0A12-4A1D-AF48-21AF817CFEE9}"/>
              </a:ext>
            </a:extLst>
          </p:cNvPr>
          <p:cNvPicPr>
            <a:picLocks noGrp="1" noChangeAspect="1"/>
          </p:cNvPicPr>
          <p:nvPr>
            <p:ph idx="1"/>
          </p:nvPr>
        </p:nvPicPr>
        <p:blipFill>
          <a:blip r:embed="rId2"/>
          <a:stretch>
            <a:fillRect/>
          </a:stretch>
        </p:blipFill>
        <p:spPr>
          <a:xfrm>
            <a:off x="457200" y="1342274"/>
            <a:ext cx="7772400" cy="5094326"/>
          </a:xfrm>
          <a:prstGeom prst="rect">
            <a:avLst/>
          </a:prstGeom>
        </p:spPr>
      </p:pic>
    </p:spTree>
    <p:extLst>
      <p:ext uri="{BB962C8B-B14F-4D97-AF65-F5344CB8AC3E}">
        <p14:creationId xmlns:p14="http://schemas.microsoft.com/office/powerpoint/2010/main" val="278274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882"/>
            <a:ext cx="8534400" cy="837882"/>
          </a:xfrm>
        </p:spPr>
        <p:txBody>
          <a:bodyPr>
            <a:normAutofit fontScale="90000"/>
          </a:bodyPr>
          <a:lstStyle/>
          <a:p>
            <a:r>
              <a:rPr lang="en-US" dirty="0"/>
              <a:t>Draft Budget Summary by Dept.</a:t>
            </a:r>
          </a:p>
        </p:txBody>
      </p:sp>
      <p:sp>
        <p:nvSpPr>
          <p:cNvPr id="6" name="Text Placeholder 5"/>
          <p:cNvSpPr txBox="1">
            <a:spLocks/>
          </p:cNvSpPr>
          <p:nvPr/>
        </p:nvSpPr>
        <p:spPr>
          <a:xfrm>
            <a:off x="457200" y="6176713"/>
            <a:ext cx="7848600" cy="690912"/>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sz="1600" dirty="0"/>
          </a:p>
        </p:txBody>
      </p:sp>
      <p:pic>
        <p:nvPicPr>
          <p:cNvPr id="7" name="Content Placeholder 6">
            <a:extLst>
              <a:ext uri="{FF2B5EF4-FFF2-40B4-BE49-F238E27FC236}">
                <a16:creationId xmlns:a16="http://schemas.microsoft.com/office/drawing/2014/main" id="{822834A9-1ABA-4EDA-980D-0AB566AF7AFF}"/>
              </a:ext>
            </a:extLst>
          </p:cNvPr>
          <p:cNvPicPr>
            <a:picLocks noGrp="1" noChangeAspect="1"/>
          </p:cNvPicPr>
          <p:nvPr>
            <p:ph idx="1"/>
          </p:nvPr>
        </p:nvPicPr>
        <p:blipFill>
          <a:blip r:embed="rId2"/>
          <a:stretch>
            <a:fillRect/>
          </a:stretch>
        </p:blipFill>
        <p:spPr>
          <a:xfrm>
            <a:off x="228600" y="762000"/>
            <a:ext cx="8610600" cy="5753897"/>
          </a:xfrm>
          <a:prstGeom prst="rect">
            <a:avLst/>
          </a:prstGeom>
        </p:spPr>
      </p:pic>
    </p:spTree>
    <p:extLst>
      <p:ext uri="{BB962C8B-B14F-4D97-AF65-F5344CB8AC3E}">
        <p14:creationId xmlns:p14="http://schemas.microsoft.com/office/powerpoint/2010/main" val="172069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2091</TotalTime>
  <Words>518</Words>
  <Application>Microsoft Office PowerPoint</Application>
  <PresentationFormat>On-screen Show (4:3)</PresentationFormat>
  <Paragraphs>36</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Essential</vt:lpstr>
      <vt:lpstr> FY 2018-2019  Budget Summary</vt:lpstr>
      <vt:lpstr>FY 2018-2019  Assumptions</vt:lpstr>
      <vt:lpstr>FY 2017-2018 Accomplishments</vt:lpstr>
      <vt:lpstr>FY 2018-2019  goals</vt:lpstr>
      <vt:lpstr>Long Term NET Income</vt:lpstr>
      <vt:lpstr>DRAFT Summary of Revenues and Expenditures</vt:lpstr>
      <vt:lpstr>DRAFT Budget Summary</vt:lpstr>
      <vt:lpstr>Draft Budget Summary by Dept.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Pauline Yoder</dc:creator>
  <cp:lastModifiedBy>Kimberly Bona</cp:lastModifiedBy>
  <cp:revision>194</cp:revision>
  <cp:lastPrinted>2018-04-17T14:35:42Z</cp:lastPrinted>
  <dcterms:created xsi:type="dcterms:W3CDTF">2012-03-16T16:16:48Z</dcterms:created>
  <dcterms:modified xsi:type="dcterms:W3CDTF">2018-04-17T14:36:08Z</dcterms:modified>
</cp:coreProperties>
</file>