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71" r:id="rId6"/>
    <p:sldId id="260" r:id="rId7"/>
    <p:sldId id="262" r:id="rId8"/>
    <p:sldId id="259" r:id="rId9"/>
    <p:sldId id="263" r:id="rId10"/>
    <p:sldId id="258" r:id="rId11"/>
    <p:sldId id="264" r:id="rId12"/>
    <p:sldId id="268" r:id="rId13"/>
    <p:sldId id="265" r:id="rId14"/>
    <p:sldId id="266" r:id="rId15"/>
    <p:sldId id="270" r:id="rId1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07DD6A-106A-50C9-3934-AB330F04B884}" v="99" dt="2019-09-16T15:19:03.126"/>
    <p1510:client id="{2A6695EA-4D29-40E5-B4D9-81DEAAD458D1}" v="309" dt="2019-09-17T13:58:30.046"/>
    <p1510:client id="{3CC561BA-BFB4-33E3-12A5-1F18A3BFAE2E}" v="66" dt="2019-09-16T16:58:01.767"/>
    <p1510:client id="{9249EE16-B85F-472A-BCC0-19566922CC94}" v="243" dt="2019-09-16T17:16:13.0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332A1FA-EFAD-4373-A70F-AACC7C4BD3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43229" y="261010"/>
            <a:ext cx="2999748" cy="3919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01133"/>
            <a:ext cx="8534400" cy="9960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938527"/>
            <a:ext cx="10102567" cy="3803905"/>
          </a:xfrm>
        </p:spPr>
        <p:txBody>
          <a:bodyPr anchor="t" anchorCtr="0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882" y="694264"/>
            <a:ext cx="8534400" cy="15070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0882" y="2379131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4804" y="2379132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00191"/>
            <a:ext cx="8534400" cy="150706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1" y="2268008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2" y="2852737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7" y="2268008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6" y="2844270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ACC2802-86DE-45A3-B981-F55311FF47DE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8943229" y="261010"/>
            <a:ext cx="2999748" cy="391906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9">
            <a:extLst>
              <a:ext uri="{FF2B5EF4-FFF2-40B4-BE49-F238E27FC236}">
                <a16:creationId xmlns:a16="http://schemas.microsoft.com/office/drawing/2014/main" id="{762362DE-7747-4D8B-99FA-8E36F0B15F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EAC3FC-A733-49F2-AF1A-00CC2D049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5754" y="628617"/>
            <a:ext cx="6368858" cy="3028983"/>
          </a:xfrm>
        </p:spPr>
        <p:txBody>
          <a:bodyPr>
            <a:normAutofit/>
          </a:bodyPr>
          <a:lstStyle/>
          <a:p>
            <a:r>
              <a:rPr lang="en-US"/>
              <a:t>Municipal Services Work Plan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620B74-E5EB-427C-AC84-9355F4BEC2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26845" y="3843868"/>
            <a:ext cx="5233180" cy="1564744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6" name="Graphic 6" descr="Checklist">
            <a:extLst>
              <a:ext uri="{FF2B5EF4-FFF2-40B4-BE49-F238E27FC236}">
                <a16:creationId xmlns:a16="http://schemas.microsoft.com/office/drawing/2014/main" id="{C649970F-2D68-42F6-9795-DFDA47E205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6633" y="1264416"/>
            <a:ext cx="4004489" cy="4004489"/>
          </a:xfrm>
          <a:prstGeom prst="rect">
            <a:avLst/>
          </a:prstGeom>
          <a:ln w="15875"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9" name="Group 11">
            <a:extLst>
              <a:ext uri="{FF2B5EF4-FFF2-40B4-BE49-F238E27FC236}">
                <a16:creationId xmlns:a16="http://schemas.microsoft.com/office/drawing/2014/main" id="{25123E6E-F713-4254-A6BF-358CC8EC6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F690FE0-5412-4598-8AD6-769BB36E2C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4850BB6-6709-408E-BEFD-24DC5E3C2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A03B410-983E-40D8-A4EA-2BB747CB0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2B92421-6A58-4A51-AB7D-B97EA85E3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092B0B-C6FB-4CDC-ABE8-5C817CAC69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98080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9610C-F3F2-4FF2-8FF3-0E730B6D6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41486"/>
            <a:ext cx="8534400" cy="996020"/>
          </a:xfrm>
        </p:spPr>
        <p:txBody>
          <a:bodyPr/>
          <a:lstStyle/>
          <a:p>
            <a:r>
              <a:rPr lang="en-US" dirty="0"/>
              <a:t>Crumbling Foundations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F0D6C-1471-4907-8130-8E79B687B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337506"/>
            <a:ext cx="11033656" cy="3803905"/>
          </a:xfrm>
        </p:spPr>
        <p:txBody>
          <a:bodyPr>
            <a:normAutofit/>
          </a:bodyPr>
          <a:lstStyle/>
          <a:p>
            <a:r>
              <a:rPr lang="en-US" sz="2800" dirty="0"/>
              <a:t>Request for Qualifications re-launch to electronic qualification and evaluation process (September 16, 2019)</a:t>
            </a:r>
          </a:p>
          <a:p>
            <a:endParaRPr lang="en-US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DA6C99B-C2B7-433A-9BE4-4059D8E31D44}"/>
              </a:ext>
            </a:extLst>
          </p:cNvPr>
          <p:cNvSpPr txBox="1">
            <a:spLocks/>
          </p:cNvSpPr>
          <p:nvPr/>
        </p:nvSpPr>
        <p:spPr>
          <a:xfrm>
            <a:off x="684211" y="2480731"/>
            <a:ext cx="8534400" cy="99602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GIS Upgrade Activities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3807FAF-6216-45F3-B215-1580D477A2B7}"/>
              </a:ext>
            </a:extLst>
          </p:cNvPr>
          <p:cNvSpPr txBox="1">
            <a:spLocks/>
          </p:cNvSpPr>
          <p:nvPr/>
        </p:nvSpPr>
        <p:spPr>
          <a:xfrm>
            <a:off x="695497" y="3445367"/>
            <a:ext cx="11507790" cy="38039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CAMA data daily updates for the parcel viewer is in pilot</a:t>
            </a:r>
          </a:p>
          <a:p>
            <a:r>
              <a:rPr lang="en-US" sz="2800" dirty="0"/>
              <a:t>Parcel Viewer initial deployment is complete</a:t>
            </a:r>
          </a:p>
          <a:p>
            <a:r>
              <a:rPr lang="en-US" sz="2800" dirty="0"/>
              <a:t>ArcGIS Enterprise solution deployment is complete. Training for CRCOG staff to be completed by end of September.</a:t>
            </a:r>
          </a:p>
          <a:p>
            <a:r>
              <a:rPr lang="en-US" sz="2800" dirty="0"/>
              <a:t>CAMA uploader installation completion target: October 2019 </a:t>
            </a:r>
          </a:p>
        </p:txBody>
      </p:sp>
    </p:spTree>
    <p:extLst>
      <p:ext uri="{BB962C8B-B14F-4D97-AF65-F5344CB8AC3E}">
        <p14:creationId xmlns:p14="http://schemas.microsoft.com/office/powerpoint/2010/main" val="1564967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9610C-F3F2-4FF2-8FF3-0E730B6D6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505402"/>
            <a:ext cx="8534400" cy="996020"/>
          </a:xfrm>
        </p:spPr>
        <p:txBody>
          <a:bodyPr>
            <a:normAutofit/>
          </a:bodyPr>
          <a:lstStyle/>
          <a:p>
            <a:r>
              <a:rPr lang="en-US" sz="4400"/>
              <a:t>Planned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F0D6C-1471-4907-8130-8E79B687B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501422"/>
            <a:ext cx="11315877" cy="4955822"/>
          </a:xfrm>
        </p:spPr>
        <p:txBody>
          <a:bodyPr>
            <a:normAutofit/>
          </a:bodyPr>
          <a:lstStyle/>
          <a:p>
            <a:r>
              <a:rPr lang="en-US" sz="2800"/>
              <a:t>RFP for on-call Human Resources Consultant</a:t>
            </a:r>
          </a:p>
          <a:p>
            <a:pPr lvl="1"/>
            <a:r>
              <a:rPr lang="en-US" sz="2400"/>
              <a:t>Recruiting Review Committee members </a:t>
            </a:r>
          </a:p>
          <a:p>
            <a:pPr lvl="1"/>
            <a:r>
              <a:rPr lang="en-US" sz="2400"/>
              <a:t>Issuing RFP December 10, 2019</a:t>
            </a:r>
          </a:p>
          <a:p>
            <a:pPr lvl="1"/>
            <a:r>
              <a:rPr lang="en-US" sz="2400"/>
              <a:t>RFP Responses Due: January 21, 2019</a:t>
            </a:r>
          </a:p>
          <a:p>
            <a:r>
              <a:rPr lang="en-US" sz="2800"/>
              <a:t>RFP Templates (Finance, Audit, Banking Services)</a:t>
            </a:r>
          </a:p>
          <a:p>
            <a:pPr lvl="1"/>
            <a:r>
              <a:rPr lang="en-US" sz="2400"/>
              <a:t>In progress: completion target February / March 2019</a:t>
            </a:r>
          </a:p>
          <a:p>
            <a:r>
              <a:rPr lang="en-US" sz="2800"/>
              <a:t>Loan-a-drone (on hold)</a:t>
            </a:r>
          </a:p>
          <a:p>
            <a:r>
              <a:rPr lang="en-US" sz="2800"/>
              <a:t>Assessment Benchmarking (on hold)</a:t>
            </a:r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712224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96FDF-CF9A-404D-9A46-E8863FD55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28600"/>
            <a:ext cx="8534400" cy="996020"/>
          </a:xfrm>
        </p:spPr>
        <p:txBody>
          <a:bodyPr>
            <a:normAutofit/>
          </a:bodyPr>
          <a:lstStyle/>
          <a:p>
            <a:r>
              <a:rPr lang="en-US" sz="4400"/>
              <a:t>OTHER On-Going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577D7-D7FF-4E65-BCB9-FBE57341F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467556"/>
            <a:ext cx="10886899" cy="5390443"/>
          </a:xfrm>
        </p:spPr>
        <p:txBody>
          <a:bodyPr>
            <a:normAutofit/>
          </a:bodyPr>
          <a:lstStyle/>
          <a:p>
            <a:r>
              <a:rPr lang="en-US" sz="2400"/>
              <a:t>IT Services</a:t>
            </a:r>
          </a:p>
          <a:p>
            <a:pPr lvl="1"/>
            <a:r>
              <a:rPr lang="en-US" sz="2000"/>
              <a:t>Voice over IP</a:t>
            </a:r>
          </a:p>
          <a:p>
            <a:pPr lvl="1"/>
            <a:r>
              <a:rPr lang="en-US" sz="2000"/>
              <a:t>Regional Online Permitting</a:t>
            </a:r>
          </a:p>
          <a:p>
            <a:pPr lvl="1"/>
            <a:r>
              <a:rPr lang="en-US" sz="2000"/>
              <a:t>General IT Services</a:t>
            </a:r>
          </a:p>
          <a:p>
            <a:pPr lvl="1"/>
            <a:r>
              <a:rPr lang="en-US" sz="2000"/>
              <a:t>CRCOG Data Center</a:t>
            </a:r>
          </a:p>
          <a:p>
            <a:pPr lvl="1"/>
            <a:r>
              <a:rPr lang="en-US" sz="2000"/>
              <a:t>Time and Attendance Software</a:t>
            </a:r>
          </a:p>
          <a:p>
            <a:r>
              <a:rPr lang="en-US" sz="2400"/>
              <a:t>Solid Waste (next meeting September 17</a:t>
            </a:r>
            <a:r>
              <a:rPr lang="en-US" sz="2400" baseline="30000"/>
              <a:t>th</a:t>
            </a:r>
            <a:r>
              <a:rPr lang="en-US" sz="2400"/>
              <a:t> 1:30pm)</a:t>
            </a:r>
          </a:p>
          <a:p>
            <a:r>
              <a:rPr lang="en-US" sz="2400"/>
              <a:t>Human Services Coordinating Council (next meeting October)</a:t>
            </a:r>
          </a:p>
          <a:p>
            <a:r>
              <a:rPr lang="en-US" sz="2400"/>
              <a:t>Crumbling Foundations Testing Program</a:t>
            </a:r>
          </a:p>
        </p:txBody>
      </p:sp>
    </p:spTree>
    <p:extLst>
      <p:ext uri="{BB962C8B-B14F-4D97-AF65-F5344CB8AC3E}">
        <p14:creationId xmlns:p14="http://schemas.microsoft.com/office/powerpoint/2010/main" val="986140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F6A49-310C-4D31-AFF8-126A7B0B0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330200"/>
            <a:ext cx="8534400" cy="996020"/>
          </a:xfrm>
        </p:spPr>
        <p:txBody>
          <a:bodyPr>
            <a:normAutofit/>
          </a:bodyPr>
          <a:lstStyle/>
          <a:p>
            <a:r>
              <a:rPr lang="en-US" sz="4400"/>
              <a:t>Interim Plan for CRPC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8A7A4-68A6-4913-AF60-0F152EECB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286932"/>
            <a:ext cx="11111097" cy="5401733"/>
          </a:xfrm>
        </p:spPr>
        <p:txBody>
          <a:bodyPr>
            <a:normAutofit/>
          </a:bodyPr>
          <a:lstStyle/>
          <a:p>
            <a:r>
              <a:rPr lang="en-US" sz="2800"/>
              <a:t>Senior Program Manager has been hired </a:t>
            </a:r>
          </a:p>
          <a:p>
            <a:r>
              <a:rPr lang="en-US" sz="2800"/>
              <a:t>Day to day bids (collecting data, advertising, etc.): Kim Bona</a:t>
            </a:r>
          </a:p>
          <a:p>
            <a:r>
              <a:rPr lang="en-US" sz="2800"/>
              <a:t>CRPC Executive committee: Pauline</a:t>
            </a:r>
          </a:p>
          <a:p>
            <a:r>
              <a:rPr lang="en-US" sz="2800"/>
              <a:t>Job Order Contracting (</a:t>
            </a:r>
            <a:r>
              <a:rPr lang="en-US" sz="2800" err="1"/>
              <a:t>ezIQC</a:t>
            </a:r>
            <a:r>
              <a:rPr lang="en-US" sz="2800"/>
              <a:t>): Brian </a:t>
            </a:r>
          </a:p>
          <a:p>
            <a:r>
              <a:rPr lang="en-US" sz="2800"/>
              <a:t>Energy Consortium day to day: Brian</a:t>
            </a:r>
          </a:p>
          <a:p>
            <a:r>
              <a:rPr lang="en-US" sz="2800"/>
              <a:t>Energy Consultant RFP: Pauline</a:t>
            </a:r>
          </a:p>
          <a:p>
            <a:r>
              <a:rPr lang="en-US" sz="2800"/>
              <a:t>Crumbling Foundations Request for Qualifications: Pauline</a:t>
            </a:r>
          </a:p>
          <a:p>
            <a:r>
              <a:rPr lang="en-US" sz="2800"/>
              <a:t>Regional Election Monitor: In recruitment</a:t>
            </a:r>
          </a:p>
          <a:p>
            <a:r>
              <a:rPr lang="en-US" sz="2800"/>
              <a:t>Human Services Coordinating Council: Karen Stewartson</a:t>
            </a:r>
          </a:p>
        </p:txBody>
      </p:sp>
    </p:spTree>
    <p:extLst>
      <p:ext uri="{BB962C8B-B14F-4D97-AF65-F5344CB8AC3E}">
        <p14:creationId xmlns:p14="http://schemas.microsoft.com/office/powerpoint/2010/main" val="1259385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86A61-F3A4-4249-9747-861A814B2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85044"/>
            <a:ext cx="10503078" cy="996020"/>
          </a:xfrm>
        </p:spPr>
        <p:txBody>
          <a:bodyPr>
            <a:normAutofit/>
          </a:bodyPr>
          <a:lstStyle/>
          <a:p>
            <a:r>
              <a:rPr lang="en-US" sz="4400"/>
              <a:t>CRPC </a:t>
            </a:r>
            <a:r>
              <a:rPr lang="en-US" sz="4400" err="1"/>
              <a:t>BiDS</a:t>
            </a:r>
            <a:r>
              <a:rPr lang="en-US" sz="4400"/>
              <a:t> September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AF32B-FE4D-4042-8C70-6D362C7EE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128889"/>
            <a:ext cx="11304589" cy="5599289"/>
          </a:xfrm>
        </p:spPr>
        <p:txBody>
          <a:bodyPr>
            <a:normAutofit/>
          </a:bodyPr>
          <a:lstStyle/>
          <a:p>
            <a:r>
              <a:rPr lang="en-US" sz="2800" dirty="0"/>
              <a:t>Collecting Quantities </a:t>
            </a:r>
          </a:p>
          <a:p>
            <a:pPr lvl="1"/>
            <a:r>
              <a:rPr lang="en-US" sz="2400" dirty="0"/>
              <a:t>Asphalt Pavement Crack Sealing (September 10)</a:t>
            </a:r>
          </a:p>
          <a:p>
            <a:pPr lvl="1"/>
            <a:r>
              <a:rPr lang="en-US" sz="2400" dirty="0"/>
              <a:t>Ladder Testing Services (September 10)</a:t>
            </a:r>
          </a:p>
          <a:p>
            <a:r>
              <a:rPr lang="en-US" sz="2800" dirty="0"/>
              <a:t>Issuing Invitations to Bid </a:t>
            </a:r>
          </a:p>
          <a:p>
            <a:pPr lvl="1"/>
            <a:r>
              <a:rPr lang="en-US" sz="2400" dirty="0"/>
              <a:t>Asphalt Pavement Crack Sealing  (September 12)</a:t>
            </a:r>
          </a:p>
          <a:p>
            <a:pPr lvl="1"/>
            <a:r>
              <a:rPr lang="en-US" sz="2400" dirty="0"/>
              <a:t>Ladder Testing Services (September 12)</a:t>
            </a:r>
          </a:p>
          <a:p>
            <a:r>
              <a:rPr lang="en-US" sz="2800" dirty="0"/>
              <a:t>Opening Bids</a:t>
            </a:r>
          </a:p>
          <a:p>
            <a:pPr lvl="1"/>
            <a:r>
              <a:rPr lang="en-US" sz="2400" dirty="0"/>
              <a:t>Snowplow Blades  (September 24)</a:t>
            </a:r>
          </a:p>
          <a:p>
            <a:r>
              <a:rPr lang="en-US" sz="2800" dirty="0"/>
              <a:t>Assistance needed for Sand bid specifications</a:t>
            </a:r>
          </a:p>
          <a:p>
            <a:r>
              <a:rPr lang="en-US" sz="2800" dirty="0"/>
              <a:t>Bonfire Member Training Webinar : September 26, 1 PM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5699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86A61-F3A4-4249-9747-861A814B2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364066"/>
            <a:ext cx="10932055" cy="996020"/>
          </a:xfrm>
        </p:spPr>
        <p:txBody>
          <a:bodyPr>
            <a:normAutofit/>
          </a:bodyPr>
          <a:lstStyle/>
          <a:p>
            <a:r>
              <a:rPr lang="en-US" sz="4400"/>
              <a:t>CRPC </a:t>
            </a:r>
            <a:r>
              <a:rPr lang="en-US" sz="4400" err="1"/>
              <a:t>BiDS</a:t>
            </a:r>
            <a:r>
              <a:rPr lang="en-US" sz="4400"/>
              <a:t> October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AF32B-FE4D-4042-8C70-6D362C7EE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512711"/>
            <a:ext cx="11259433" cy="5204178"/>
          </a:xfrm>
        </p:spPr>
        <p:txBody>
          <a:bodyPr>
            <a:normAutofit/>
          </a:bodyPr>
          <a:lstStyle/>
          <a:p>
            <a:r>
              <a:rPr lang="en-US" sz="2800"/>
              <a:t>Collecting Quantities (Due Dates) </a:t>
            </a:r>
          </a:p>
          <a:p>
            <a:pPr lvl="1"/>
            <a:r>
              <a:rPr lang="en-US" sz="2400"/>
              <a:t>Gasoline (October 16)</a:t>
            </a:r>
          </a:p>
          <a:p>
            <a:pPr lvl="1"/>
            <a:r>
              <a:rPr lang="en-US" sz="2400"/>
              <a:t>Traffic Guidelines (October 16)</a:t>
            </a:r>
          </a:p>
          <a:p>
            <a:pPr lvl="1"/>
            <a:r>
              <a:rPr lang="en-US" sz="2400"/>
              <a:t>Stormwater Monitoring Services (October 16)</a:t>
            </a:r>
          </a:p>
          <a:p>
            <a:pPr lvl="1"/>
            <a:r>
              <a:rPr lang="en-US" sz="2400"/>
              <a:t>Catch Basin Cleaning and Disposal Services (October 16)</a:t>
            </a:r>
          </a:p>
          <a:p>
            <a:pPr lvl="1"/>
            <a:r>
              <a:rPr lang="en-US" sz="2400"/>
              <a:t>Portable Toilets (October 16)</a:t>
            </a:r>
          </a:p>
          <a:p>
            <a:pPr lvl="1"/>
            <a:r>
              <a:rPr lang="en-US" sz="2400"/>
              <a:t>NOTE: Issuing invitations for all of the above in November</a:t>
            </a:r>
          </a:p>
          <a:p>
            <a:r>
              <a:rPr lang="en-US" sz="2800"/>
              <a:t>Opening Bids</a:t>
            </a:r>
          </a:p>
          <a:p>
            <a:pPr lvl="1"/>
            <a:r>
              <a:rPr lang="en-US" sz="2400"/>
              <a:t>Protective Clothing and Accessories (October 24)</a:t>
            </a:r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441820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2AFB9-BE7F-4073-9A74-75E845789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01133"/>
            <a:ext cx="10954632" cy="996020"/>
          </a:xfrm>
        </p:spPr>
        <p:txBody>
          <a:bodyPr>
            <a:normAutofit/>
          </a:bodyPr>
          <a:lstStyle/>
          <a:p>
            <a:r>
              <a:rPr lang="en-US" sz="4400"/>
              <a:t>Energy Consortium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67AEE-B752-44B6-B81A-9D019D8FD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851949"/>
            <a:ext cx="10381185" cy="4146683"/>
          </a:xfrm>
        </p:spPr>
        <p:txBody>
          <a:bodyPr>
            <a:normAutofit/>
          </a:bodyPr>
          <a:lstStyle/>
          <a:p>
            <a:r>
              <a:rPr lang="en-US" sz="2800" dirty="0"/>
              <a:t>Energy Consultant RFP (Five year term with 2 year option to extend)</a:t>
            </a:r>
          </a:p>
          <a:p>
            <a:pPr lvl="1"/>
            <a:r>
              <a:rPr lang="en-US" sz="2400" dirty="0"/>
              <a:t>Recruiting review committee / advisory committee members (throughout the month – into October)</a:t>
            </a:r>
          </a:p>
          <a:p>
            <a:pPr lvl="1"/>
            <a:r>
              <a:rPr lang="en-US" sz="2400" dirty="0"/>
              <a:t>Issuing RFP (September 25)</a:t>
            </a:r>
          </a:p>
          <a:p>
            <a:pPr lvl="1"/>
            <a:r>
              <a:rPr lang="en-US" sz="2400" dirty="0"/>
              <a:t>RFP Close date (October 30)</a:t>
            </a:r>
          </a:p>
          <a:p>
            <a:r>
              <a:rPr lang="en-US" sz="2800" dirty="0"/>
              <a:t>Review Natural Gas market with current consultant  (October 2019)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0750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2AFB9-BE7F-4073-9A74-75E845789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601133"/>
            <a:ext cx="11394899" cy="996020"/>
          </a:xfrm>
        </p:spPr>
        <p:txBody>
          <a:bodyPr>
            <a:normAutofit/>
          </a:bodyPr>
          <a:lstStyle/>
          <a:p>
            <a:r>
              <a:rPr lang="en-US" sz="4400"/>
              <a:t>Job Order Contracting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67AEE-B752-44B6-B81A-9D019D8FD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Planning to Issue an RFP (mid to late October)</a:t>
            </a:r>
          </a:p>
          <a:p>
            <a:r>
              <a:rPr lang="en-US" sz="2800"/>
              <a:t>Regional Vendors contract expiration: Dec. 31, 2020</a:t>
            </a:r>
          </a:p>
          <a:p>
            <a:r>
              <a:rPr lang="en-US" sz="2800"/>
              <a:t>New contract needs to be in place before Regional Vendor RFP in Fall of 2020</a:t>
            </a:r>
          </a:p>
        </p:txBody>
      </p:sp>
    </p:spTree>
    <p:extLst>
      <p:ext uri="{BB962C8B-B14F-4D97-AF65-F5344CB8AC3E}">
        <p14:creationId xmlns:p14="http://schemas.microsoft.com/office/powerpoint/2010/main" val="834345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5CEE4-E1BA-4D30-AF84-293F74FFE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/>
              <a:t>HR-Portal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0EC05-3CAB-43D0-BB65-2E7B8F984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689904"/>
            <a:ext cx="9906623" cy="4479247"/>
          </a:xfrm>
        </p:spPr>
        <p:txBody>
          <a:bodyPr>
            <a:normAutofit/>
          </a:bodyPr>
          <a:lstStyle/>
          <a:p>
            <a:r>
              <a:rPr lang="en-US" sz="2800"/>
              <a:t>Launched updated nutmeghr.org (August, 2019)</a:t>
            </a:r>
          </a:p>
          <a:p>
            <a:r>
              <a:rPr lang="en-US" sz="2800"/>
              <a:t>Launched Interview Panel Database (August 2019)</a:t>
            </a:r>
          </a:p>
          <a:p>
            <a:r>
              <a:rPr lang="en-US" sz="2800"/>
              <a:t>Launch HR Document Sharing Online for Municipalities (October 2019)</a:t>
            </a:r>
          </a:p>
          <a:p>
            <a:r>
              <a:rPr lang="en-US" sz="2800"/>
              <a:t>Released Salary Survey for Municipalities to complete (Due Date: October 31, 2019)</a:t>
            </a:r>
          </a:p>
        </p:txBody>
      </p:sp>
    </p:spTree>
    <p:extLst>
      <p:ext uri="{BB962C8B-B14F-4D97-AF65-F5344CB8AC3E}">
        <p14:creationId xmlns:p14="http://schemas.microsoft.com/office/powerpoint/2010/main" val="4167926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9610C-F3F2-4FF2-8FF3-0E730B6D6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EDMS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F0D6C-1471-4907-8130-8E79B687B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Land-Use in Production (July 2019)</a:t>
            </a:r>
          </a:p>
          <a:p>
            <a:r>
              <a:rPr lang="en-US" sz="2800" err="1"/>
              <a:t>Municity</a:t>
            </a:r>
            <a:r>
              <a:rPr lang="en-US" sz="2800"/>
              <a:t> Integration in progress (estimated completion November 2019)</a:t>
            </a:r>
          </a:p>
          <a:p>
            <a:r>
              <a:rPr lang="en-US" sz="2800" err="1"/>
              <a:t>ViewPermit</a:t>
            </a:r>
            <a:r>
              <a:rPr lang="en-US" sz="2800"/>
              <a:t> Integration launch (September 2019, expected completion, December 2019 – January 2020)</a:t>
            </a:r>
          </a:p>
          <a:p>
            <a:r>
              <a:rPr lang="en-US" sz="2800"/>
              <a:t>GIS Integration go-live (end of November 2019)</a:t>
            </a:r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32059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CC15E-5B1F-47C1-A53E-DBE650E6E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Cybersecurity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E7C67-E790-46F4-B4A2-38DED713F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Model Policy Documents completed (August 2019)</a:t>
            </a:r>
          </a:p>
          <a:p>
            <a:r>
              <a:rPr lang="en-US" sz="2800" dirty="0"/>
              <a:t>Review by legal counsel (completed September 2019)</a:t>
            </a:r>
          </a:p>
          <a:p>
            <a:r>
              <a:rPr lang="en-US" sz="2800" dirty="0"/>
              <a:t>Final review by committee (in progress, to be completed by September 2019)</a:t>
            </a:r>
          </a:p>
          <a:p>
            <a:r>
              <a:rPr lang="en-US" sz="2800" dirty="0"/>
              <a:t>First Municipal Data Security Committee Meeting: </a:t>
            </a:r>
          </a:p>
          <a:p>
            <a:pPr lvl="1"/>
            <a:r>
              <a:rPr lang="en-US" sz="2600" b="1" dirty="0"/>
              <a:t>Thursday Nov. 7th; 10am @CRCOG (tentative)</a:t>
            </a:r>
          </a:p>
        </p:txBody>
      </p:sp>
    </p:spTree>
    <p:extLst>
      <p:ext uri="{BB962C8B-B14F-4D97-AF65-F5344CB8AC3E}">
        <p14:creationId xmlns:p14="http://schemas.microsoft.com/office/powerpoint/2010/main" val="159604968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9D1E56922E254F979464B1D2369F48" ma:contentTypeVersion="13" ma:contentTypeDescription="Create a new document." ma:contentTypeScope="" ma:versionID="f5bcf88a83d38041b6b2253b632b5ce6">
  <xsd:schema xmlns:xsd="http://www.w3.org/2001/XMLSchema" xmlns:xs="http://www.w3.org/2001/XMLSchema" xmlns:p="http://schemas.microsoft.com/office/2006/metadata/properties" xmlns:ns3="9c8b7670-49d5-419e-ac4d-86cbbeb30814" xmlns:ns4="ee6dead4-7daf-4918-9fab-5e987e80d90f" targetNamespace="http://schemas.microsoft.com/office/2006/metadata/properties" ma:root="true" ma:fieldsID="9ab28092f63108052a74b444fed73300" ns3:_="" ns4:_="">
    <xsd:import namespace="9c8b7670-49d5-419e-ac4d-86cbbeb30814"/>
    <xsd:import namespace="ee6dead4-7daf-4918-9fab-5e987e80d90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b7670-49d5-419e-ac4d-86cbbeb308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6dead4-7daf-4918-9fab-5e987e80d90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04B792-20F8-4AE3-B659-20A298ECA8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E248A7-8A3E-4845-B028-EBF9FD777FF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e6dead4-7daf-4918-9fab-5e987e80d90f"/>
    <ds:schemaRef ds:uri="9c8b7670-49d5-419e-ac4d-86cbbeb30814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935821C-417C-467C-BDE1-2C3F619F59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8b7670-49d5-419e-ac4d-86cbbeb30814"/>
    <ds:schemaRef ds:uri="ee6dead4-7daf-4918-9fab-5e987e80d9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515</Words>
  <Application>Microsoft Office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Wingdings 3</vt:lpstr>
      <vt:lpstr>Slice</vt:lpstr>
      <vt:lpstr>Municipal Services Work Plan Update</vt:lpstr>
      <vt:lpstr>Interim Plan for CRPC</vt:lpstr>
      <vt:lpstr>CRPC BiDS September Activities</vt:lpstr>
      <vt:lpstr>CRPC BiDS October Activities</vt:lpstr>
      <vt:lpstr>Energy Consortium Activities</vt:lpstr>
      <vt:lpstr>Job Order Contracting Activities</vt:lpstr>
      <vt:lpstr>HR-Portal Activities</vt:lpstr>
      <vt:lpstr>EDMS Activities</vt:lpstr>
      <vt:lpstr>Cybersecurity Activities</vt:lpstr>
      <vt:lpstr>Crumbling Foundations</vt:lpstr>
      <vt:lpstr>Planned Projects</vt:lpstr>
      <vt:lpstr>OTHER On-Going Programs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 Services Work Plan Update</dc:title>
  <dc:creator>Pauline Yoder</dc:creator>
  <cp:lastModifiedBy>Brian Luther</cp:lastModifiedBy>
  <cp:revision>2</cp:revision>
  <cp:lastPrinted>2019-09-16T17:12:25Z</cp:lastPrinted>
  <dcterms:created xsi:type="dcterms:W3CDTF">2019-08-29T17:55:23Z</dcterms:created>
  <dcterms:modified xsi:type="dcterms:W3CDTF">2019-09-18T15:44:45Z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0x010100BE9D1E56922E254F979464B1D2369F48</vt:lpwstr>
  </property>
</Properties>
</file>