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68_9DC5EE9D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56" r:id="rId5"/>
    <p:sldId id="257" r:id="rId6"/>
    <p:sldId id="260" r:id="rId7"/>
    <p:sldId id="359" r:id="rId8"/>
    <p:sldId id="361" r:id="rId9"/>
    <p:sldId id="363" r:id="rId10"/>
    <p:sldId id="362" r:id="rId11"/>
    <p:sldId id="278" r:id="rId12"/>
    <p:sldId id="364" r:id="rId13"/>
    <p:sldId id="360" r:id="rId14"/>
    <p:sldId id="365" r:id="rId15"/>
    <p:sldId id="349" r:id="rId16"/>
    <p:sldId id="346" r:id="rId17"/>
    <p:sldId id="366" r:id="rId18"/>
    <p:sldId id="357" r:id="rId19"/>
    <p:sldId id="337" r:id="rId20"/>
    <p:sldId id="272" r:id="rId21"/>
    <p:sldId id="367" r:id="rId22"/>
    <p:sldId id="344" r:id="rId23"/>
    <p:sldId id="313" r:id="rId24"/>
    <p:sldId id="269" r:id="rId25"/>
    <p:sldId id="262" r:id="rId26"/>
    <p:sldId id="353" r:id="rId27"/>
    <p:sldId id="355" r:id="rId28"/>
    <p:sldId id="356" r:id="rId29"/>
    <p:sldId id="347" r:id="rId30"/>
    <p:sldId id="354" r:id="rId31"/>
    <p:sldId id="311" r:id="rId32"/>
    <p:sldId id="342" r:id="rId33"/>
    <p:sldId id="336" r:id="rId34"/>
    <p:sldId id="261" r:id="rId35"/>
    <p:sldId id="263" r:id="rId36"/>
    <p:sldId id="264" r:id="rId37"/>
    <p:sldId id="265" r:id="rId38"/>
    <p:sldId id="266" r:id="rId39"/>
    <p:sldId id="267" r:id="rId40"/>
    <p:sldId id="26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662905-8886-4F22-5433-C4E3F9C79281}" name="Jennifer Hopkins" initials="JH" userId="S::jhopkins@foursquareitp.com::10e7ae6b-32bb-4882-8914-6bbf00d615ba" providerId="AD"/>
  <p188:author id="{DFAA7411-D174-DD6D-CFF7-7594E6FAC656}" name="Jarred Toups" initials="JT" userId="S::jtoups@foursquareitp.com::6de9e315-c574-44f8-8d6c-0dff043d5711" providerId="AD"/>
  <p188:author id="{45714C25-AB8B-4D1A-725E-E9B380D81892}" name="Jessica Klion" initials="JK" userId="S::JKlion@foursquareitp.com::49f46170-5304-4dac-bd3c-f19291202ca6" providerId="AD"/>
  <p188:author id="{DEF48CCD-4A6F-D518-77B0-5D537D8801D4}" name="Andrew Zalewski" initials="AZ" userId="Andrew Zalewsk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66E"/>
    <a:srgbClr val="E37070"/>
    <a:srgbClr val="F0C570"/>
    <a:srgbClr val="84B2B3"/>
    <a:srgbClr val="D96D21"/>
    <a:srgbClr val="A5A5A5"/>
    <a:srgbClr val="F0F0AA"/>
    <a:srgbClr val="FFFF66"/>
    <a:srgbClr val="FED376"/>
    <a:srgbClr val="F17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5DB0C-E5A9-4909-BC01-DE346A7BB445}" v="482" dt="2022-10-24T13:40:46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8/10/relationships/authors" Target="authors.xml"/></Relationships>
</file>

<file path=ppt/comments/modernComment_168_9DC5EE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23C75C-AB54-4730-A8CB-4D0149316323}" authorId="{DEF48CCD-4A6F-D518-77B0-5D537D8801D4}" created="2022-10-24T13:15:44.183">
    <pc:sldMkLst xmlns:pc="http://schemas.microsoft.com/office/powerpoint/2013/main/command">
      <pc:docMk/>
      <pc:sldMk cId="2646994589" sldId="360"/>
    </pc:sldMkLst>
    <p188:txBody>
      <a:bodyPr/>
      <a:lstStyle/>
      <a:p>
        <a:r>
          <a:rPr lang="en-US"/>
          <a:t>Add a table showing target system size by jurisdiction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4E2FD-AF17-442D-BD6F-FBF6CDEBB99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43E92E-4C4C-4C38-99C0-6E80100267A6}">
      <dgm:prSet phldrT="[Text]"/>
      <dgm:spPr/>
      <dgm:t>
        <a:bodyPr/>
        <a:lstStyle/>
        <a:p>
          <a:r>
            <a:rPr lang="en-US" dirty="0"/>
            <a:t>Identify program manager</a:t>
          </a:r>
        </a:p>
      </dgm:t>
    </dgm:pt>
    <dgm:pt modelId="{518ED108-3051-468C-BD4B-AFAB31781E2E}" type="parTrans" cxnId="{99B07CA2-D661-43D4-8DAD-0D9C41540279}">
      <dgm:prSet/>
      <dgm:spPr/>
      <dgm:t>
        <a:bodyPr/>
        <a:lstStyle/>
        <a:p>
          <a:endParaRPr lang="en-US"/>
        </a:p>
      </dgm:t>
    </dgm:pt>
    <dgm:pt modelId="{FF36ED8E-EDE4-4457-8133-A8FAA0AE1604}" type="sibTrans" cxnId="{99B07CA2-D661-43D4-8DAD-0D9C41540279}">
      <dgm:prSet/>
      <dgm:spPr>
        <a:ln>
          <a:solidFill>
            <a:srgbClr val="9ABDDA"/>
          </a:solidFill>
        </a:ln>
      </dgm:spPr>
      <dgm:t>
        <a:bodyPr/>
        <a:lstStyle/>
        <a:p>
          <a:endParaRPr lang="en-US"/>
        </a:p>
      </dgm:t>
    </dgm:pt>
    <dgm:pt modelId="{F63DD2C6-3E12-4FEE-94C7-0CA533B6483E}">
      <dgm:prSet phldrT="[Text]"/>
      <dgm:spPr/>
      <dgm:t>
        <a:bodyPr/>
        <a:lstStyle/>
        <a:p>
          <a:r>
            <a:rPr lang="en-US" dirty="0"/>
            <a:t>Define pilot geography and est. governance committee</a:t>
          </a:r>
        </a:p>
      </dgm:t>
    </dgm:pt>
    <dgm:pt modelId="{B8DA3266-AA09-468D-ACE9-20654FE3F539}" type="parTrans" cxnId="{C2586BEB-EB78-41F3-A946-F528ECA7BB55}">
      <dgm:prSet/>
      <dgm:spPr/>
      <dgm:t>
        <a:bodyPr/>
        <a:lstStyle/>
        <a:p>
          <a:endParaRPr lang="en-US"/>
        </a:p>
      </dgm:t>
    </dgm:pt>
    <dgm:pt modelId="{213FBC93-7DD0-4178-88F6-4AE30268B0D0}" type="sibTrans" cxnId="{C2586BEB-EB78-41F3-A946-F528ECA7BB55}">
      <dgm:prSet/>
      <dgm:spPr>
        <a:ln>
          <a:solidFill>
            <a:srgbClr val="9ABDDA"/>
          </a:solidFill>
        </a:ln>
      </dgm:spPr>
      <dgm:t>
        <a:bodyPr/>
        <a:lstStyle/>
        <a:p>
          <a:endParaRPr lang="en-US"/>
        </a:p>
      </dgm:t>
    </dgm:pt>
    <dgm:pt modelId="{EEA99AC3-F07B-42AC-AA9E-8075128C322B}">
      <dgm:prSet phldrT="[Text]"/>
      <dgm:spPr/>
      <dgm:t>
        <a:bodyPr/>
        <a:lstStyle/>
        <a:p>
          <a:r>
            <a:rPr lang="en-US" dirty="0"/>
            <a:t>Establish committee bylaws, ILAs, and management processes</a:t>
          </a:r>
        </a:p>
      </dgm:t>
    </dgm:pt>
    <dgm:pt modelId="{6E565667-BEDD-473B-BECF-049ACF9B6F23}" type="parTrans" cxnId="{C70171C4-4245-4B83-95CF-CFCFB10912D0}">
      <dgm:prSet/>
      <dgm:spPr/>
      <dgm:t>
        <a:bodyPr/>
        <a:lstStyle/>
        <a:p>
          <a:endParaRPr lang="en-US"/>
        </a:p>
      </dgm:t>
    </dgm:pt>
    <dgm:pt modelId="{E0BD4FA1-E721-42A3-9DD5-51FEE8BDA8FE}" type="sibTrans" cxnId="{C70171C4-4245-4B83-95CF-CFCFB10912D0}">
      <dgm:prSet/>
      <dgm:spPr>
        <a:ln>
          <a:solidFill>
            <a:srgbClr val="9ABDDA"/>
          </a:solidFill>
        </a:ln>
      </dgm:spPr>
      <dgm:t>
        <a:bodyPr/>
        <a:lstStyle/>
        <a:p>
          <a:endParaRPr lang="en-US"/>
        </a:p>
      </dgm:t>
    </dgm:pt>
    <dgm:pt modelId="{779060D3-4B9F-44AB-91C9-E3B35502B2D4}">
      <dgm:prSet phldrT="[Text]"/>
      <dgm:spPr/>
      <dgm:t>
        <a:bodyPr/>
        <a:lstStyle/>
        <a:p>
          <a:r>
            <a:rPr lang="en-US" dirty="0"/>
            <a:t>Identify seed funding for program</a:t>
          </a:r>
        </a:p>
      </dgm:t>
    </dgm:pt>
    <dgm:pt modelId="{07A4E917-D1B1-4737-91A5-68756E0EDC18}" type="parTrans" cxnId="{AB1A3199-9DC8-44E6-82CA-29FDC6B49C7C}">
      <dgm:prSet/>
      <dgm:spPr/>
      <dgm:t>
        <a:bodyPr/>
        <a:lstStyle/>
        <a:p>
          <a:endParaRPr lang="en-US"/>
        </a:p>
      </dgm:t>
    </dgm:pt>
    <dgm:pt modelId="{B0AF9D2D-0891-483B-8A69-A0E6E951CF78}" type="sibTrans" cxnId="{AB1A3199-9DC8-44E6-82CA-29FDC6B49C7C}">
      <dgm:prSet/>
      <dgm:spPr>
        <a:ln>
          <a:solidFill>
            <a:srgbClr val="9ABDDA"/>
          </a:solidFill>
        </a:ln>
      </dgm:spPr>
      <dgm:t>
        <a:bodyPr/>
        <a:lstStyle/>
        <a:p>
          <a:endParaRPr lang="en-US"/>
        </a:p>
      </dgm:t>
    </dgm:pt>
    <dgm:pt modelId="{A2A5F53A-28FC-42CC-B3CC-08B16E5A7B47}">
      <dgm:prSet phldrT="[Text]"/>
      <dgm:spPr/>
      <dgm:t>
        <a:bodyPr/>
        <a:lstStyle/>
        <a:p>
          <a:r>
            <a:rPr lang="en-US" dirty="0"/>
            <a:t>Finalize program requirements and procure vendor</a:t>
          </a:r>
        </a:p>
      </dgm:t>
    </dgm:pt>
    <dgm:pt modelId="{3E264274-5B37-43BD-A741-5FD713DD32F9}" type="parTrans" cxnId="{1D5FECF8-3359-4F1C-AC16-8BB1DFAFF9CD}">
      <dgm:prSet/>
      <dgm:spPr/>
      <dgm:t>
        <a:bodyPr/>
        <a:lstStyle/>
        <a:p>
          <a:endParaRPr lang="en-US"/>
        </a:p>
      </dgm:t>
    </dgm:pt>
    <dgm:pt modelId="{E65E6082-FD06-47E3-AA12-21CE30B24606}" type="sibTrans" cxnId="{1D5FECF8-3359-4F1C-AC16-8BB1DFAFF9CD}">
      <dgm:prSet/>
      <dgm:spPr/>
      <dgm:t>
        <a:bodyPr/>
        <a:lstStyle/>
        <a:p>
          <a:endParaRPr lang="en-US"/>
        </a:p>
      </dgm:t>
    </dgm:pt>
    <dgm:pt modelId="{604D7B87-3CDF-47F0-9414-9167B01A7D6B}" type="pres">
      <dgm:prSet presAssocID="{B534E2FD-AF17-442D-BD6F-FBF6CDEBB990}" presName="Name0" presStyleCnt="0">
        <dgm:presLayoutVars>
          <dgm:dir/>
          <dgm:resizeHandles val="exact"/>
        </dgm:presLayoutVars>
      </dgm:prSet>
      <dgm:spPr/>
    </dgm:pt>
    <dgm:pt modelId="{67F72C2C-8032-4D4B-926A-74FAA66B266D}" type="pres">
      <dgm:prSet presAssocID="{A843E92E-4C4C-4C38-99C0-6E80100267A6}" presName="node" presStyleLbl="node1" presStyleIdx="0" presStyleCnt="5">
        <dgm:presLayoutVars>
          <dgm:bulletEnabled val="1"/>
        </dgm:presLayoutVars>
      </dgm:prSet>
      <dgm:spPr/>
    </dgm:pt>
    <dgm:pt modelId="{6D898B4C-0BDE-408B-A81D-2192C48DD7D3}" type="pres">
      <dgm:prSet presAssocID="{FF36ED8E-EDE4-4457-8133-A8FAA0AE1604}" presName="sibTrans" presStyleLbl="sibTrans1D1" presStyleIdx="0" presStyleCnt="4"/>
      <dgm:spPr/>
    </dgm:pt>
    <dgm:pt modelId="{1E353613-DE9D-44B0-811F-21A6617E9855}" type="pres">
      <dgm:prSet presAssocID="{FF36ED8E-EDE4-4457-8133-A8FAA0AE1604}" presName="connectorText" presStyleLbl="sibTrans1D1" presStyleIdx="0" presStyleCnt="4"/>
      <dgm:spPr/>
    </dgm:pt>
    <dgm:pt modelId="{EF36508B-3813-4F00-B4A2-6BD4DBC9675C}" type="pres">
      <dgm:prSet presAssocID="{F63DD2C6-3E12-4FEE-94C7-0CA533B6483E}" presName="node" presStyleLbl="node1" presStyleIdx="1" presStyleCnt="5">
        <dgm:presLayoutVars>
          <dgm:bulletEnabled val="1"/>
        </dgm:presLayoutVars>
      </dgm:prSet>
      <dgm:spPr/>
    </dgm:pt>
    <dgm:pt modelId="{2F6FF246-121F-4B0F-A671-409EFE4D2329}" type="pres">
      <dgm:prSet presAssocID="{213FBC93-7DD0-4178-88F6-4AE30268B0D0}" presName="sibTrans" presStyleLbl="sibTrans1D1" presStyleIdx="1" presStyleCnt="4"/>
      <dgm:spPr/>
    </dgm:pt>
    <dgm:pt modelId="{1F1D5081-E7DF-4389-AF0D-93AB64A1AB51}" type="pres">
      <dgm:prSet presAssocID="{213FBC93-7DD0-4178-88F6-4AE30268B0D0}" presName="connectorText" presStyleLbl="sibTrans1D1" presStyleIdx="1" presStyleCnt="4"/>
      <dgm:spPr/>
    </dgm:pt>
    <dgm:pt modelId="{04FF2D7C-595D-4477-97AC-7DCC6557E4C2}" type="pres">
      <dgm:prSet presAssocID="{EEA99AC3-F07B-42AC-AA9E-8075128C322B}" presName="node" presStyleLbl="node1" presStyleIdx="2" presStyleCnt="5">
        <dgm:presLayoutVars>
          <dgm:bulletEnabled val="1"/>
        </dgm:presLayoutVars>
      </dgm:prSet>
      <dgm:spPr/>
    </dgm:pt>
    <dgm:pt modelId="{979BF7BC-2BD0-4A17-A3CC-BADC49AE2D29}" type="pres">
      <dgm:prSet presAssocID="{E0BD4FA1-E721-42A3-9DD5-51FEE8BDA8FE}" presName="sibTrans" presStyleLbl="sibTrans1D1" presStyleIdx="2" presStyleCnt="4"/>
      <dgm:spPr/>
    </dgm:pt>
    <dgm:pt modelId="{86CE529D-B4E6-432D-8C1C-7B6B6B50D2BC}" type="pres">
      <dgm:prSet presAssocID="{E0BD4FA1-E721-42A3-9DD5-51FEE8BDA8FE}" presName="connectorText" presStyleLbl="sibTrans1D1" presStyleIdx="2" presStyleCnt="4"/>
      <dgm:spPr/>
    </dgm:pt>
    <dgm:pt modelId="{A990E763-1FF3-4067-B21B-BD9B27CA380C}" type="pres">
      <dgm:prSet presAssocID="{779060D3-4B9F-44AB-91C9-E3B35502B2D4}" presName="node" presStyleLbl="node1" presStyleIdx="3" presStyleCnt="5">
        <dgm:presLayoutVars>
          <dgm:bulletEnabled val="1"/>
        </dgm:presLayoutVars>
      </dgm:prSet>
      <dgm:spPr/>
    </dgm:pt>
    <dgm:pt modelId="{B6B9944C-76F8-40E6-8641-7133C3CEB5DE}" type="pres">
      <dgm:prSet presAssocID="{B0AF9D2D-0891-483B-8A69-A0E6E951CF78}" presName="sibTrans" presStyleLbl="sibTrans1D1" presStyleIdx="3" presStyleCnt="4"/>
      <dgm:spPr/>
    </dgm:pt>
    <dgm:pt modelId="{E78548B6-40D0-4233-A415-F9A952CFDC68}" type="pres">
      <dgm:prSet presAssocID="{B0AF9D2D-0891-483B-8A69-A0E6E951CF78}" presName="connectorText" presStyleLbl="sibTrans1D1" presStyleIdx="3" presStyleCnt="4"/>
      <dgm:spPr/>
    </dgm:pt>
    <dgm:pt modelId="{5597D79D-51FA-42ED-AFBD-63A64516E9B9}" type="pres">
      <dgm:prSet presAssocID="{A2A5F53A-28FC-42CC-B3CC-08B16E5A7B47}" presName="node" presStyleLbl="node1" presStyleIdx="4" presStyleCnt="5">
        <dgm:presLayoutVars>
          <dgm:bulletEnabled val="1"/>
        </dgm:presLayoutVars>
      </dgm:prSet>
      <dgm:spPr/>
    </dgm:pt>
  </dgm:ptLst>
  <dgm:cxnLst>
    <dgm:cxn modelId="{602D480A-5173-4624-8F84-D9DED89B0AD0}" type="presOf" srcId="{FF36ED8E-EDE4-4457-8133-A8FAA0AE1604}" destId="{1E353613-DE9D-44B0-811F-21A6617E9855}" srcOrd="1" destOrd="0" presId="urn:microsoft.com/office/officeart/2005/8/layout/bProcess3"/>
    <dgm:cxn modelId="{74F52C21-66D9-4A18-88EC-96EF0DF097FC}" type="presOf" srcId="{F63DD2C6-3E12-4FEE-94C7-0CA533B6483E}" destId="{EF36508B-3813-4F00-B4A2-6BD4DBC9675C}" srcOrd="0" destOrd="0" presId="urn:microsoft.com/office/officeart/2005/8/layout/bProcess3"/>
    <dgm:cxn modelId="{D76AAD2E-48E3-4BFA-929B-84B2F2235617}" type="presOf" srcId="{B0AF9D2D-0891-483B-8A69-A0E6E951CF78}" destId="{E78548B6-40D0-4233-A415-F9A952CFDC68}" srcOrd="1" destOrd="0" presId="urn:microsoft.com/office/officeart/2005/8/layout/bProcess3"/>
    <dgm:cxn modelId="{60C9543D-58EB-4AB3-B544-C1CC16E85E53}" type="presOf" srcId="{E0BD4FA1-E721-42A3-9DD5-51FEE8BDA8FE}" destId="{86CE529D-B4E6-432D-8C1C-7B6B6B50D2BC}" srcOrd="1" destOrd="0" presId="urn:microsoft.com/office/officeart/2005/8/layout/bProcess3"/>
    <dgm:cxn modelId="{D6CCA27E-BE09-4B31-A51B-80707A78EFC3}" type="presOf" srcId="{213FBC93-7DD0-4178-88F6-4AE30268B0D0}" destId="{2F6FF246-121F-4B0F-A671-409EFE4D2329}" srcOrd="0" destOrd="0" presId="urn:microsoft.com/office/officeart/2005/8/layout/bProcess3"/>
    <dgm:cxn modelId="{324F6A81-8C98-4BE1-8BD0-D5B46E94FD49}" type="presOf" srcId="{A843E92E-4C4C-4C38-99C0-6E80100267A6}" destId="{67F72C2C-8032-4D4B-926A-74FAA66B266D}" srcOrd="0" destOrd="0" presId="urn:microsoft.com/office/officeart/2005/8/layout/bProcess3"/>
    <dgm:cxn modelId="{94E34B93-7940-417B-82D3-D361C3058A0E}" type="presOf" srcId="{E0BD4FA1-E721-42A3-9DD5-51FEE8BDA8FE}" destId="{979BF7BC-2BD0-4A17-A3CC-BADC49AE2D29}" srcOrd="0" destOrd="0" presId="urn:microsoft.com/office/officeart/2005/8/layout/bProcess3"/>
    <dgm:cxn modelId="{AB1A3199-9DC8-44E6-82CA-29FDC6B49C7C}" srcId="{B534E2FD-AF17-442D-BD6F-FBF6CDEBB990}" destId="{779060D3-4B9F-44AB-91C9-E3B35502B2D4}" srcOrd="3" destOrd="0" parTransId="{07A4E917-D1B1-4737-91A5-68756E0EDC18}" sibTransId="{B0AF9D2D-0891-483B-8A69-A0E6E951CF78}"/>
    <dgm:cxn modelId="{D36544A2-F901-4A3D-953D-C525C5CB3E88}" type="presOf" srcId="{779060D3-4B9F-44AB-91C9-E3B35502B2D4}" destId="{A990E763-1FF3-4067-B21B-BD9B27CA380C}" srcOrd="0" destOrd="0" presId="urn:microsoft.com/office/officeart/2005/8/layout/bProcess3"/>
    <dgm:cxn modelId="{99B07CA2-D661-43D4-8DAD-0D9C41540279}" srcId="{B534E2FD-AF17-442D-BD6F-FBF6CDEBB990}" destId="{A843E92E-4C4C-4C38-99C0-6E80100267A6}" srcOrd="0" destOrd="0" parTransId="{518ED108-3051-468C-BD4B-AFAB31781E2E}" sibTransId="{FF36ED8E-EDE4-4457-8133-A8FAA0AE1604}"/>
    <dgm:cxn modelId="{981342A4-F752-4378-B235-5FE5C88788CE}" type="presOf" srcId="{FF36ED8E-EDE4-4457-8133-A8FAA0AE1604}" destId="{6D898B4C-0BDE-408B-A81D-2192C48DD7D3}" srcOrd="0" destOrd="0" presId="urn:microsoft.com/office/officeart/2005/8/layout/bProcess3"/>
    <dgm:cxn modelId="{C70171C4-4245-4B83-95CF-CFCFB10912D0}" srcId="{B534E2FD-AF17-442D-BD6F-FBF6CDEBB990}" destId="{EEA99AC3-F07B-42AC-AA9E-8075128C322B}" srcOrd="2" destOrd="0" parTransId="{6E565667-BEDD-473B-BECF-049ACF9B6F23}" sibTransId="{E0BD4FA1-E721-42A3-9DD5-51FEE8BDA8FE}"/>
    <dgm:cxn modelId="{7AEA22C8-3AE9-45BA-8CA9-8C14FEAD6399}" type="presOf" srcId="{B534E2FD-AF17-442D-BD6F-FBF6CDEBB990}" destId="{604D7B87-3CDF-47F0-9414-9167B01A7D6B}" srcOrd="0" destOrd="0" presId="urn:microsoft.com/office/officeart/2005/8/layout/bProcess3"/>
    <dgm:cxn modelId="{6FE2BFCB-0663-4DB7-8B3C-B3D680F4F481}" type="presOf" srcId="{EEA99AC3-F07B-42AC-AA9E-8075128C322B}" destId="{04FF2D7C-595D-4477-97AC-7DCC6557E4C2}" srcOrd="0" destOrd="0" presId="urn:microsoft.com/office/officeart/2005/8/layout/bProcess3"/>
    <dgm:cxn modelId="{FFCFE6D3-DC75-4780-B160-8FDDC62EB963}" type="presOf" srcId="{213FBC93-7DD0-4178-88F6-4AE30268B0D0}" destId="{1F1D5081-E7DF-4389-AF0D-93AB64A1AB51}" srcOrd="1" destOrd="0" presId="urn:microsoft.com/office/officeart/2005/8/layout/bProcess3"/>
    <dgm:cxn modelId="{C2586BEB-EB78-41F3-A946-F528ECA7BB55}" srcId="{B534E2FD-AF17-442D-BD6F-FBF6CDEBB990}" destId="{F63DD2C6-3E12-4FEE-94C7-0CA533B6483E}" srcOrd="1" destOrd="0" parTransId="{B8DA3266-AA09-468D-ACE9-20654FE3F539}" sibTransId="{213FBC93-7DD0-4178-88F6-4AE30268B0D0}"/>
    <dgm:cxn modelId="{AC3390F8-56B2-4869-915B-B7583D08120C}" type="presOf" srcId="{B0AF9D2D-0891-483B-8A69-A0E6E951CF78}" destId="{B6B9944C-76F8-40E6-8641-7133C3CEB5DE}" srcOrd="0" destOrd="0" presId="urn:microsoft.com/office/officeart/2005/8/layout/bProcess3"/>
    <dgm:cxn modelId="{1D5FECF8-3359-4F1C-AC16-8BB1DFAFF9CD}" srcId="{B534E2FD-AF17-442D-BD6F-FBF6CDEBB990}" destId="{A2A5F53A-28FC-42CC-B3CC-08B16E5A7B47}" srcOrd="4" destOrd="0" parTransId="{3E264274-5B37-43BD-A741-5FD713DD32F9}" sibTransId="{E65E6082-FD06-47E3-AA12-21CE30B24606}"/>
    <dgm:cxn modelId="{E1D051FA-58FC-494C-B9C2-51421B8112DC}" type="presOf" srcId="{A2A5F53A-28FC-42CC-B3CC-08B16E5A7B47}" destId="{5597D79D-51FA-42ED-AFBD-63A64516E9B9}" srcOrd="0" destOrd="0" presId="urn:microsoft.com/office/officeart/2005/8/layout/bProcess3"/>
    <dgm:cxn modelId="{111377BC-0913-43F8-ADDE-64AA84F2E48F}" type="presParOf" srcId="{604D7B87-3CDF-47F0-9414-9167B01A7D6B}" destId="{67F72C2C-8032-4D4B-926A-74FAA66B266D}" srcOrd="0" destOrd="0" presId="urn:microsoft.com/office/officeart/2005/8/layout/bProcess3"/>
    <dgm:cxn modelId="{FED7AC21-E778-4ECA-8E1A-850BDF0D2785}" type="presParOf" srcId="{604D7B87-3CDF-47F0-9414-9167B01A7D6B}" destId="{6D898B4C-0BDE-408B-A81D-2192C48DD7D3}" srcOrd="1" destOrd="0" presId="urn:microsoft.com/office/officeart/2005/8/layout/bProcess3"/>
    <dgm:cxn modelId="{5A5FD140-9B03-4211-89D1-2FF486C83577}" type="presParOf" srcId="{6D898B4C-0BDE-408B-A81D-2192C48DD7D3}" destId="{1E353613-DE9D-44B0-811F-21A6617E9855}" srcOrd="0" destOrd="0" presId="urn:microsoft.com/office/officeart/2005/8/layout/bProcess3"/>
    <dgm:cxn modelId="{DEFD96CE-E686-4742-9B89-8C8F776E00C6}" type="presParOf" srcId="{604D7B87-3CDF-47F0-9414-9167B01A7D6B}" destId="{EF36508B-3813-4F00-B4A2-6BD4DBC9675C}" srcOrd="2" destOrd="0" presId="urn:microsoft.com/office/officeart/2005/8/layout/bProcess3"/>
    <dgm:cxn modelId="{77573F22-9AF2-44D7-B4AD-B919CD81D865}" type="presParOf" srcId="{604D7B87-3CDF-47F0-9414-9167B01A7D6B}" destId="{2F6FF246-121F-4B0F-A671-409EFE4D2329}" srcOrd="3" destOrd="0" presId="urn:microsoft.com/office/officeart/2005/8/layout/bProcess3"/>
    <dgm:cxn modelId="{C0EF4C12-AEB9-4589-A4BB-633E8EFBD4FB}" type="presParOf" srcId="{2F6FF246-121F-4B0F-A671-409EFE4D2329}" destId="{1F1D5081-E7DF-4389-AF0D-93AB64A1AB51}" srcOrd="0" destOrd="0" presId="urn:microsoft.com/office/officeart/2005/8/layout/bProcess3"/>
    <dgm:cxn modelId="{803FDA9E-F1CB-4A53-BF42-42A0F8BE98B5}" type="presParOf" srcId="{604D7B87-3CDF-47F0-9414-9167B01A7D6B}" destId="{04FF2D7C-595D-4477-97AC-7DCC6557E4C2}" srcOrd="4" destOrd="0" presId="urn:microsoft.com/office/officeart/2005/8/layout/bProcess3"/>
    <dgm:cxn modelId="{97E7CBE8-8D44-41E3-935B-1026622A60AE}" type="presParOf" srcId="{604D7B87-3CDF-47F0-9414-9167B01A7D6B}" destId="{979BF7BC-2BD0-4A17-A3CC-BADC49AE2D29}" srcOrd="5" destOrd="0" presId="urn:microsoft.com/office/officeart/2005/8/layout/bProcess3"/>
    <dgm:cxn modelId="{B9EEA3DB-8127-42C9-ADED-92D73CDF7C79}" type="presParOf" srcId="{979BF7BC-2BD0-4A17-A3CC-BADC49AE2D29}" destId="{86CE529D-B4E6-432D-8C1C-7B6B6B50D2BC}" srcOrd="0" destOrd="0" presId="urn:microsoft.com/office/officeart/2005/8/layout/bProcess3"/>
    <dgm:cxn modelId="{D6510B49-11F1-4833-B698-2640C3C2A05C}" type="presParOf" srcId="{604D7B87-3CDF-47F0-9414-9167B01A7D6B}" destId="{A990E763-1FF3-4067-B21B-BD9B27CA380C}" srcOrd="6" destOrd="0" presId="urn:microsoft.com/office/officeart/2005/8/layout/bProcess3"/>
    <dgm:cxn modelId="{D5185DD7-EF3E-47C3-8A21-61457BEE75A7}" type="presParOf" srcId="{604D7B87-3CDF-47F0-9414-9167B01A7D6B}" destId="{B6B9944C-76F8-40E6-8641-7133C3CEB5DE}" srcOrd="7" destOrd="0" presId="urn:microsoft.com/office/officeart/2005/8/layout/bProcess3"/>
    <dgm:cxn modelId="{AE3B3A84-67DC-4943-B8A0-C6D264E9151F}" type="presParOf" srcId="{B6B9944C-76F8-40E6-8641-7133C3CEB5DE}" destId="{E78548B6-40D0-4233-A415-F9A952CFDC68}" srcOrd="0" destOrd="0" presId="urn:microsoft.com/office/officeart/2005/8/layout/bProcess3"/>
    <dgm:cxn modelId="{794E994B-24E6-4C22-B5E6-32696AB5264D}" type="presParOf" srcId="{604D7B87-3CDF-47F0-9414-9167B01A7D6B}" destId="{5597D79D-51FA-42ED-AFBD-63A64516E9B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98B4C-0BDE-408B-A81D-2192C48DD7D3}">
      <dsp:nvSpPr>
        <dsp:cNvPr id="0" name=""/>
        <dsp:cNvSpPr/>
      </dsp:nvSpPr>
      <dsp:spPr>
        <a:xfrm>
          <a:off x="3577213" y="797264"/>
          <a:ext cx="6145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4582" y="45720"/>
              </a:lnTo>
            </a:path>
          </a:pathLst>
        </a:custGeom>
        <a:noFill/>
        <a:ln w="6350" cap="flat" cmpd="sng" algn="ctr">
          <a:solidFill>
            <a:srgbClr val="9ABDDA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8374" y="839758"/>
        <a:ext cx="32259" cy="6451"/>
      </dsp:txXfrm>
    </dsp:sp>
    <dsp:sp modelId="{67F72C2C-8032-4D4B-926A-74FAA66B266D}">
      <dsp:nvSpPr>
        <dsp:cNvPr id="0" name=""/>
        <dsp:cNvSpPr/>
      </dsp:nvSpPr>
      <dsp:spPr>
        <a:xfrm>
          <a:off x="773872" y="1442"/>
          <a:ext cx="2805140" cy="1683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Identify program manager</a:t>
          </a:r>
        </a:p>
      </dsp:txBody>
      <dsp:txXfrm>
        <a:off x="773872" y="1442"/>
        <a:ext cx="2805140" cy="1683084"/>
      </dsp:txXfrm>
    </dsp:sp>
    <dsp:sp modelId="{2F6FF246-121F-4B0F-A671-409EFE4D2329}">
      <dsp:nvSpPr>
        <dsp:cNvPr id="0" name=""/>
        <dsp:cNvSpPr/>
      </dsp:nvSpPr>
      <dsp:spPr>
        <a:xfrm>
          <a:off x="7027536" y="797264"/>
          <a:ext cx="6145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4582" y="45720"/>
              </a:lnTo>
            </a:path>
          </a:pathLst>
        </a:custGeom>
        <a:noFill/>
        <a:ln w="6350" cap="flat" cmpd="sng" algn="ctr">
          <a:solidFill>
            <a:srgbClr val="9ABDDA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18697" y="839758"/>
        <a:ext cx="32259" cy="6451"/>
      </dsp:txXfrm>
    </dsp:sp>
    <dsp:sp modelId="{EF36508B-3813-4F00-B4A2-6BD4DBC9675C}">
      <dsp:nvSpPr>
        <dsp:cNvPr id="0" name=""/>
        <dsp:cNvSpPr/>
      </dsp:nvSpPr>
      <dsp:spPr>
        <a:xfrm>
          <a:off x="4224195" y="1442"/>
          <a:ext cx="2805140" cy="1683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Define pilot geography and est. governance committee</a:t>
          </a:r>
        </a:p>
      </dsp:txBody>
      <dsp:txXfrm>
        <a:off x="4224195" y="1442"/>
        <a:ext cx="2805140" cy="1683084"/>
      </dsp:txXfrm>
    </dsp:sp>
    <dsp:sp modelId="{979BF7BC-2BD0-4A17-A3CC-BADC49AE2D29}">
      <dsp:nvSpPr>
        <dsp:cNvPr id="0" name=""/>
        <dsp:cNvSpPr/>
      </dsp:nvSpPr>
      <dsp:spPr>
        <a:xfrm>
          <a:off x="2176442" y="1682726"/>
          <a:ext cx="6900646" cy="614582"/>
        </a:xfrm>
        <a:custGeom>
          <a:avLst/>
          <a:gdLst/>
          <a:ahLst/>
          <a:cxnLst/>
          <a:rect l="0" t="0" r="0" b="0"/>
          <a:pathLst>
            <a:path>
              <a:moveTo>
                <a:pt x="6900646" y="0"/>
              </a:moveTo>
              <a:lnTo>
                <a:pt x="6900646" y="324391"/>
              </a:lnTo>
              <a:lnTo>
                <a:pt x="0" y="324391"/>
              </a:lnTo>
              <a:lnTo>
                <a:pt x="0" y="614582"/>
              </a:lnTo>
            </a:path>
          </a:pathLst>
        </a:custGeom>
        <a:noFill/>
        <a:ln w="6350" cap="flat" cmpd="sng" algn="ctr">
          <a:solidFill>
            <a:srgbClr val="9ABDDA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53497" y="1986792"/>
        <a:ext cx="346537" cy="6451"/>
      </dsp:txXfrm>
    </dsp:sp>
    <dsp:sp modelId="{04FF2D7C-595D-4477-97AC-7DCC6557E4C2}">
      <dsp:nvSpPr>
        <dsp:cNvPr id="0" name=""/>
        <dsp:cNvSpPr/>
      </dsp:nvSpPr>
      <dsp:spPr>
        <a:xfrm>
          <a:off x="7674518" y="1442"/>
          <a:ext cx="2805140" cy="1683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Establish committee bylaws, ILAs, and management processes</a:t>
          </a:r>
        </a:p>
      </dsp:txBody>
      <dsp:txXfrm>
        <a:off x="7674518" y="1442"/>
        <a:ext cx="2805140" cy="1683084"/>
      </dsp:txXfrm>
    </dsp:sp>
    <dsp:sp modelId="{B6B9944C-76F8-40E6-8641-7133C3CEB5DE}">
      <dsp:nvSpPr>
        <dsp:cNvPr id="0" name=""/>
        <dsp:cNvSpPr/>
      </dsp:nvSpPr>
      <dsp:spPr>
        <a:xfrm>
          <a:off x="3577213" y="3125531"/>
          <a:ext cx="6145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4582" y="45720"/>
              </a:lnTo>
            </a:path>
          </a:pathLst>
        </a:custGeom>
        <a:noFill/>
        <a:ln w="6350" cap="flat" cmpd="sng" algn="ctr">
          <a:solidFill>
            <a:srgbClr val="9ABDDA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68374" y="3168025"/>
        <a:ext cx="32259" cy="6451"/>
      </dsp:txXfrm>
    </dsp:sp>
    <dsp:sp modelId="{A990E763-1FF3-4067-B21B-BD9B27CA380C}">
      <dsp:nvSpPr>
        <dsp:cNvPr id="0" name=""/>
        <dsp:cNvSpPr/>
      </dsp:nvSpPr>
      <dsp:spPr>
        <a:xfrm>
          <a:off x="773872" y="2329709"/>
          <a:ext cx="2805140" cy="1683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Identify seed funding for program</a:t>
          </a:r>
        </a:p>
      </dsp:txBody>
      <dsp:txXfrm>
        <a:off x="773872" y="2329709"/>
        <a:ext cx="2805140" cy="1683084"/>
      </dsp:txXfrm>
    </dsp:sp>
    <dsp:sp modelId="{5597D79D-51FA-42ED-AFBD-63A64516E9B9}">
      <dsp:nvSpPr>
        <dsp:cNvPr id="0" name=""/>
        <dsp:cNvSpPr/>
      </dsp:nvSpPr>
      <dsp:spPr>
        <a:xfrm>
          <a:off x="4224195" y="2329709"/>
          <a:ext cx="2805140" cy="1683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Finalize program requirements and procure vendor</a:t>
          </a:r>
        </a:p>
      </dsp:txBody>
      <dsp:txXfrm>
        <a:off x="4224195" y="2329709"/>
        <a:ext cx="2805140" cy="1683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F659A-B08A-4D3E-BE9F-E3FB0D9C917C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C99B-DE95-4406-8A13-BE085A348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1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Andy to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87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8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77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02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10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06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19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7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88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 Growth stat: Allied Market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5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7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here that we looked at other models but ultimately focused on this 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9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C99B-DE95-4406-8A13-BE085A3485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295A-81FA-4BA3-8FB9-FE3ABC2B0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2697F-343E-4CB3-A98B-D6099C611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84B22-EB6B-4910-B5BC-B020B36C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45100-5F57-4744-B828-4AC9B61C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3E90-59FC-49EA-B1D6-E6059FF8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6285-9378-4F76-8769-128AFA70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4429C-86EB-4AAB-A2A0-8EFAEE9C2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5EE6-58B1-4DCD-9074-71A07F4C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AEB5E-DD87-435A-A4A3-207F6CA9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A7A6-82D8-4991-92C3-9CCCA533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6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0A546-D993-4DE0-AAA9-23D699B23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8C816-60AC-4658-9BCD-21138BFF1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5410-87D3-49A1-91EE-2F953A42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E63E9-F792-4DF5-8121-29BF7F44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14D3D-204C-416E-AB23-2134C8A3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2E2D-3980-4F1D-970B-746ADA10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EB4C-121A-4B2A-9422-A8C7C7245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A0404-E98F-4A98-AB10-DAC0B4F8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CA83-4419-4BE9-A8E5-88A1EA53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0F87C-5453-4A49-941F-D2C7A3AF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EBDC-E846-4CF9-8FE5-15E21CBC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39C1B-302B-4584-9D5A-FFD960D03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EF642-EF04-40AB-8A21-3E4CDBB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0A62-8631-430F-969A-08D7B1E7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60ABB-A85C-4C13-8E07-17E5BC30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5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20FE-3EE4-421B-99F7-4F086BB2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AE47D-85DD-42CC-BBDF-EB21AB9DA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E64D2-8E8B-4DFE-8C5C-C8485D683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DDCAF-EE50-49D9-80B5-B4D96285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0C4F7-DD6B-406E-A2D1-AF70922B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74B60-EB67-4AC3-887A-BFC8B225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0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45C1-C82D-46D4-8991-C3043A79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18C5B-052E-4948-90D9-695A69E53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18662-FD35-4D16-9875-2E5B9A06D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8BAE1-6498-4F77-9686-9376ECD67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1C88A-6D9E-4482-9634-843C6B5D5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87FD10-1EA6-4007-8FE7-E9CC5A76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FC891-A974-4025-A612-AB1CACAB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9ACCE-B9E2-4C41-912C-7D4A196A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A1EF-C328-4E84-9CA7-BC646B16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831A4-5F2B-47F3-A94D-F1E9A45D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2AB6E-5259-492D-8BD6-552F6BD5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7E0AE-38DB-4EF7-BBAC-BFF8334A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3EB85-8923-415C-93B8-9BD3E1BC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A684E-906E-4810-A277-5475134D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C23B6-C406-4FB8-9570-B06C3BBC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5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5438-C67A-46A9-BD56-17A17052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2D657-18D9-4684-B784-5346328EE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F9095-8D8B-4AA2-A7EC-4A6C3A64B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7762B-5439-41D4-B191-90720187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6C4D9-4136-4858-9C96-5438E48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C558E-74D8-493C-834C-39692595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5A8F-9B94-40E2-ADCF-4627D3AE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CCB26-CB48-414E-938F-276AF8727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71CB1-8310-4B38-8E42-309B5B28D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59719-6E6E-4616-9A3E-846C13E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418CC-2495-4E63-A501-BC652CFA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1934F-AEF2-45B3-B3C4-42A521DA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364764-8C31-45C9-98E9-C937FF56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762C-53AB-4218-A00C-1D6651045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682B0-4BEA-4E9D-8186-1DADE3BB6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C5EA-73DE-49C7-906C-CC2954D268F8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7388-5D45-4AAE-BE1A-2C43EB7A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B328B-0A47-4F6C-9781-C12FABECD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5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18/10/relationships/comments" Target="../comments/modernComment_168_9DC5EE9D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D8B2E0-BCE1-4EA9-B86E-F50505AB6F58}"/>
              </a:ext>
            </a:extLst>
          </p:cNvPr>
          <p:cNvSpPr/>
          <p:nvPr/>
        </p:nvSpPr>
        <p:spPr>
          <a:xfrm>
            <a:off x="283425" y="2987343"/>
            <a:ext cx="3758267" cy="55778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323F3-D681-489B-98A7-8A450CE78B80}"/>
              </a:ext>
            </a:extLst>
          </p:cNvPr>
          <p:cNvSpPr txBox="1"/>
          <p:nvPr/>
        </p:nvSpPr>
        <p:spPr>
          <a:xfrm>
            <a:off x="283425" y="2852375"/>
            <a:ext cx="37582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Feasibility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5EDD4C-FE2A-40A3-AD6B-B16CBC019F1B}"/>
              </a:ext>
            </a:extLst>
          </p:cNvPr>
          <p:cNvSpPr/>
          <p:nvPr/>
        </p:nvSpPr>
        <p:spPr>
          <a:xfrm>
            <a:off x="283426" y="1306365"/>
            <a:ext cx="2690594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A5145-E91E-4563-B5B2-230F7BA7A20E}"/>
              </a:ext>
            </a:extLst>
          </p:cNvPr>
          <p:cNvSpPr txBox="1"/>
          <p:nvPr/>
        </p:nvSpPr>
        <p:spPr>
          <a:xfrm>
            <a:off x="293797" y="1167703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CRCOG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3B4F0-06F5-47A2-8C5A-6591CAD38DD7}"/>
              </a:ext>
            </a:extLst>
          </p:cNvPr>
          <p:cNvSpPr/>
          <p:nvPr/>
        </p:nvSpPr>
        <p:spPr>
          <a:xfrm>
            <a:off x="283425" y="2137362"/>
            <a:ext cx="3758267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2E065-FDD2-43CA-BA66-99864517A24B}"/>
              </a:ext>
            </a:extLst>
          </p:cNvPr>
          <p:cNvSpPr txBox="1"/>
          <p:nvPr/>
        </p:nvSpPr>
        <p:spPr>
          <a:xfrm>
            <a:off x="283425" y="1991417"/>
            <a:ext cx="37582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Bikeshare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947B8-5055-4DDB-91D4-A8119CFC6179}"/>
              </a:ext>
            </a:extLst>
          </p:cNvPr>
          <p:cNvSpPr txBox="1"/>
          <p:nvPr/>
        </p:nvSpPr>
        <p:spPr>
          <a:xfrm>
            <a:off x="246327" y="4443471"/>
            <a:ext cx="353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4B2B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CRCOG Policy Board Meeting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2AA8F8-C6C7-4584-A402-D35414F92698}"/>
              </a:ext>
            </a:extLst>
          </p:cNvPr>
          <p:cNvSpPr txBox="1"/>
          <p:nvPr/>
        </p:nvSpPr>
        <p:spPr>
          <a:xfrm>
            <a:off x="283425" y="5644165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4B2B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October 26, 2022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5150D5-1ED6-4185-9C98-AF16F02C83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6"/>
          <a:stretch/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699CF15-4548-437E-8C4A-C17C85579820}"/>
              </a:ext>
            </a:extLst>
          </p:cNvPr>
          <p:cNvSpPr/>
          <p:nvPr/>
        </p:nvSpPr>
        <p:spPr>
          <a:xfrm>
            <a:off x="283425" y="3761514"/>
            <a:ext cx="2184364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E38AA-891C-4F59-9398-5F240F6687FF}"/>
              </a:ext>
            </a:extLst>
          </p:cNvPr>
          <p:cNvSpPr txBox="1"/>
          <p:nvPr/>
        </p:nvSpPr>
        <p:spPr>
          <a:xfrm>
            <a:off x="293796" y="3622852"/>
            <a:ext cx="2173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B0B6E7-F74C-4AD8-ABBF-900535021D78}"/>
              </a:ext>
            </a:extLst>
          </p:cNvPr>
          <p:cNvSpPr txBox="1"/>
          <p:nvPr/>
        </p:nvSpPr>
        <p:spPr>
          <a:xfrm>
            <a:off x="293796" y="6411315"/>
            <a:ext cx="848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Georgia" panose="02040502050405020303" pitchFamily="18" charset="0"/>
                <a:ea typeface="Verdana" panose="020B0604030504040204" pitchFamily="34" charset="0"/>
              </a:rPr>
              <a:t>Image Source: Bike West Hartford</a:t>
            </a:r>
          </a:p>
        </p:txBody>
      </p:sp>
    </p:spTree>
    <p:extLst>
      <p:ext uri="{BB962C8B-B14F-4D97-AF65-F5344CB8AC3E}">
        <p14:creationId xmlns:p14="http://schemas.microsoft.com/office/powerpoint/2010/main" val="238817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COG Connect 2045">
            <a:extLst>
              <a:ext uri="{FF2B5EF4-FFF2-40B4-BE49-F238E27FC236}">
                <a16:creationId xmlns:a16="http://schemas.microsoft.com/office/drawing/2014/main" id="{DAFCD52A-3806-196B-5184-6027E6C3D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797" y="-20721"/>
            <a:ext cx="9046235" cy="68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8AB14D-2AAC-BE8A-9274-4ACDF7132E00}"/>
              </a:ext>
            </a:extLst>
          </p:cNvPr>
          <p:cNvSpPr/>
          <p:nvPr/>
        </p:nvSpPr>
        <p:spPr>
          <a:xfrm>
            <a:off x="317753" y="310393"/>
            <a:ext cx="9351348" cy="617946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F4485-A551-98E7-E2F6-6B683E61DCB3}"/>
              </a:ext>
            </a:extLst>
          </p:cNvPr>
          <p:cNvSpPr txBox="1"/>
          <p:nvPr/>
        </p:nvSpPr>
        <p:spPr>
          <a:xfrm>
            <a:off x="315306" y="203867"/>
            <a:ext cx="917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Market Analysis Findings</a:t>
            </a:r>
            <a:endParaRPr lang="en-US" sz="20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094D8A-22DB-AEF5-B826-3E66E4F56A01}"/>
              </a:ext>
            </a:extLst>
          </p:cNvPr>
          <p:cNvGrpSpPr/>
          <p:nvPr/>
        </p:nvGrpSpPr>
        <p:grpSpPr>
          <a:xfrm>
            <a:off x="3305390" y="2892860"/>
            <a:ext cx="5744787" cy="1552402"/>
            <a:chOff x="3803073" y="2903220"/>
            <a:chExt cx="5744787" cy="155240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C3EDD6C-B0E5-6027-F6C4-3908F9513D99}"/>
                </a:ext>
              </a:extLst>
            </p:cNvPr>
            <p:cNvSpPr/>
            <p:nvPr/>
          </p:nvSpPr>
          <p:spPr>
            <a:xfrm>
              <a:off x="3803073" y="3308465"/>
              <a:ext cx="777240" cy="1147157"/>
            </a:xfrm>
            <a:custGeom>
              <a:avLst/>
              <a:gdLst>
                <a:gd name="connsiteX0" fmla="*/ 0 w 777240"/>
                <a:gd name="connsiteY0" fmla="*/ 8313 h 1147157"/>
                <a:gd name="connsiteX1" fmla="*/ 266007 w 777240"/>
                <a:gd name="connsiteY1" fmla="*/ 0 h 1147157"/>
                <a:gd name="connsiteX2" fmla="*/ 295102 w 777240"/>
                <a:gd name="connsiteY2" fmla="*/ 91440 h 1147157"/>
                <a:gd name="connsiteX3" fmla="*/ 344978 w 777240"/>
                <a:gd name="connsiteY3" fmla="*/ 87284 h 1147157"/>
                <a:gd name="connsiteX4" fmla="*/ 349134 w 777240"/>
                <a:gd name="connsiteY4" fmla="*/ 49877 h 1147157"/>
                <a:gd name="connsiteX5" fmla="*/ 581891 w 777240"/>
                <a:gd name="connsiteY5" fmla="*/ 4157 h 1147157"/>
                <a:gd name="connsiteX6" fmla="*/ 739832 w 777240"/>
                <a:gd name="connsiteY6" fmla="*/ 16626 h 1147157"/>
                <a:gd name="connsiteX7" fmla="*/ 731520 w 777240"/>
                <a:gd name="connsiteY7" fmla="*/ 78971 h 1147157"/>
                <a:gd name="connsiteX8" fmla="*/ 743989 w 777240"/>
                <a:gd name="connsiteY8" fmla="*/ 174568 h 1147157"/>
                <a:gd name="connsiteX9" fmla="*/ 731520 w 777240"/>
                <a:gd name="connsiteY9" fmla="*/ 290946 h 1147157"/>
                <a:gd name="connsiteX10" fmla="*/ 719051 w 777240"/>
                <a:gd name="connsiteY10" fmla="*/ 332510 h 1147157"/>
                <a:gd name="connsiteX11" fmla="*/ 694112 w 777240"/>
                <a:gd name="connsiteY11" fmla="*/ 382386 h 1147157"/>
                <a:gd name="connsiteX12" fmla="*/ 631767 w 777240"/>
                <a:gd name="connsiteY12" fmla="*/ 419793 h 1147157"/>
                <a:gd name="connsiteX13" fmla="*/ 581891 w 777240"/>
                <a:gd name="connsiteY13" fmla="*/ 465513 h 1147157"/>
                <a:gd name="connsiteX14" fmla="*/ 552796 w 777240"/>
                <a:gd name="connsiteY14" fmla="*/ 523702 h 1147157"/>
                <a:gd name="connsiteX15" fmla="*/ 552796 w 777240"/>
                <a:gd name="connsiteY15" fmla="*/ 590204 h 1147157"/>
                <a:gd name="connsiteX16" fmla="*/ 581891 w 777240"/>
                <a:gd name="connsiteY16" fmla="*/ 652550 h 1147157"/>
                <a:gd name="connsiteX17" fmla="*/ 631767 w 777240"/>
                <a:gd name="connsiteY17" fmla="*/ 706582 h 1147157"/>
                <a:gd name="connsiteX18" fmla="*/ 698269 w 777240"/>
                <a:gd name="connsiteY18" fmla="*/ 760615 h 1147157"/>
                <a:gd name="connsiteX19" fmla="*/ 748145 w 777240"/>
                <a:gd name="connsiteY19" fmla="*/ 822960 h 1147157"/>
                <a:gd name="connsiteX20" fmla="*/ 777240 w 777240"/>
                <a:gd name="connsiteY20" fmla="*/ 864524 h 1147157"/>
                <a:gd name="connsiteX21" fmla="*/ 777240 w 777240"/>
                <a:gd name="connsiteY21" fmla="*/ 914400 h 1147157"/>
                <a:gd name="connsiteX22" fmla="*/ 764771 w 777240"/>
                <a:gd name="connsiteY22" fmla="*/ 1055717 h 1147157"/>
                <a:gd name="connsiteX23" fmla="*/ 723207 w 777240"/>
                <a:gd name="connsiteY23" fmla="*/ 1093124 h 1147157"/>
                <a:gd name="connsiteX24" fmla="*/ 648392 w 777240"/>
                <a:gd name="connsiteY24" fmla="*/ 1068186 h 1147157"/>
                <a:gd name="connsiteX25" fmla="*/ 45720 w 777240"/>
                <a:gd name="connsiteY25" fmla="*/ 1147157 h 1147157"/>
                <a:gd name="connsiteX26" fmla="*/ 20782 w 777240"/>
                <a:gd name="connsiteY26" fmla="*/ 494608 h 1147157"/>
                <a:gd name="connsiteX27" fmla="*/ 54032 w 777240"/>
                <a:gd name="connsiteY27" fmla="*/ 407324 h 1147157"/>
                <a:gd name="connsiteX28" fmla="*/ 0 w 777240"/>
                <a:gd name="connsiteY28" fmla="*/ 8313 h 114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7240" h="1147157">
                  <a:moveTo>
                    <a:pt x="0" y="8313"/>
                  </a:moveTo>
                  <a:lnTo>
                    <a:pt x="266007" y="0"/>
                  </a:lnTo>
                  <a:lnTo>
                    <a:pt x="295102" y="91440"/>
                  </a:lnTo>
                  <a:lnTo>
                    <a:pt x="344978" y="87284"/>
                  </a:lnTo>
                  <a:lnTo>
                    <a:pt x="349134" y="49877"/>
                  </a:lnTo>
                  <a:lnTo>
                    <a:pt x="581891" y="4157"/>
                  </a:lnTo>
                  <a:lnTo>
                    <a:pt x="739832" y="16626"/>
                  </a:lnTo>
                  <a:lnTo>
                    <a:pt x="731520" y="78971"/>
                  </a:lnTo>
                  <a:lnTo>
                    <a:pt x="743989" y="174568"/>
                  </a:lnTo>
                  <a:lnTo>
                    <a:pt x="731520" y="290946"/>
                  </a:lnTo>
                  <a:lnTo>
                    <a:pt x="719051" y="332510"/>
                  </a:lnTo>
                  <a:lnTo>
                    <a:pt x="694112" y="382386"/>
                  </a:lnTo>
                  <a:lnTo>
                    <a:pt x="631767" y="419793"/>
                  </a:lnTo>
                  <a:lnTo>
                    <a:pt x="581891" y="465513"/>
                  </a:lnTo>
                  <a:lnTo>
                    <a:pt x="552796" y="523702"/>
                  </a:lnTo>
                  <a:lnTo>
                    <a:pt x="552796" y="590204"/>
                  </a:lnTo>
                  <a:lnTo>
                    <a:pt x="581891" y="652550"/>
                  </a:lnTo>
                  <a:lnTo>
                    <a:pt x="631767" y="706582"/>
                  </a:lnTo>
                  <a:lnTo>
                    <a:pt x="698269" y="760615"/>
                  </a:lnTo>
                  <a:lnTo>
                    <a:pt x="748145" y="822960"/>
                  </a:lnTo>
                  <a:lnTo>
                    <a:pt x="777240" y="864524"/>
                  </a:lnTo>
                  <a:lnTo>
                    <a:pt x="777240" y="914400"/>
                  </a:lnTo>
                  <a:lnTo>
                    <a:pt x="764771" y="1055717"/>
                  </a:lnTo>
                  <a:lnTo>
                    <a:pt x="723207" y="1093124"/>
                  </a:lnTo>
                  <a:lnTo>
                    <a:pt x="648392" y="1068186"/>
                  </a:lnTo>
                  <a:lnTo>
                    <a:pt x="45720" y="1147157"/>
                  </a:lnTo>
                  <a:lnTo>
                    <a:pt x="20782" y="494608"/>
                  </a:lnTo>
                  <a:lnTo>
                    <a:pt x="54032" y="407324"/>
                  </a:lnTo>
                  <a:lnTo>
                    <a:pt x="0" y="8313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16985F7-FF1B-50F8-DDB5-2CAEE6678A05}"/>
                </a:ext>
              </a:extLst>
            </p:cNvPr>
            <p:cNvSpPr/>
            <p:nvPr/>
          </p:nvSpPr>
          <p:spPr>
            <a:xfrm>
              <a:off x="7917180" y="2903220"/>
              <a:ext cx="1630680" cy="1478280"/>
            </a:xfrm>
            <a:custGeom>
              <a:avLst/>
              <a:gdLst>
                <a:gd name="connsiteX0" fmla="*/ 60960 w 1630680"/>
                <a:gd name="connsiteY0" fmla="*/ 0 h 1478280"/>
                <a:gd name="connsiteX1" fmla="*/ 22860 w 1630680"/>
                <a:gd name="connsiteY1" fmla="*/ 175260 h 1478280"/>
                <a:gd name="connsiteX2" fmla="*/ 0 w 1630680"/>
                <a:gd name="connsiteY2" fmla="*/ 320040 h 1478280"/>
                <a:gd name="connsiteX3" fmla="*/ 30480 w 1630680"/>
                <a:gd name="connsiteY3" fmla="*/ 487680 h 1478280"/>
                <a:gd name="connsiteX4" fmla="*/ 53340 w 1630680"/>
                <a:gd name="connsiteY4" fmla="*/ 563880 h 1478280"/>
                <a:gd name="connsiteX5" fmla="*/ 205740 w 1630680"/>
                <a:gd name="connsiteY5" fmla="*/ 525780 h 1478280"/>
                <a:gd name="connsiteX6" fmla="*/ 312420 w 1630680"/>
                <a:gd name="connsiteY6" fmla="*/ 640080 h 1478280"/>
                <a:gd name="connsiteX7" fmla="*/ 594360 w 1630680"/>
                <a:gd name="connsiteY7" fmla="*/ 1478280 h 1478280"/>
                <a:gd name="connsiteX8" fmla="*/ 1272540 w 1630680"/>
                <a:gd name="connsiteY8" fmla="*/ 1478280 h 1478280"/>
                <a:gd name="connsiteX9" fmla="*/ 1257300 w 1630680"/>
                <a:gd name="connsiteY9" fmla="*/ 1310640 h 1478280"/>
                <a:gd name="connsiteX10" fmla="*/ 1325880 w 1630680"/>
                <a:gd name="connsiteY10" fmla="*/ 1234440 h 1478280"/>
                <a:gd name="connsiteX11" fmla="*/ 1356360 w 1630680"/>
                <a:gd name="connsiteY11" fmla="*/ 1104900 h 1478280"/>
                <a:gd name="connsiteX12" fmla="*/ 1432560 w 1630680"/>
                <a:gd name="connsiteY12" fmla="*/ 1143000 h 1478280"/>
                <a:gd name="connsiteX13" fmla="*/ 1630680 w 1630680"/>
                <a:gd name="connsiteY13" fmla="*/ 1143000 h 1478280"/>
                <a:gd name="connsiteX14" fmla="*/ 1546860 w 1630680"/>
                <a:gd name="connsiteY14" fmla="*/ 7620 h 1478280"/>
                <a:gd name="connsiteX15" fmla="*/ 60960 w 1630680"/>
                <a:gd name="connsiteY15" fmla="*/ 0 h 147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30680" h="1478280">
                  <a:moveTo>
                    <a:pt x="60960" y="0"/>
                  </a:moveTo>
                  <a:lnTo>
                    <a:pt x="22860" y="175260"/>
                  </a:lnTo>
                  <a:lnTo>
                    <a:pt x="0" y="320040"/>
                  </a:lnTo>
                  <a:lnTo>
                    <a:pt x="30480" y="487680"/>
                  </a:lnTo>
                  <a:lnTo>
                    <a:pt x="53340" y="563880"/>
                  </a:lnTo>
                  <a:lnTo>
                    <a:pt x="205740" y="525780"/>
                  </a:lnTo>
                  <a:lnTo>
                    <a:pt x="312420" y="640080"/>
                  </a:lnTo>
                  <a:lnTo>
                    <a:pt x="594360" y="1478280"/>
                  </a:lnTo>
                  <a:lnTo>
                    <a:pt x="1272540" y="1478280"/>
                  </a:lnTo>
                  <a:lnTo>
                    <a:pt x="1257300" y="1310640"/>
                  </a:lnTo>
                  <a:lnTo>
                    <a:pt x="1325880" y="1234440"/>
                  </a:lnTo>
                  <a:lnTo>
                    <a:pt x="1356360" y="1104900"/>
                  </a:lnTo>
                  <a:lnTo>
                    <a:pt x="1432560" y="1143000"/>
                  </a:lnTo>
                  <a:lnTo>
                    <a:pt x="1630680" y="1143000"/>
                  </a:lnTo>
                  <a:lnTo>
                    <a:pt x="1546860" y="7620"/>
                  </a:lnTo>
                  <a:lnTo>
                    <a:pt x="6096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811E3E-5A4A-D695-D7CE-7B95260FDF44}"/>
              </a:ext>
            </a:extLst>
          </p:cNvPr>
          <p:cNvGrpSpPr/>
          <p:nvPr/>
        </p:nvGrpSpPr>
        <p:grpSpPr>
          <a:xfrm>
            <a:off x="3143017" y="2708194"/>
            <a:ext cx="6126087" cy="2503980"/>
            <a:chOff x="3640700" y="2718554"/>
            <a:chExt cx="6126087" cy="25039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FB80BB-0EFC-216D-6680-0996561224ED}"/>
                </a:ext>
              </a:extLst>
            </p:cNvPr>
            <p:cNvSpPr txBox="1"/>
            <p:nvPr/>
          </p:nvSpPr>
          <p:spPr>
            <a:xfrm>
              <a:off x="3640700" y="2718554"/>
              <a:ext cx="1515687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/>
                <a:t>Hartford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7C815E-47BC-33B8-7970-EDE4FEA80391}"/>
                </a:ext>
              </a:extLst>
            </p:cNvPr>
            <p:cNvSpPr txBox="1"/>
            <p:nvPr/>
          </p:nvSpPr>
          <p:spPr>
            <a:xfrm>
              <a:off x="8251100" y="4576203"/>
              <a:ext cx="1515687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/>
                <a:t>Mansfield (Storrs)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9C9339-D80A-55DB-2AD6-8D8D659800D5}"/>
              </a:ext>
            </a:extLst>
          </p:cNvPr>
          <p:cNvGrpSpPr/>
          <p:nvPr/>
        </p:nvGrpSpPr>
        <p:grpSpPr>
          <a:xfrm>
            <a:off x="2230277" y="3092766"/>
            <a:ext cx="3690234" cy="2428994"/>
            <a:chOff x="2727960" y="3103126"/>
            <a:chExt cx="3690234" cy="24289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5DBCA63-993E-0F43-A823-E5485537A95E}"/>
                </a:ext>
              </a:extLst>
            </p:cNvPr>
            <p:cNvSpPr/>
            <p:nvPr/>
          </p:nvSpPr>
          <p:spPr>
            <a:xfrm>
              <a:off x="4381500" y="3383280"/>
              <a:ext cx="929640" cy="1059180"/>
            </a:xfrm>
            <a:custGeom>
              <a:avLst/>
              <a:gdLst>
                <a:gd name="connsiteX0" fmla="*/ 160020 w 929640"/>
                <a:gd name="connsiteY0" fmla="*/ 1005840 h 1059180"/>
                <a:gd name="connsiteX1" fmla="*/ 259080 w 929640"/>
                <a:gd name="connsiteY1" fmla="*/ 1059180 h 1059180"/>
                <a:gd name="connsiteX2" fmla="*/ 929640 w 929640"/>
                <a:gd name="connsiteY2" fmla="*/ 929640 h 1059180"/>
                <a:gd name="connsiteX3" fmla="*/ 792480 w 929640"/>
                <a:gd name="connsiteY3" fmla="*/ 0 h 1059180"/>
                <a:gd name="connsiteX4" fmla="*/ 152400 w 929640"/>
                <a:gd name="connsiteY4" fmla="*/ 60960 h 1059180"/>
                <a:gd name="connsiteX5" fmla="*/ 167640 w 929640"/>
                <a:gd name="connsiteY5" fmla="*/ 190500 h 1059180"/>
                <a:gd name="connsiteX6" fmla="*/ 144780 w 929640"/>
                <a:gd name="connsiteY6" fmla="*/ 274320 h 1059180"/>
                <a:gd name="connsiteX7" fmla="*/ 83820 w 929640"/>
                <a:gd name="connsiteY7" fmla="*/ 327660 h 1059180"/>
                <a:gd name="connsiteX8" fmla="*/ 38100 w 929640"/>
                <a:gd name="connsiteY8" fmla="*/ 373380 h 1059180"/>
                <a:gd name="connsiteX9" fmla="*/ 7620 w 929640"/>
                <a:gd name="connsiteY9" fmla="*/ 434340 h 1059180"/>
                <a:gd name="connsiteX10" fmla="*/ 0 w 929640"/>
                <a:gd name="connsiteY10" fmla="*/ 487680 h 1059180"/>
                <a:gd name="connsiteX11" fmla="*/ 0 w 929640"/>
                <a:gd name="connsiteY11" fmla="*/ 541020 h 1059180"/>
                <a:gd name="connsiteX12" fmla="*/ 15240 w 929640"/>
                <a:gd name="connsiteY12" fmla="*/ 579120 h 1059180"/>
                <a:gd name="connsiteX13" fmla="*/ 83820 w 929640"/>
                <a:gd name="connsiteY13" fmla="*/ 655320 h 1059180"/>
                <a:gd name="connsiteX14" fmla="*/ 160020 w 929640"/>
                <a:gd name="connsiteY14" fmla="*/ 746760 h 1059180"/>
                <a:gd name="connsiteX15" fmla="*/ 198120 w 929640"/>
                <a:gd name="connsiteY15" fmla="*/ 838200 h 1059180"/>
                <a:gd name="connsiteX16" fmla="*/ 198120 w 929640"/>
                <a:gd name="connsiteY16" fmla="*/ 929640 h 1059180"/>
                <a:gd name="connsiteX17" fmla="*/ 160020 w 929640"/>
                <a:gd name="connsiteY17" fmla="*/ 1005840 h 10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29640" h="1059180">
                  <a:moveTo>
                    <a:pt x="160020" y="1005840"/>
                  </a:moveTo>
                  <a:lnTo>
                    <a:pt x="259080" y="1059180"/>
                  </a:lnTo>
                  <a:lnTo>
                    <a:pt x="929640" y="929640"/>
                  </a:lnTo>
                  <a:lnTo>
                    <a:pt x="792480" y="0"/>
                  </a:lnTo>
                  <a:lnTo>
                    <a:pt x="152400" y="60960"/>
                  </a:lnTo>
                  <a:lnTo>
                    <a:pt x="167640" y="190500"/>
                  </a:lnTo>
                  <a:lnTo>
                    <a:pt x="144780" y="274320"/>
                  </a:lnTo>
                  <a:lnTo>
                    <a:pt x="83820" y="327660"/>
                  </a:lnTo>
                  <a:lnTo>
                    <a:pt x="38100" y="373380"/>
                  </a:lnTo>
                  <a:lnTo>
                    <a:pt x="7620" y="434340"/>
                  </a:lnTo>
                  <a:lnTo>
                    <a:pt x="0" y="487680"/>
                  </a:lnTo>
                  <a:lnTo>
                    <a:pt x="0" y="541020"/>
                  </a:lnTo>
                  <a:lnTo>
                    <a:pt x="15240" y="579120"/>
                  </a:lnTo>
                  <a:lnTo>
                    <a:pt x="83820" y="655320"/>
                  </a:lnTo>
                  <a:lnTo>
                    <a:pt x="160020" y="746760"/>
                  </a:lnTo>
                  <a:lnTo>
                    <a:pt x="198120" y="838200"/>
                  </a:lnTo>
                  <a:lnTo>
                    <a:pt x="198120" y="929640"/>
                  </a:lnTo>
                  <a:lnTo>
                    <a:pt x="160020" y="100584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DE5E4A-82A4-C9AD-F5E9-3FCB25D3591D}"/>
                </a:ext>
              </a:extLst>
            </p:cNvPr>
            <p:cNvSpPr/>
            <p:nvPr/>
          </p:nvSpPr>
          <p:spPr>
            <a:xfrm>
              <a:off x="5198994" y="3103126"/>
              <a:ext cx="1219200" cy="1188720"/>
            </a:xfrm>
            <a:custGeom>
              <a:avLst/>
              <a:gdLst>
                <a:gd name="connsiteX0" fmla="*/ 129540 w 1219200"/>
                <a:gd name="connsiteY0" fmla="*/ 1188720 h 1188720"/>
                <a:gd name="connsiteX1" fmla="*/ 0 w 1219200"/>
                <a:gd name="connsiteY1" fmla="*/ 266700 h 1188720"/>
                <a:gd name="connsiteX2" fmla="*/ 807720 w 1219200"/>
                <a:gd name="connsiteY2" fmla="*/ 0 h 1188720"/>
                <a:gd name="connsiteX3" fmla="*/ 784860 w 1219200"/>
                <a:gd name="connsiteY3" fmla="*/ 152400 h 1188720"/>
                <a:gd name="connsiteX4" fmla="*/ 1120140 w 1219200"/>
                <a:gd name="connsiteY4" fmla="*/ 91440 h 1188720"/>
                <a:gd name="connsiteX5" fmla="*/ 1219200 w 1219200"/>
                <a:gd name="connsiteY5" fmla="*/ 1036320 h 1188720"/>
                <a:gd name="connsiteX6" fmla="*/ 129540 w 1219200"/>
                <a:gd name="connsiteY6" fmla="*/ 118872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" h="1188720">
                  <a:moveTo>
                    <a:pt x="129540" y="1188720"/>
                  </a:moveTo>
                  <a:lnTo>
                    <a:pt x="0" y="266700"/>
                  </a:lnTo>
                  <a:lnTo>
                    <a:pt x="807720" y="0"/>
                  </a:lnTo>
                  <a:lnTo>
                    <a:pt x="784860" y="152400"/>
                  </a:lnTo>
                  <a:lnTo>
                    <a:pt x="1120140" y="91440"/>
                  </a:lnTo>
                  <a:lnTo>
                    <a:pt x="1219200" y="1036320"/>
                  </a:lnTo>
                  <a:lnTo>
                    <a:pt x="129540" y="118872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7A7639-594F-72BE-F6E0-3FC0C9A62822}"/>
                </a:ext>
              </a:extLst>
            </p:cNvPr>
            <p:cNvSpPr/>
            <p:nvPr/>
          </p:nvSpPr>
          <p:spPr>
            <a:xfrm>
              <a:off x="2964180" y="3299460"/>
              <a:ext cx="899160" cy="1234440"/>
            </a:xfrm>
            <a:custGeom>
              <a:avLst/>
              <a:gdLst>
                <a:gd name="connsiteX0" fmla="*/ 815340 w 899160"/>
                <a:gd name="connsiteY0" fmla="*/ 0 h 1234440"/>
                <a:gd name="connsiteX1" fmla="*/ 22860 w 899160"/>
                <a:gd name="connsiteY1" fmla="*/ 30480 h 1234440"/>
                <a:gd name="connsiteX2" fmla="*/ 22860 w 899160"/>
                <a:gd name="connsiteY2" fmla="*/ 99060 h 1234440"/>
                <a:gd name="connsiteX3" fmla="*/ 30480 w 899160"/>
                <a:gd name="connsiteY3" fmla="*/ 182880 h 1234440"/>
                <a:gd name="connsiteX4" fmla="*/ 0 w 899160"/>
                <a:gd name="connsiteY4" fmla="*/ 251460 h 1234440"/>
                <a:gd name="connsiteX5" fmla="*/ 45720 w 899160"/>
                <a:gd name="connsiteY5" fmla="*/ 830580 h 1234440"/>
                <a:gd name="connsiteX6" fmla="*/ 190500 w 899160"/>
                <a:gd name="connsiteY6" fmla="*/ 822960 h 1234440"/>
                <a:gd name="connsiteX7" fmla="*/ 228600 w 899160"/>
                <a:gd name="connsiteY7" fmla="*/ 1082040 h 1234440"/>
                <a:gd name="connsiteX8" fmla="*/ 312420 w 899160"/>
                <a:gd name="connsiteY8" fmla="*/ 914400 h 1234440"/>
                <a:gd name="connsiteX9" fmla="*/ 388620 w 899160"/>
                <a:gd name="connsiteY9" fmla="*/ 975360 h 1234440"/>
                <a:gd name="connsiteX10" fmla="*/ 388620 w 899160"/>
                <a:gd name="connsiteY10" fmla="*/ 1234440 h 1234440"/>
                <a:gd name="connsiteX11" fmla="*/ 891540 w 899160"/>
                <a:gd name="connsiteY11" fmla="*/ 1158240 h 1234440"/>
                <a:gd name="connsiteX12" fmla="*/ 845820 w 899160"/>
                <a:gd name="connsiteY12" fmla="*/ 510540 h 1234440"/>
                <a:gd name="connsiteX13" fmla="*/ 899160 w 899160"/>
                <a:gd name="connsiteY13" fmla="*/ 396240 h 1234440"/>
                <a:gd name="connsiteX14" fmla="*/ 815340 w 899160"/>
                <a:gd name="connsiteY14" fmla="*/ 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9160" h="1234440">
                  <a:moveTo>
                    <a:pt x="815340" y="0"/>
                  </a:moveTo>
                  <a:lnTo>
                    <a:pt x="22860" y="30480"/>
                  </a:lnTo>
                  <a:lnTo>
                    <a:pt x="22860" y="99060"/>
                  </a:lnTo>
                  <a:lnTo>
                    <a:pt x="30480" y="182880"/>
                  </a:lnTo>
                  <a:lnTo>
                    <a:pt x="0" y="251460"/>
                  </a:lnTo>
                  <a:lnTo>
                    <a:pt x="45720" y="830580"/>
                  </a:lnTo>
                  <a:lnTo>
                    <a:pt x="190500" y="822960"/>
                  </a:lnTo>
                  <a:lnTo>
                    <a:pt x="228600" y="1082040"/>
                  </a:lnTo>
                  <a:lnTo>
                    <a:pt x="312420" y="914400"/>
                  </a:lnTo>
                  <a:lnTo>
                    <a:pt x="388620" y="975360"/>
                  </a:lnTo>
                  <a:lnTo>
                    <a:pt x="388620" y="1234440"/>
                  </a:lnTo>
                  <a:lnTo>
                    <a:pt x="891540" y="1158240"/>
                  </a:lnTo>
                  <a:lnTo>
                    <a:pt x="845820" y="510540"/>
                  </a:lnTo>
                  <a:lnTo>
                    <a:pt x="899160" y="396240"/>
                  </a:lnTo>
                  <a:lnTo>
                    <a:pt x="815340" y="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176BD50-5E2A-244A-E28E-D53CDFB49B08}"/>
                </a:ext>
              </a:extLst>
            </p:cNvPr>
            <p:cNvSpPr/>
            <p:nvPr/>
          </p:nvSpPr>
          <p:spPr>
            <a:xfrm>
              <a:off x="2727960" y="4556760"/>
              <a:ext cx="754380" cy="975360"/>
            </a:xfrm>
            <a:custGeom>
              <a:avLst/>
              <a:gdLst>
                <a:gd name="connsiteX0" fmla="*/ 624840 w 754380"/>
                <a:gd name="connsiteY0" fmla="*/ 0 h 975360"/>
                <a:gd name="connsiteX1" fmla="*/ 426720 w 754380"/>
                <a:gd name="connsiteY1" fmla="*/ 22860 h 975360"/>
                <a:gd name="connsiteX2" fmla="*/ 60960 w 754380"/>
                <a:gd name="connsiteY2" fmla="*/ 396240 h 975360"/>
                <a:gd name="connsiteX3" fmla="*/ 0 w 754380"/>
                <a:gd name="connsiteY3" fmla="*/ 609600 h 975360"/>
                <a:gd name="connsiteX4" fmla="*/ 30480 w 754380"/>
                <a:gd name="connsiteY4" fmla="*/ 975360 h 975360"/>
                <a:gd name="connsiteX5" fmla="*/ 754380 w 754380"/>
                <a:gd name="connsiteY5" fmla="*/ 906780 h 975360"/>
                <a:gd name="connsiteX6" fmla="*/ 624840 w 754380"/>
                <a:gd name="connsiteY6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380" h="975360">
                  <a:moveTo>
                    <a:pt x="624840" y="0"/>
                  </a:moveTo>
                  <a:lnTo>
                    <a:pt x="426720" y="22860"/>
                  </a:lnTo>
                  <a:lnTo>
                    <a:pt x="60960" y="396240"/>
                  </a:lnTo>
                  <a:lnTo>
                    <a:pt x="0" y="609600"/>
                  </a:lnTo>
                  <a:lnTo>
                    <a:pt x="30480" y="975360"/>
                  </a:lnTo>
                  <a:lnTo>
                    <a:pt x="754380" y="906780"/>
                  </a:lnTo>
                  <a:lnTo>
                    <a:pt x="624840" y="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E6D129-E2D7-8E37-CD13-C7F0E7B4FDCA}"/>
              </a:ext>
            </a:extLst>
          </p:cNvPr>
          <p:cNvGrpSpPr/>
          <p:nvPr/>
        </p:nvGrpSpPr>
        <p:grpSpPr>
          <a:xfrm>
            <a:off x="1992068" y="2380643"/>
            <a:ext cx="5906537" cy="3547298"/>
            <a:chOff x="2489751" y="2391003"/>
            <a:chExt cx="5906537" cy="3547298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4884A77-FDB7-205C-E024-6EBAB4FF3898}"/>
                </a:ext>
              </a:extLst>
            </p:cNvPr>
            <p:cNvSpPr/>
            <p:nvPr/>
          </p:nvSpPr>
          <p:spPr>
            <a:xfrm rot="13231558">
              <a:off x="2567940" y="4533900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38CEF8DC-3CDC-18C4-52E9-B4D063EDE7D7}"/>
                </a:ext>
              </a:extLst>
            </p:cNvPr>
            <p:cNvSpPr/>
            <p:nvPr/>
          </p:nvSpPr>
          <p:spPr>
            <a:xfrm rot="21103286">
              <a:off x="3457095" y="4816975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A1A7427E-4EE8-FEE0-81D9-833ADF3C645C}"/>
                </a:ext>
              </a:extLst>
            </p:cNvPr>
            <p:cNvSpPr/>
            <p:nvPr/>
          </p:nvSpPr>
          <p:spPr>
            <a:xfrm rot="5215014">
              <a:off x="3018290" y="5656361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28736EDE-B10A-4022-FE8B-DF22D866EA9C}"/>
                </a:ext>
              </a:extLst>
            </p:cNvPr>
            <p:cNvSpPr/>
            <p:nvPr/>
          </p:nvSpPr>
          <p:spPr>
            <a:xfrm rot="10635371">
              <a:off x="2489751" y="3613665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F6AD3DD-57DF-942F-C0A6-78B364C1B22E}"/>
                </a:ext>
              </a:extLst>
            </p:cNvPr>
            <p:cNvSpPr/>
            <p:nvPr/>
          </p:nvSpPr>
          <p:spPr>
            <a:xfrm rot="4714746">
              <a:off x="4076019" y="4592381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9B107F02-F76D-B327-5462-3BA2346BD87F}"/>
                </a:ext>
              </a:extLst>
            </p:cNvPr>
            <p:cNvSpPr/>
            <p:nvPr/>
          </p:nvSpPr>
          <p:spPr>
            <a:xfrm rot="4714746">
              <a:off x="5461120" y="4450079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06C0B283-B516-1084-8174-517D2ABE5BFF}"/>
                </a:ext>
              </a:extLst>
            </p:cNvPr>
            <p:cNvSpPr/>
            <p:nvPr/>
          </p:nvSpPr>
          <p:spPr>
            <a:xfrm rot="21158380">
              <a:off x="6404781" y="3450030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81498DD7-479D-AF51-2086-7FA1994D17AB}"/>
                </a:ext>
              </a:extLst>
            </p:cNvPr>
            <p:cNvSpPr/>
            <p:nvPr/>
          </p:nvSpPr>
          <p:spPr>
            <a:xfrm rot="16200000">
              <a:off x="5264477" y="2912781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01D04EE3-1931-925B-7352-9318BE3C95DD}"/>
                </a:ext>
              </a:extLst>
            </p:cNvPr>
            <p:cNvSpPr/>
            <p:nvPr/>
          </p:nvSpPr>
          <p:spPr>
            <a:xfrm rot="16200000">
              <a:off x="3046673" y="3004066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FBC7BEB-C156-BFFF-61F0-3066A29D4D46}"/>
                </a:ext>
              </a:extLst>
            </p:cNvPr>
            <p:cNvSpPr/>
            <p:nvPr/>
          </p:nvSpPr>
          <p:spPr>
            <a:xfrm rot="10800000">
              <a:off x="7468838" y="3209762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3CC6C7FB-D01A-D261-0391-7F9A081A632C}"/>
                </a:ext>
              </a:extLst>
            </p:cNvPr>
            <p:cNvSpPr/>
            <p:nvPr/>
          </p:nvSpPr>
          <p:spPr>
            <a:xfrm rot="7689334">
              <a:off x="7855268" y="4036623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26330B4E-302E-6085-1D54-BDD0FE89A0A0}"/>
                </a:ext>
              </a:extLst>
            </p:cNvPr>
            <p:cNvSpPr/>
            <p:nvPr/>
          </p:nvSpPr>
          <p:spPr>
            <a:xfrm rot="14022160">
              <a:off x="8114348" y="2505303"/>
              <a:ext cx="396240" cy="167640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2C854D-7CE4-C0E5-1A3B-0BA2386F4592}"/>
              </a:ext>
            </a:extLst>
          </p:cNvPr>
          <p:cNvGrpSpPr/>
          <p:nvPr/>
        </p:nvGrpSpPr>
        <p:grpSpPr>
          <a:xfrm>
            <a:off x="860826" y="2573496"/>
            <a:ext cx="5733143" cy="2791917"/>
            <a:chOff x="1358509" y="2583856"/>
            <a:chExt cx="5733143" cy="27919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C9E8EA-86FA-1E21-D878-10134B3F03F8}"/>
                </a:ext>
              </a:extLst>
            </p:cNvPr>
            <p:cNvSpPr txBox="1"/>
            <p:nvPr/>
          </p:nvSpPr>
          <p:spPr>
            <a:xfrm>
              <a:off x="1358509" y="3512851"/>
              <a:ext cx="1515687" cy="64633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/>
                <a:t>West Hartford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3CA839-CD79-D921-A02C-6905F4F7B59E}"/>
                </a:ext>
              </a:extLst>
            </p:cNvPr>
            <p:cNvSpPr txBox="1"/>
            <p:nvPr/>
          </p:nvSpPr>
          <p:spPr>
            <a:xfrm>
              <a:off x="3593189" y="5006441"/>
              <a:ext cx="1515687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/>
                <a:t>New Britain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9B4B83-F8DC-009C-E6A7-7482CB8582E3}"/>
                </a:ext>
              </a:extLst>
            </p:cNvPr>
            <p:cNvSpPr txBox="1"/>
            <p:nvPr/>
          </p:nvSpPr>
          <p:spPr>
            <a:xfrm>
              <a:off x="3866531" y="2583856"/>
              <a:ext cx="1515687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/>
                <a:t>East Hartford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893BD7-7C9C-2892-F7AF-F8173CCDACE4}"/>
                </a:ext>
              </a:extLst>
            </p:cNvPr>
            <p:cNvSpPr txBox="1"/>
            <p:nvPr/>
          </p:nvSpPr>
          <p:spPr>
            <a:xfrm>
              <a:off x="5575965" y="4431999"/>
              <a:ext cx="1515687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/>
                <a:t>Manchester</a:t>
              </a:r>
            </a:p>
          </p:txBody>
        </p:sp>
      </p:grpSp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80E15848-5EEE-CD4A-9ED7-A0D1AB407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12163"/>
              </p:ext>
            </p:extLst>
          </p:nvPr>
        </p:nvGraphicFramePr>
        <p:xfrm>
          <a:off x="9372986" y="1501140"/>
          <a:ext cx="2758788" cy="434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83">
                  <a:extLst>
                    <a:ext uri="{9D8B030D-6E8A-4147-A177-3AD203B41FA5}">
                      <a16:colId xmlns:a16="http://schemas.microsoft.com/office/drawing/2014/main" val="1863299967"/>
                    </a:ext>
                  </a:extLst>
                </a:gridCol>
                <a:gridCol w="1380705">
                  <a:extLst>
                    <a:ext uri="{9D8B030D-6E8A-4147-A177-3AD203B41FA5}">
                      <a16:colId xmlns:a16="http://schemas.microsoft.com/office/drawing/2014/main" val="3932318511"/>
                    </a:ext>
                  </a:extLst>
                </a:gridCol>
              </a:tblGrid>
              <a:tr h="595948">
                <a:tc>
                  <a:txBody>
                    <a:bodyPr/>
                    <a:lstStyle/>
                    <a:p>
                      <a:r>
                        <a:rPr lang="en-US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Vehicle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05541"/>
                  </a:ext>
                </a:extLst>
              </a:tr>
              <a:tr h="595948">
                <a:tc>
                  <a:txBody>
                    <a:bodyPr/>
                    <a:lstStyle/>
                    <a:p>
                      <a:r>
                        <a:rPr lang="en-US" dirty="0"/>
                        <a:t>Hartford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857522"/>
                  </a:ext>
                </a:extLst>
              </a:tr>
              <a:tr h="595948">
                <a:tc>
                  <a:txBody>
                    <a:bodyPr/>
                    <a:lstStyle/>
                    <a:p>
                      <a:r>
                        <a:rPr lang="en-US" dirty="0"/>
                        <a:t>Storrs/</a:t>
                      </a:r>
                    </a:p>
                    <a:p>
                      <a:r>
                        <a:rPr lang="en-US" dirty="0"/>
                        <a:t>Mansfield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22761"/>
                  </a:ext>
                </a:extLst>
              </a:tr>
              <a:tr h="595948">
                <a:tc>
                  <a:txBody>
                    <a:bodyPr/>
                    <a:lstStyle/>
                    <a:p>
                      <a:r>
                        <a:rPr lang="en-US" dirty="0"/>
                        <a:t>East Hartford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009084"/>
                  </a:ext>
                </a:extLst>
              </a:tr>
              <a:tr h="595948">
                <a:tc>
                  <a:txBody>
                    <a:bodyPr/>
                    <a:lstStyle/>
                    <a:p>
                      <a:r>
                        <a:rPr lang="en-US" dirty="0"/>
                        <a:t>West Hartford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350727"/>
                  </a:ext>
                </a:extLst>
              </a:tr>
              <a:tr h="595948">
                <a:tc>
                  <a:txBody>
                    <a:bodyPr/>
                    <a:lstStyle/>
                    <a:p>
                      <a:r>
                        <a:rPr lang="en-US" dirty="0"/>
                        <a:t>New Britain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088523"/>
                  </a:ext>
                </a:extLst>
              </a:tr>
              <a:tr h="595948">
                <a:tc>
                  <a:txBody>
                    <a:bodyPr/>
                    <a:lstStyle/>
                    <a:p>
                      <a:r>
                        <a:rPr lang="en-US" dirty="0"/>
                        <a:t>Manchester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85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9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8AB14D-2AAC-BE8A-9274-4ACDF7132E00}"/>
              </a:ext>
            </a:extLst>
          </p:cNvPr>
          <p:cNvSpPr/>
          <p:nvPr/>
        </p:nvSpPr>
        <p:spPr>
          <a:xfrm>
            <a:off x="317753" y="310393"/>
            <a:ext cx="9351348" cy="617946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F4485-A551-98E7-E2F6-6B683E61DCB3}"/>
              </a:ext>
            </a:extLst>
          </p:cNvPr>
          <p:cNvSpPr txBox="1"/>
          <p:nvPr/>
        </p:nvSpPr>
        <p:spPr>
          <a:xfrm>
            <a:off x="315306" y="203867"/>
            <a:ext cx="917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 System Type</a:t>
            </a:r>
            <a:endParaRPr lang="en-US" sz="20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E21F53-0BDC-0ADE-A4A8-B99A3D6ECD40}"/>
              </a:ext>
            </a:extLst>
          </p:cNvPr>
          <p:cNvGrpSpPr/>
          <p:nvPr/>
        </p:nvGrpSpPr>
        <p:grpSpPr>
          <a:xfrm>
            <a:off x="160164" y="1062680"/>
            <a:ext cx="6096094" cy="2790267"/>
            <a:chOff x="-1577505" y="1568110"/>
            <a:chExt cx="7200085" cy="329557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B050B20-BE21-18D4-2511-AA8F89FD8F6C}"/>
                </a:ext>
              </a:extLst>
            </p:cNvPr>
            <p:cNvGrpSpPr/>
            <p:nvPr/>
          </p:nvGrpSpPr>
          <p:grpSpPr>
            <a:xfrm>
              <a:off x="114300" y="1568110"/>
              <a:ext cx="5508280" cy="3295579"/>
              <a:chOff x="1455134" y="1893641"/>
              <a:chExt cx="5508280" cy="3295579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F7D3540-73E2-6CE5-4EF3-7B170F37961F}"/>
                  </a:ext>
                </a:extLst>
              </p:cNvPr>
              <p:cNvSpPr/>
              <p:nvPr/>
            </p:nvSpPr>
            <p:spPr>
              <a:xfrm>
                <a:off x="1500854" y="1893641"/>
                <a:ext cx="2683212" cy="3295579"/>
              </a:xfrm>
              <a:prstGeom prst="roundRect">
                <a:avLst/>
              </a:prstGeom>
              <a:solidFill>
                <a:srgbClr val="F0C570"/>
              </a:solidFill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ctr"/>
                <a:r>
                  <a:rPr lang="en-US" sz="18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E-Bike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9" name="Picture 10" descr="How Metro DC's Bikeshare System Works | Capital Bikeshare">
                <a:extLst>
                  <a:ext uri="{FF2B5EF4-FFF2-40B4-BE49-F238E27FC236}">
                    <a16:creationId xmlns:a16="http://schemas.microsoft.com/office/drawing/2014/main" id="{964ACAB2-BBC3-D667-B98E-A9AD47EA8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134" y="2926096"/>
                <a:ext cx="2755341" cy="1739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C8126BF-B8F6-0C27-2970-FED9BF51926D}"/>
                  </a:ext>
                </a:extLst>
              </p:cNvPr>
              <p:cNvGrpSpPr/>
              <p:nvPr/>
            </p:nvGrpSpPr>
            <p:grpSpPr>
              <a:xfrm>
                <a:off x="4210475" y="1893641"/>
                <a:ext cx="2752939" cy="3295579"/>
                <a:chOff x="5605172" y="1687901"/>
                <a:chExt cx="2752939" cy="3295579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6F53AD0E-806A-F3F6-658F-36C23E4656BE}"/>
                    </a:ext>
                  </a:extLst>
                </p:cNvPr>
                <p:cNvSpPr/>
                <p:nvPr/>
              </p:nvSpPr>
              <p:spPr>
                <a:xfrm>
                  <a:off x="5605172" y="1687901"/>
                  <a:ext cx="2683212" cy="3295579"/>
                </a:xfrm>
                <a:prstGeom prst="roundRect">
                  <a:avLst/>
                </a:prstGeom>
                <a:solidFill>
                  <a:srgbClr val="F0C570"/>
                </a:solidFill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algn="ctr"/>
                  <a:r>
                    <a:rPr lang="en-US" sz="1800" b="1" dirty="0">
                      <a:solidFill>
                        <a:schemeClr val="bg1"/>
                      </a:solidFill>
                      <a:latin typeface="Georgia" panose="02040502050405020303" pitchFamily="18" charset="0"/>
                    </a:rPr>
                    <a:t>E-Scooter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36" name="Picture 12">
                  <a:extLst>
                    <a:ext uri="{FF2B5EF4-FFF2-40B4-BE49-F238E27FC236}">
                      <a16:creationId xmlns:a16="http://schemas.microsoft.com/office/drawing/2014/main" id="{65A93C72-0A12-7B72-0A0A-12240D01F0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5173" y="2115927"/>
                  <a:ext cx="2752938" cy="27254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96C2BF-93ED-F433-2DAA-561CBD57C644}"/>
                </a:ext>
              </a:extLst>
            </p:cNvPr>
            <p:cNvSpPr txBox="1"/>
            <p:nvPr/>
          </p:nvSpPr>
          <p:spPr>
            <a:xfrm>
              <a:off x="-1577505" y="2649986"/>
              <a:ext cx="1636528" cy="141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</a:rPr>
                <a:t>Battery Powered Electric Vehicles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4D401A8-0D55-AD9F-C0AC-18E4D0F0546C}"/>
              </a:ext>
            </a:extLst>
          </p:cNvPr>
          <p:cNvGrpSpPr/>
          <p:nvPr/>
        </p:nvGrpSpPr>
        <p:grpSpPr>
          <a:xfrm>
            <a:off x="4802656" y="1087840"/>
            <a:ext cx="7161040" cy="2739946"/>
            <a:chOff x="2735961" y="1401391"/>
            <a:chExt cx="7886076" cy="3017358"/>
          </a:xfrm>
        </p:grpSpPr>
        <p:pic>
          <p:nvPicPr>
            <p:cNvPr id="2050" name="Picture 2" descr="Corrals and 'dismount zones' to curb DC's scooter complaints - WTOP News">
              <a:extLst>
                <a:ext uri="{FF2B5EF4-FFF2-40B4-BE49-F238E27FC236}">
                  <a16:creationId xmlns:a16="http://schemas.microsoft.com/office/drawing/2014/main" id="{1AF1FD01-D321-9B2E-9A75-AF7ED7DD3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01391"/>
              <a:ext cx="4526037" cy="3017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F730B4-0166-5A68-73D7-3ADBFC54D3FF}"/>
                </a:ext>
              </a:extLst>
            </p:cNvPr>
            <p:cNvSpPr txBox="1"/>
            <p:nvPr/>
          </p:nvSpPr>
          <p:spPr>
            <a:xfrm>
              <a:off x="2735961" y="2665437"/>
              <a:ext cx="5070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</a:rPr>
                <a:t>Dockless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4BDD48-E42D-728D-D72B-29329BFFB4CB}"/>
              </a:ext>
            </a:extLst>
          </p:cNvPr>
          <p:cNvGrpSpPr/>
          <p:nvPr/>
        </p:nvGrpSpPr>
        <p:grpSpPr>
          <a:xfrm>
            <a:off x="160163" y="3987289"/>
            <a:ext cx="5764399" cy="2666844"/>
            <a:chOff x="160163" y="3987289"/>
            <a:chExt cx="5764399" cy="266684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439FF3E-6B57-F873-CA1C-CD86EC58B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6294" y="3987289"/>
              <a:ext cx="3998268" cy="266684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7ACD73-35E6-BE25-C27F-AE91C2E9CC94}"/>
                </a:ext>
              </a:extLst>
            </p:cNvPr>
            <p:cNvSpPr txBox="1"/>
            <p:nvPr/>
          </p:nvSpPr>
          <p:spPr>
            <a:xfrm>
              <a:off x="160163" y="4720546"/>
              <a:ext cx="1385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</a:rPr>
                <a:t>Adaptive Options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5C4E247-F9FC-DDF6-A0E9-744DC02217B6}"/>
              </a:ext>
            </a:extLst>
          </p:cNvPr>
          <p:cNvGrpSpPr/>
          <p:nvPr/>
        </p:nvGrpSpPr>
        <p:grpSpPr>
          <a:xfrm>
            <a:off x="6371458" y="4186925"/>
            <a:ext cx="5660380" cy="2472019"/>
            <a:chOff x="6371458" y="4186925"/>
            <a:chExt cx="5660380" cy="247201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EFF546-7174-AFDA-5269-C0E85CC2C2AD}"/>
                </a:ext>
              </a:extLst>
            </p:cNvPr>
            <p:cNvSpPr txBox="1"/>
            <p:nvPr/>
          </p:nvSpPr>
          <p:spPr>
            <a:xfrm>
              <a:off x="6371458" y="4724400"/>
              <a:ext cx="13855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</a:rPr>
                <a:t>Privately Owned and Operated</a:t>
              </a:r>
            </a:p>
          </p:txBody>
        </p:sp>
        <p:pic>
          <p:nvPicPr>
            <p:cNvPr id="2052" name="Picture 4" descr="Private Micro-Mobility Models | AnivRide US">
              <a:extLst>
                <a:ext uri="{FF2B5EF4-FFF2-40B4-BE49-F238E27FC236}">
                  <a16:creationId xmlns:a16="http://schemas.microsoft.com/office/drawing/2014/main" id="{159CB7C2-7CD7-52AB-58E8-06278F5F8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78" y="4186925"/>
              <a:ext cx="4178060" cy="247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1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ke West Hartford">
            <a:extLst>
              <a:ext uri="{FF2B5EF4-FFF2-40B4-BE49-F238E27FC236}">
                <a16:creationId xmlns:a16="http://schemas.microsoft.com/office/drawing/2014/main" id="{A64C3581-0A48-4DC6-A1F1-AD747B39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43" y="-231650"/>
            <a:ext cx="12218643" cy="7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8656B5-D8F2-4330-8A68-DBFA6F20804D}"/>
              </a:ext>
            </a:extLst>
          </p:cNvPr>
          <p:cNvSpPr txBox="1"/>
          <p:nvPr/>
        </p:nvSpPr>
        <p:spPr>
          <a:xfrm>
            <a:off x="1369116" y="2424614"/>
            <a:ext cx="9017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Implementation Recommendations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6077B-88CC-4052-910F-0B10E4599C79}"/>
              </a:ext>
            </a:extLst>
          </p:cNvPr>
          <p:cNvSpPr txBox="1"/>
          <p:nvPr/>
        </p:nvSpPr>
        <p:spPr>
          <a:xfrm>
            <a:off x="145147" y="6418887"/>
            <a:ext cx="848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DFDFD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Image Source: Bike West Hartford</a:t>
            </a:r>
          </a:p>
        </p:txBody>
      </p:sp>
    </p:spTree>
    <p:extLst>
      <p:ext uri="{BB962C8B-B14F-4D97-AF65-F5344CB8AC3E}">
        <p14:creationId xmlns:p14="http://schemas.microsoft.com/office/powerpoint/2010/main" val="309079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715499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17752" y="259167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Considerations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17752" y="1333850"/>
            <a:ext cx="1003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9D3C9-6155-43B7-8599-FC9CBCAE43B1}"/>
              </a:ext>
            </a:extLst>
          </p:cNvPr>
          <p:cNvSpPr txBox="1"/>
          <p:nvPr/>
        </p:nvSpPr>
        <p:spPr>
          <a:xfrm>
            <a:off x="317752" y="1487299"/>
            <a:ext cx="7016903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Builds on successful model seen in Hartford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Removes barriers to travel defined by jurisdiction borders.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Scalable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Minimizes public liability, cost, and risk exposure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Reduces burden on individual jurisdictions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Creates greater predictability for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JUMP Bikes Return With a Lime Twist - Sacramento Area Council of Governments">
            <a:extLst>
              <a:ext uri="{FF2B5EF4-FFF2-40B4-BE49-F238E27FC236}">
                <a16:creationId xmlns:a16="http://schemas.microsoft.com/office/drawing/2014/main" id="{5028F3B8-C3A8-4DCE-92AB-7712BCF6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359" y="1487299"/>
            <a:ext cx="3614606" cy="4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7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66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92CB8D-CBC8-6790-3129-7ECA21B99532}"/>
              </a:ext>
            </a:extLst>
          </p:cNvPr>
          <p:cNvGrpSpPr/>
          <p:nvPr/>
        </p:nvGrpSpPr>
        <p:grpSpPr>
          <a:xfrm>
            <a:off x="124174" y="2567118"/>
            <a:ext cx="3499907" cy="2370536"/>
            <a:chOff x="-20727" y="2544337"/>
            <a:chExt cx="3499907" cy="2370536"/>
          </a:xfrm>
        </p:grpSpPr>
        <p:pic>
          <p:nvPicPr>
            <p:cNvPr id="3" name="Graphic 2" descr="Group brainstorm outline">
              <a:extLst>
                <a:ext uri="{FF2B5EF4-FFF2-40B4-BE49-F238E27FC236}">
                  <a16:creationId xmlns:a16="http://schemas.microsoft.com/office/drawing/2014/main" id="{1B7198D9-8048-0B44-89EF-2A7A87D6A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125201" y="2544337"/>
              <a:ext cx="1208049" cy="120804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0A5DD0-C9FF-B101-A6D6-895546A9220F}"/>
                </a:ext>
              </a:extLst>
            </p:cNvPr>
            <p:cNvSpPr txBox="1"/>
            <p:nvPr/>
          </p:nvSpPr>
          <p:spPr>
            <a:xfrm>
              <a:off x="-20727" y="3899210"/>
              <a:ext cx="34999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Governed by a Committee Consisting of Participating Jurisdictions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ED834D-7265-5528-3E72-7AC067BA3C5F}"/>
              </a:ext>
            </a:extLst>
          </p:cNvPr>
          <p:cNvGrpSpPr/>
          <p:nvPr/>
        </p:nvGrpSpPr>
        <p:grpSpPr>
          <a:xfrm>
            <a:off x="3613751" y="2783427"/>
            <a:ext cx="2862859" cy="1927219"/>
            <a:chOff x="4171559" y="2675442"/>
            <a:chExt cx="2862859" cy="1927219"/>
          </a:xfrm>
        </p:grpSpPr>
        <p:pic>
          <p:nvPicPr>
            <p:cNvPr id="6" name="Graphic 5" descr="Man outline">
              <a:extLst>
                <a:ext uri="{FF2B5EF4-FFF2-40B4-BE49-F238E27FC236}">
                  <a16:creationId xmlns:a16="http://schemas.microsoft.com/office/drawing/2014/main" id="{2AC1EB3D-EF4C-3200-9A33-CA0CDCFAB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99135" y="2675442"/>
              <a:ext cx="1007706" cy="100770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9C68CF-6C8F-60E1-41C0-A9A3B73AC968}"/>
                </a:ext>
              </a:extLst>
            </p:cNvPr>
            <p:cNvSpPr txBox="1"/>
            <p:nvPr/>
          </p:nvSpPr>
          <p:spPr>
            <a:xfrm>
              <a:off x="4171559" y="3894775"/>
              <a:ext cx="28628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Centrally Managed by Program Manager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67A04D-C6D9-86C8-E8CE-A8F10501796B}"/>
              </a:ext>
            </a:extLst>
          </p:cNvPr>
          <p:cNvGrpSpPr/>
          <p:nvPr/>
        </p:nvGrpSpPr>
        <p:grpSpPr>
          <a:xfrm>
            <a:off x="6476610" y="2770170"/>
            <a:ext cx="2819548" cy="1940476"/>
            <a:chOff x="6991102" y="1761719"/>
            <a:chExt cx="2819548" cy="1940476"/>
          </a:xfrm>
        </p:grpSpPr>
        <p:pic>
          <p:nvPicPr>
            <p:cNvPr id="9" name="Graphic 8" descr="Monthly calendar outline">
              <a:extLst>
                <a:ext uri="{FF2B5EF4-FFF2-40B4-BE49-F238E27FC236}">
                  <a16:creationId xmlns:a16="http://schemas.microsoft.com/office/drawing/2014/main" id="{FB8C1539-039B-BCF3-623B-B39CB5BA1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683034" y="1761719"/>
              <a:ext cx="1071154" cy="107115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417DE6-64D6-E712-7850-935C29AEF641}"/>
                </a:ext>
              </a:extLst>
            </p:cNvPr>
            <p:cNvSpPr txBox="1"/>
            <p:nvPr/>
          </p:nvSpPr>
          <p:spPr>
            <a:xfrm>
              <a:off x="6991102" y="2994309"/>
              <a:ext cx="28195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Limited-Period Pilot Program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485F83-F130-92E4-9571-BDE205AB96FF}"/>
              </a:ext>
            </a:extLst>
          </p:cNvPr>
          <p:cNvGrpSpPr/>
          <p:nvPr/>
        </p:nvGrpSpPr>
        <p:grpSpPr>
          <a:xfrm>
            <a:off x="9048627" y="2830080"/>
            <a:ext cx="2819548" cy="1850884"/>
            <a:chOff x="9048627" y="2830080"/>
            <a:chExt cx="2819548" cy="1850884"/>
          </a:xfrm>
        </p:grpSpPr>
        <p:pic>
          <p:nvPicPr>
            <p:cNvPr id="12" name="Graphic 11" descr="Handshake outline">
              <a:extLst>
                <a:ext uri="{FF2B5EF4-FFF2-40B4-BE49-F238E27FC236}">
                  <a16:creationId xmlns:a16="http://schemas.microsoft.com/office/drawing/2014/main" id="{7AF4CBFF-A673-A628-0514-4E44D6B8F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0001201" y="2830080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46798B-A3E7-6C3E-EF47-38546604CA18}"/>
                </a:ext>
              </a:extLst>
            </p:cNvPr>
            <p:cNvSpPr txBox="1"/>
            <p:nvPr/>
          </p:nvSpPr>
          <p:spPr>
            <a:xfrm>
              <a:off x="9048627" y="3973078"/>
              <a:ext cx="28195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RFP Procurement of Vendor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247F35-3B0E-FBBD-E2D7-392C974B912F}"/>
              </a:ext>
            </a:extLst>
          </p:cNvPr>
          <p:cNvSpPr txBox="1"/>
          <p:nvPr/>
        </p:nvSpPr>
        <p:spPr>
          <a:xfrm>
            <a:off x="317752" y="259167"/>
            <a:ext cx="1051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Recommendation: Pilot a Regional “Mobility Collective”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8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Centralized Program Manager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86517" y="1333850"/>
            <a:ext cx="1003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C0570-2BD3-4E55-9EC5-5C4C9E7688FA}"/>
              </a:ext>
            </a:extLst>
          </p:cNvPr>
          <p:cNvSpPr txBox="1"/>
          <p:nvPr/>
        </p:nvSpPr>
        <p:spPr>
          <a:xfrm>
            <a:off x="386517" y="1333850"/>
            <a:ext cx="1135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112549-7C3B-4CC9-9EE3-E520BE4F7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099485"/>
              </p:ext>
            </p:extLst>
          </p:nvPr>
        </p:nvGraphicFramePr>
        <p:xfrm>
          <a:off x="13020436" y="1179486"/>
          <a:ext cx="11569448" cy="5613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84724">
                  <a:extLst>
                    <a:ext uri="{9D8B030D-6E8A-4147-A177-3AD203B41FA5}">
                      <a16:colId xmlns:a16="http://schemas.microsoft.com/office/drawing/2014/main" val="1611921490"/>
                    </a:ext>
                  </a:extLst>
                </a:gridCol>
                <a:gridCol w="5784724">
                  <a:extLst>
                    <a:ext uri="{9D8B030D-6E8A-4147-A177-3AD203B41FA5}">
                      <a16:colId xmlns:a16="http://schemas.microsoft.com/office/drawing/2014/main" val="3732356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Primary Responsibilities</a:t>
                      </a:r>
                    </a:p>
                  </a:txBody>
                  <a:tcPr>
                    <a:solidFill>
                      <a:srgbClr val="F0C57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Secondary Responsibilities</a:t>
                      </a:r>
                    </a:p>
                  </a:txBody>
                  <a:tcPr>
                    <a:solidFill>
                      <a:srgbClr val="F0C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321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Pre-Procurement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Program Monitoring and Data Management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Act as central repository for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micromobility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data and reply to data requires from stakeholders. Support reporting and program monitoring. Procure monitoring software for the system.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3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Procurement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Develop and execute the procurement of one or more program operators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Marking and Community Engagement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Lead marketing and engagement or supplement work being dome by program operator. Range of functions from equity-focused community engagement to integration of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micromobility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into existing transportation demand management activities.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2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Coordination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Establish a forum for participating jurisdictions to help participants come to collective decisions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System Planning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Support siting of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micromobility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hubs or stations. Work with jurisdictions on planning and implementing supporting infrastructure.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6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Contract Management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Manage operator contracts and serve as a centralized point-of-contact for the vendor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Fundraising and Grant Management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Prepare grant applications and manage received grants. Oversee acquisition of sponsors and advertisers.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46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Manage Issues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Act as an interface between the operator and jurisdictions if any operating issues arise. Work with the operator to resolve issues.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14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Public Communication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: Limited public engagement related to the core function of the program, such as attending public meetings at the behest of jurisdictions, drafting press releases, and managing press inquiries. 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03258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97606B7-0CA2-4395-C95D-685517B01102}"/>
              </a:ext>
            </a:extLst>
          </p:cNvPr>
          <p:cNvGrpSpPr/>
          <p:nvPr/>
        </p:nvGrpSpPr>
        <p:grpSpPr>
          <a:xfrm>
            <a:off x="315306" y="1785652"/>
            <a:ext cx="3007317" cy="2994454"/>
            <a:chOff x="315306" y="1785652"/>
            <a:chExt cx="3007317" cy="29944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DFF126-D56C-0375-9CA7-6315E53E94D6}"/>
                </a:ext>
              </a:extLst>
            </p:cNvPr>
            <p:cNvSpPr/>
            <p:nvPr/>
          </p:nvSpPr>
          <p:spPr>
            <a:xfrm>
              <a:off x="315307" y="1785652"/>
              <a:ext cx="3007316" cy="1899108"/>
            </a:xfrm>
            <a:prstGeom prst="rect">
              <a:avLst/>
            </a:prstGeom>
            <a:solidFill>
              <a:srgbClr val="1F6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latin typeface="Georgia" panose="02040502050405020303" pitchFamily="18" charset="0"/>
                  <a:ea typeface="Verdana" panose="020B0604030504040204" pitchFamily="34" charset="0"/>
                </a:rPr>
                <a:t>Resources Needed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F9C25B-D6B7-DEE8-AC0F-E1035C4F6904}"/>
                </a:ext>
              </a:extLst>
            </p:cNvPr>
            <p:cNvSpPr txBox="1"/>
            <p:nvPr/>
          </p:nvSpPr>
          <p:spPr>
            <a:xfrm>
              <a:off x="315306" y="3856776"/>
              <a:ext cx="30073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Estimated as </a:t>
              </a:r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</a:rPr>
                <a:t>1 Full-Time Equivalent (FTE) staff person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BE545E-CDE7-9518-B3F5-1930EE6296A1}"/>
              </a:ext>
            </a:extLst>
          </p:cNvPr>
          <p:cNvGrpSpPr/>
          <p:nvPr/>
        </p:nvGrpSpPr>
        <p:grpSpPr>
          <a:xfrm>
            <a:off x="4247529" y="1785652"/>
            <a:ext cx="3007316" cy="3527059"/>
            <a:chOff x="4247529" y="1785652"/>
            <a:chExt cx="3007316" cy="352705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01FC22-AEA8-3426-2F7E-2B38872272AA}"/>
                </a:ext>
              </a:extLst>
            </p:cNvPr>
            <p:cNvSpPr/>
            <p:nvPr/>
          </p:nvSpPr>
          <p:spPr>
            <a:xfrm>
              <a:off x="4247529" y="1785652"/>
              <a:ext cx="3007316" cy="1899108"/>
            </a:xfrm>
            <a:prstGeom prst="rect">
              <a:avLst/>
            </a:prstGeom>
            <a:solidFill>
              <a:srgbClr val="1F6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latin typeface="Georgia" panose="02040502050405020303" pitchFamily="18" charset="0"/>
                  <a:ea typeface="Verdana" panose="020B0604030504040204" pitchFamily="34" charset="0"/>
                </a:rPr>
                <a:t>Where would it be housed?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D4E71F-8BC8-1F15-FC63-619E803B7B07}"/>
                </a:ext>
              </a:extLst>
            </p:cNvPr>
            <p:cNvSpPr txBox="1"/>
            <p:nvPr/>
          </p:nvSpPr>
          <p:spPr>
            <a:xfrm>
              <a:off x="4247529" y="3835383"/>
              <a:ext cx="300731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Variety of options identified. </a:t>
              </a:r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</a:rPr>
                <a:t>CRCOG is one potential organization 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but not the only one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1EF221-5EF2-6838-4080-0EEB476E9B0A}"/>
              </a:ext>
            </a:extLst>
          </p:cNvPr>
          <p:cNvGrpSpPr/>
          <p:nvPr/>
        </p:nvGrpSpPr>
        <p:grpSpPr>
          <a:xfrm>
            <a:off x="8179751" y="1785652"/>
            <a:ext cx="3007316" cy="4379447"/>
            <a:chOff x="8179751" y="1785652"/>
            <a:chExt cx="3007316" cy="437944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320889-16F4-5233-3596-ECDA40B19786}"/>
                </a:ext>
              </a:extLst>
            </p:cNvPr>
            <p:cNvSpPr/>
            <p:nvPr/>
          </p:nvSpPr>
          <p:spPr>
            <a:xfrm>
              <a:off x="8179751" y="1785652"/>
              <a:ext cx="3007316" cy="1899108"/>
            </a:xfrm>
            <a:prstGeom prst="rect">
              <a:avLst/>
            </a:prstGeom>
            <a:solidFill>
              <a:srgbClr val="1F6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latin typeface="Georgia" panose="02040502050405020303" pitchFamily="18" charset="0"/>
                  <a:ea typeface="Verdana" panose="020B0604030504040204" pitchFamily="34" charset="0"/>
                </a:rPr>
                <a:t>Key Responsibility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4BCE94-41AA-9C73-DD23-08F3A1C988DF}"/>
                </a:ext>
              </a:extLst>
            </p:cNvPr>
            <p:cNvSpPr txBox="1"/>
            <p:nvPr/>
          </p:nvSpPr>
          <p:spPr>
            <a:xfrm>
              <a:off x="8179751" y="3856775"/>
              <a:ext cx="30073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Interjurisdictional facilitation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Procurement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Contract management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Public communication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Program monitoring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Grant management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4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 Cost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17752" y="1333850"/>
            <a:ext cx="1003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9D3C9-6155-43B7-8599-FC9CBCAE43B1}"/>
              </a:ext>
            </a:extLst>
          </p:cNvPr>
          <p:cNvSpPr txBox="1"/>
          <p:nvPr/>
        </p:nvSpPr>
        <p:spPr>
          <a:xfrm>
            <a:off x="317752" y="1333850"/>
            <a:ext cx="107882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Limited direct costs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for the jurisdictions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Private provider bears the cost of the equipment and day to day operations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Public entity provides oversight and enforcement to a limited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Permitting fees can provide some revenues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for the jurisdictions, but level of fees is a negotiating point for the Collective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Need to determine how we can utilize public money for such a program.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Public funding for: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Infrastructure (bike lanes or mobility hubs)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Equity programs and passes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Directly subsidize operations (e.g., guaranteed minimum revenue)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Question to resolve: legality of subsidizing private operators?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04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ke West Hartford">
            <a:extLst>
              <a:ext uri="{FF2B5EF4-FFF2-40B4-BE49-F238E27FC236}">
                <a16:creationId xmlns:a16="http://schemas.microsoft.com/office/drawing/2014/main" id="{A64C3581-0A48-4DC6-A1F1-AD747B39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43" y="-231650"/>
            <a:ext cx="12218643" cy="7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8656B5-D8F2-4330-8A68-DBFA6F20804D}"/>
              </a:ext>
            </a:extLst>
          </p:cNvPr>
          <p:cNvSpPr txBox="1"/>
          <p:nvPr/>
        </p:nvSpPr>
        <p:spPr>
          <a:xfrm>
            <a:off x="1369116" y="2424614"/>
            <a:ext cx="901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 Steps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6077B-88CC-4052-910F-0B10E4599C79}"/>
              </a:ext>
            </a:extLst>
          </p:cNvPr>
          <p:cNvSpPr txBox="1"/>
          <p:nvPr/>
        </p:nvSpPr>
        <p:spPr>
          <a:xfrm>
            <a:off x="145147" y="6418887"/>
            <a:ext cx="848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DFDFD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Image Source: Bike West Hartford</a:t>
            </a:r>
          </a:p>
        </p:txBody>
      </p:sp>
    </p:spTree>
    <p:extLst>
      <p:ext uri="{BB962C8B-B14F-4D97-AF65-F5344CB8AC3E}">
        <p14:creationId xmlns:p14="http://schemas.microsoft.com/office/powerpoint/2010/main" val="3912654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Implementation Process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17752" y="1333850"/>
            <a:ext cx="1003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A6B4E8D-4CDC-3653-CA09-C448C3DF2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138936"/>
              </p:ext>
            </p:extLst>
          </p:nvPr>
        </p:nvGraphicFramePr>
        <p:xfrm>
          <a:off x="256478" y="1594828"/>
          <a:ext cx="11253532" cy="4014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3D448B2B-E595-4D3E-896F-C1FCF44BBC89}"/>
              </a:ext>
            </a:extLst>
          </p:cNvPr>
          <p:cNvSpPr/>
          <p:nvPr/>
        </p:nvSpPr>
        <p:spPr>
          <a:xfrm flipH="1">
            <a:off x="2575932" y="5718562"/>
            <a:ext cx="2578428" cy="931905"/>
          </a:xfrm>
          <a:prstGeom prst="curvedUpArrow">
            <a:avLst>
              <a:gd name="adj1" fmla="val 25000"/>
              <a:gd name="adj2" fmla="val 51856"/>
              <a:gd name="adj3" fmla="val 32180"/>
            </a:avLst>
          </a:prstGeom>
          <a:solidFill>
            <a:srgbClr val="9ABD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3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Outstanding Issues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17752" y="1333850"/>
            <a:ext cx="1003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9D3C9-6155-43B7-8599-FC9CBCAE43B1}"/>
              </a:ext>
            </a:extLst>
          </p:cNvPr>
          <p:cNvSpPr txBox="1"/>
          <p:nvPr/>
        </p:nvSpPr>
        <p:spPr>
          <a:xfrm>
            <a:off x="317752" y="1333850"/>
            <a:ext cx="10788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Who will be the lead entity in the mobility collective?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Will there be a single operator or multiple?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Which communities are willing to join the collective?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Are there mechanisms to use public funding for a private system?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7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3" y="374665"/>
            <a:ext cx="2842698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800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17752" y="1333850"/>
            <a:ext cx="10033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Background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Study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Implementation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42448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Discussion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17752" y="1333850"/>
            <a:ext cx="1003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9D3C9-6155-43B7-8599-FC9CBCAE43B1}"/>
              </a:ext>
            </a:extLst>
          </p:cNvPr>
          <p:cNvSpPr txBox="1"/>
          <p:nvPr/>
        </p:nvSpPr>
        <p:spPr>
          <a:xfrm>
            <a:off x="2223083" y="1237485"/>
            <a:ext cx="9419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Do you have any remaining questions for us?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CD40B021-811A-4713-AC56-1D9BF2B63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857" y="1067000"/>
            <a:ext cx="1618034" cy="16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5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533B52-A58F-439B-9244-019206A01BA1}"/>
              </a:ext>
            </a:extLst>
          </p:cNvPr>
          <p:cNvSpPr/>
          <p:nvPr/>
        </p:nvSpPr>
        <p:spPr>
          <a:xfrm>
            <a:off x="4396203" y="2385321"/>
            <a:ext cx="2568059" cy="766117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430C5-FBE7-4886-87A3-38E14994887C}"/>
              </a:ext>
            </a:extLst>
          </p:cNvPr>
          <p:cNvSpPr txBox="1"/>
          <p:nvPr/>
        </p:nvSpPr>
        <p:spPr>
          <a:xfrm>
            <a:off x="4378026" y="2352882"/>
            <a:ext cx="229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</a:t>
            </a: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51118-BE0F-4708-B653-02FC59DA0C51}"/>
              </a:ext>
            </a:extLst>
          </p:cNvPr>
          <p:cNvSpPr txBox="1"/>
          <p:nvPr/>
        </p:nvSpPr>
        <p:spPr>
          <a:xfrm>
            <a:off x="3557817" y="3322540"/>
            <a:ext cx="1844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You.</a:t>
            </a: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B1A83-178A-4F65-9DDB-F6A2CE0E9497}"/>
              </a:ext>
            </a:extLst>
          </p:cNvPr>
          <p:cNvSpPr/>
          <p:nvPr/>
        </p:nvSpPr>
        <p:spPr>
          <a:xfrm>
            <a:off x="4405477" y="3429000"/>
            <a:ext cx="1645271" cy="766117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E2351-F26B-409B-A719-363DF12D2302}"/>
              </a:ext>
            </a:extLst>
          </p:cNvPr>
          <p:cNvSpPr txBox="1"/>
          <p:nvPr/>
        </p:nvSpPr>
        <p:spPr>
          <a:xfrm>
            <a:off x="4378026" y="3470580"/>
            <a:ext cx="190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You.</a:t>
            </a:r>
            <a:endParaRPr lang="en-US" sz="200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754EF9C-3EA1-4EF6-9B5D-613EDE8C73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329" y="4949765"/>
            <a:ext cx="2863896" cy="17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2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14899C-452A-4BAC-BC5C-2BCC6AC26188}"/>
              </a:ext>
            </a:extLst>
          </p:cNvPr>
          <p:cNvSpPr/>
          <p:nvPr/>
        </p:nvSpPr>
        <p:spPr>
          <a:xfrm>
            <a:off x="-16923" y="0"/>
            <a:ext cx="5388528" cy="6858000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Insert photo here…</a:t>
            </a:r>
          </a:p>
          <a:p>
            <a:pPr algn="ctr"/>
            <a:r>
              <a:rPr lang="en-US"/>
              <a:t>Full half page,</a:t>
            </a:r>
          </a:p>
          <a:p>
            <a:pPr algn="ctr"/>
            <a:r>
              <a:rPr lang="en-US"/>
              <a:t>Multiple, etc.</a:t>
            </a:r>
          </a:p>
          <a:p>
            <a:pPr algn="ctr"/>
            <a:endParaRPr lang="en-US"/>
          </a:p>
          <a:p>
            <a:pPr algn="ctr"/>
            <a:r>
              <a:rPr lang="en-US"/>
              <a:t>DON’T FORGET TO</a:t>
            </a:r>
          </a:p>
          <a:p>
            <a:pPr algn="ctr"/>
            <a:r>
              <a:rPr lang="en-US"/>
              <a:t>DELETE THIS TEXT</a:t>
            </a:r>
          </a:p>
          <a:p>
            <a:pPr algn="ctr"/>
            <a:r>
              <a:rPr lang="en-US"/>
              <a:t>BOX THOUGH!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4A556-16FB-4861-86B8-440C7A2F3814}"/>
              </a:ext>
            </a:extLst>
          </p:cNvPr>
          <p:cNvSpPr/>
          <p:nvPr/>
        </p:nvSpPr>
        <p:spPr>
          <a:xfrm>
            <a:off x="5663453" y="292174"/>
            <a:ext cx="6192105" cy="617946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5BC0F-6F6E-454C-B456-AB66142A0275}"/>
              </a:ext>
            </a:extLst>
          </p:cNvPr>
          <p:cNvSpPr txBox="1"/>
          <p:nvPr/>
        </p:nvSpPr>
        <p:spPr>
          <a:xfrm>
            <a:off x="5663453" y="185648"/>
            <a:ext cx="6036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 of this page</a:t>
            </a:r>
            <a:endParaRPr lang="en-US" sz="20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012EB4-6089-4A4C-BE21-A913AC999E39}"/>
              </a:ext>
            </a:extLst>
          </p:cNvPr>
          <p:cNvCxnSpPr>
            <a:cxnSpLocks/>
          </p:cNvCxnSpPr>
          <p:nvPr/>
        </p:nvCxnSpPr>
        <p:spPr>
          <a:xfrm>
            <a:off x="6584401" y="5307477"/>
            <a:ext cx="4194495" cy="0"/>
          </a:xfrm>
          <a:prstGeom prst="line">
            <a:avLst/>
          </a:prstGeom>
          <a:ln>
            <a:solidFill>
              <a:srgbClr val="1F6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D98E4DA-7C25-4A9F-9719-8E6ED86F2191}"/>
              </a:ext>
            </a:extLst>
          </p:cNvPr>
          <p:cNvSpPr txBox="1"/>
          <p:nvPr/>
        </p:nvSpPr>
        <p:spPr>
          <a:xfrm>
            <a:off x="5974876" y="5457992"/>
            <a:ext cx="588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Caption you photo here. Remember to credit your image if applicable.</a:t>
            </a:r>
          </a:p>
        </p:txBody>
      </p:sp>
    </p:spTree>
    <p:extLst>
      <p:ext uri="{BB962C8B-B14F-4D97-AF65-F5344CB8AC3E}">
        <p14:creationId xmlns:p14="http://schemas.microsoft.com/office/powerpoint/2010/main" val="502429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Staff Capacity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86517" y="1333850"/>
            <a:ext cx="1003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331DAC-9458-4E33-A696-3D74D22E18C8}"/>
              </a:ext>
            </a:extLst>
          </p:cNvPr>
          <p:cNvSpPr/>
          <p:nvPr/>
        </p:nvSpPr>
        <p:spPr>
          <a:xfrm>
            <a:off x="386517" y="5237091"/>
            <a:ext cx="11350201" cy="1071136"/>
          </a:xfrm>
          <a:prstGeom prst="roundRect">
            <a:avLst/>
          </a:prstGeom>
          <a:solidFill>
            <a:srgbClr val="F0C57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regional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micromobility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program typically requires the equivalent on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one FTE to manage the day-to-day operations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of the program and coordination with the program operator. Responsibilities can be shared across jurisdictions or delegated to one FTE.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C0570-2BD3-4E55-9EC5-5C4C9E7688FA}"/>
              </a:ext>
            </a:extLst>
          </p:cNvPr>
          <p:cNvSpPr txBox="1"/>
          <p:nvPr/>
        </p:nvSpPr>
        <p:spPr>
          <a:xfrm>
            <a:off x="386517" y="1333850"/>
            <a:ext cx="1135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12D4F-498F-46DC-BEF1-BCEF6E3EAC2A}"/>
              </a:ext>
            </a:extLst>
          </p:cNvPr>
          <p:cNvSpPr txBox="1"/>
          <p:nvPr/>
        </p:nvSpPr>
        <p:spPr>
          <a:xfrm>
            <a:off x="386517" y="1333850"/>
            <a:ext cx="10033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Implementing 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micromobility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program requires commitment and involvement from staff to manage the day-to-day of the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Responsibilities can vary based on the collective needs of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Program management and administration responsibilities can be delegated to one person or spread across multiple staff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The time commitment needed by program staff grows as responsibilities expand, but is usually limited one full-time equivalent (FTE) of staff resources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Safety Concerns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86517" y="1333850"/>
            <a:ext cx="11169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Micromobility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services bring with them a certain amount of risk for both users of these services and the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Safety requirements, such as helmet use, are difficult to implement and enforce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System users have personal responsibility to ride safely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Improvements in technology have helped address some safety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Geofencing technology can enforce speed limits, slow zones, no-ride zones, and no-parking zones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Infrastructure, like bike lanes, can help limit interactions between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micromobility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users and cars and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micromobility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users and pedestrians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331DAC-9458-4E33-A696-3D74D22E18C8}"/>
              </a:ext>
            </a:extLst>
          </p:cNvPr>
          <p:cNvSpPr/>
          <p:nvPr/>
        </p:nvSpPr>
        <p:spPr>
          <a:xfrm>
            <a:off x="386517" y="5237091"/>
            <a:ext cx="11350201" cy="1071136"/>
          </a:xfrm>
          <a:prstGeom prst="roundRect">
            <a:avLst/>
          </a:prstGeom>
          <a:solidFill>
            <a:srgbClr val="F0C57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regional system should incorporate the latest technologies to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regulate where and how fast users should ride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 Any operator should have an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adequate insurance policy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indemnify host jurisdictions of liability. User engagement can increase awareness of safe rider practices.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1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Liability Concerns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86517" y="1333850"/>
            <a:ext cx="10033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Most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micromobility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operators indemnify host jurisdictions of liability in case of accident, injury, or insurance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Minimum acceptable insurance levels varies by state and local codes, but usually includes: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General Liability Insurance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Hired and Non-Owned Auto Insurance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Umbrella Insurance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72C7E-8E13-4366-8B23-926DB905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46" y="3548974"/>
            <a:ext cx="4842456" cy="26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Secondary Approach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17752" y="1333850"/>
            <a:ext cx="1003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9D3C9-6155-43B7-8599-FC9CBCAE43B1}"/>
              </a:ext>
            </a:extLst>
          </p:cNvPr>
          <p:cNvSpPr txBox="1"/>
          <p:nvPr/>
        </p:nvSpPr>
        <p:spPr>
          <a:xfrm>
            <a:off x="317752" y="1333850"/>
            <a:ext cx="107882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Regional Publicly-Owned Bikeshare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Public ownership and control of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Requires guaranteed funding for capital and operating needs form system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Assumed to be limited to bikeshare as there are few peer examples of publicly owned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scootershare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Typically third-party vendor operates system for a fee.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Vendor indemnifies public owner of 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3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Equity Considerations</a:t>
            </a:r>
            <a:endParaRPr lang="en-US" sz="20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EA8216-E9BA-43EF-AF27-79A997BF6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02455"/>
              </p:ext>
            </p:extLst>
          </p:nvPr>
        </p:nvGraphicFramePr>
        <p:xfrm>
          <a:off x="317752" y="1222075"/>
          <a:ext cx="11418966" cy="3510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8045">
                  <a:extLst>
                    <a:ext uri="{9D8B030D-6E8A-4147-A177-3AD203B41FA5}">
                      <a16:colId xmlns:a16="http://schemas.microsoft.com/office/drawing/2014/main" val="1351496438"/>
                    </a:ext>
                  </a:extLst>
                </a:gridCol>
                <a:gridCol w="3959157">
                  <a:extLst>
                    <a:ext uri="{9D8B030D-6E8A-4147-A177-3AD203B41FA5}">
                      <a16:colId xmlns:a16="http://schemas.microsoft.com/office/drawing/2014/main" val="1353396490"/>
                    </a:ext>
                  </a:extLst>
                </a:gridCol>
                <a:gridCol w="5151764">
                  <a:extLst>
                    <a:ext uri="{9D8B030D-6E8A-4147-A177-3AD203B41FA5}">
                      <a16:colId xmlns:a16="http://schemas.microsoft.com/office/drawing/2014/main" val="1953469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Barrier</a:t>
                      </a:r>
                    </a:p>
                  </a:txBody>
                  <a:tcPr>
                    <a:solidFill>
                      <a:srgbClr val="F0C5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Definition</a:t>
                      </a:r>
                    </a:p>
                  </a:txBody>
                  <a:tcPr>
                    <a:solidFill>
                      <a:srgbClr val="F0C5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Solution</a:t>
                      </a:r>
                    </a:p>
                  </a:txBody>
                  <a:tcPr>
                    <a:solidFill>
                      <a:srgbClr val="F0C5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45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rgia" panose="02040502050405020303" pitchFamily="18" charset="0"/>
                        </a:rPr>
                        <a:t>Physical Barriers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</a:rPr>
                        <a:t>Such as when there are not enough vehicles located in equity areas or not sufficient bike or pedestrian infrastructure in equity areas</a:t>
                      </a:r>
                    </a:p>
                    <a:p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rgia" panose="02040502050405020303" pitchFamily="18" charset="0"/>
                        </a:rPr>
                        <a:t>Ensure vehicles and stations are located in a diverse range of neighborhoods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9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rgia" panose="02040502050405020303" pitchFamily="18" charset="0"/>
                        </a:rPr>
                        <a:t>Cost Barriers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</a:rPr>
                        <a:t>Lower-income users tend to be more price sensitive than higher-income users</a:t>
                      </a:r>
                    </a:p>
                    <a:p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rgia" panose="02040502050405020303" pitchFamily="18" charset="0"/>
                        </a:rPr>
                        <a:t>Subsidize the price for all users or make available discounted fares for low-income individuals (often tied to state or federal assistance programs)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439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rgia" panose="02040502050405020303" pitchFamily="18" charset="0"/>
                        </a:rPr>
                        <a:t>Payment System Barriers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</a:rPr>
                        <a:t>Some equity populations are less likely to have access to a smartphone or credit card to use app-based </a:t>
                      </a:r>
                      <a:r>
                        <a:rPr lang="en-US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anose="02040502050405020303" pitchFamily="18" charset="0"/>
                        </a:rPr>
                        <a:t>micromobility</a:t>
                      </a:r>
                      <a:endParaRPr lang="en-US" sz="14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rgia" panose="02040502050405020303" pitchFamily="18" charset="0"/>
                        </a:rPr>
                        <a:t>Ensure system is accessible without access to a credit card by allowing payment through other platforms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11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rgia" panose="02040502050405020303" pitchFamily="18" charset="0"/>
                        </a:rPr>
                        <a:t>Knowledge Barriers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rgia" panose="02040502050405020303" pitchFamily="18" charset="0"/>
                        </a:rPr>
                        <a:t>A lack of familiarity with the system itself or the ability to ride a standard bike or scooter.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eorgia" panose="02040502050405020303" pitchFamily="18" charset="0"/>
                        </a:rPr>
                        <a:t>Ensure the public is aware of the system and knows how to use it. Establish a program of system ambassadors and support rider education.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69110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2A6FC0-8A15-464E-B88E-22B53ED20E1E}"/>
              </a:ext>
            </a:extLst>
          </p:cNvPr>
          <p:cNvSpPr/>
          <p:nvPr/>
        </p:nvSpPr>
        <p:spPr>
          <a:xfrm>
            <a:off x="386517" y="5237091"/>
            <a:ext cx="11350201" cy="1071136"/>
          </a:xfrm>
          <a:prstGeom prst="roundRect">
            <a:avLst/>
          </a:prstGeom>
          <a:solidFill>
            <a:srgbClr val="F0C57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Incorporate 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equity and accessibility requirements into a </a:t>
            </a:r>
            <a:r>
              <a:rPr lang="en-US" b="1" dirty="0" err="1">
                <a:solidFill>
                  <a:schemeClr val="bg1"/>
                </a:solidFill>
                <a:latin typeface="Georgia" panose="02040502050405020303" pitchFamily="18" charset="0"/>
              </a:rPr>
              <a:t>micromobility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program’s regulatory framework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agreements with vendors. The success of the existing program in Hartford is a good match to expand on.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90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595L4#y1">
            <a:extLst>
              <a:ext uri="{FF2B5EF4-FFF2-40B4-BE49-F238E27FC236}">
                <a16:creationId xmlns:a16="http://schemas.microsoft.com/office/drawing/2014/main" id="{04331472-80D0-4B7C-A960-3EFFFE5F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7212" y="2512223"/>
            <a:ext cx="4131737" cy="3810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64A12-DEBC-47FD-9211-6EC8EDB50FAC}"/>
              </a:ext>
            </a:extLst>
          </p:cNvPr>
          <p:cNvSpPr txBox="1"/>
          <p:nvPr/>
        </p:nvSpPr>
        <p:spPr>
          <a:xfrm>
            <a:off x="8176109" y="3839257"/>
            <a:ext cx="39543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>
                <a:solidFill>
                  <a:srgbClr val="1F666E"/>
                </a:solidFill>
                <a:latin typeface="Georgia" panose="02040502050405020303" pitchFamily="18" charset="0"/>
              </a:rPr>
              <a:t>Ownership and 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666E"/>
                </a:solidFill>
                <a:latin typeface="Georgia" panose="02040502050405020303" pitchFamily="18" charset="0"/>
              </a:rPr>
              <a:t>Who owns the equipment and holds the financial risk?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666E"/>
                </a:solidFill>
                <a:latin typeface="Georgia" panose="02040502050405020303" pitchFamily="18" charset="0"/>
              </a:rPr>
              <a:t>Who is responsible for oversight and decision making, including system size, operating structure, and user costs?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666E"/>
                </a:solidFill>
                <a:latin typeface="Georgia" panose="02040502050405020303" pitchFamily="18" charset="0"/>
              </a:rPr>
              <a:t>What ownership model will be used (for-profit, public, or non-profit)?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666E"/>
                </a:solidFill>
                <a:latin typeface="Georgia" panose="02040502050405020303" pitchFamily="18" charset="0"/>
              </a:rPr>
              <a:t>Will the system be directly operated or contracted out to a third party?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6FBC8-332D-4C02-9641-1180BDB70AEB}"/>
              </a:ext>
            </a:extLst>
          </p:cNvPr>
          <p:cNvSpPr/>
          <p:nvPr/>
        </p:nvSpPr>
        <p:spPr>
          <a:xfrm>
            <a:off x="317752" y="374665"/>
            <a:ext cx="10788213" cy="1430998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83E4-5544-4D1D-B03F-82E23C762EB9}"/>
              </a:ext>
            </a:extLst>
          </p:cNvPr>
          <p:cNvSpPr txBox="1"/>
          <p:nvPr/>
        </p:nvSpPr>
        <p:spPr>
          <a:xfrm>
            <a:off x="386517" y="236003"/>
            <a:ext cx="1051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Micromobility Business Models</a:t>
            </a:r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F509F-1820-4144-9D6C-D6074CA0F527}"/>
              </a:ext>
            </a:extLst>
          </p:cNvPr>
          <p:cNvSpPr txBox="1"/>
          <p:nvPr/>
        </p:nvSpPr>
        <p:spPr>
          <a:xfrm>
            <a:off x="7118233" y="2162538"/>
            <a:ext cx="4569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1F666E"/>
                </a:solidFill>
                <a:latin typeface="Georgia" panose="02040502050405020303" pitchFamily="18" charset="0"/>
              </a:rPr>
              <a:t>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666E"/>
                </a:solidFill>
                <a:latin typeface="Georgia" panose="02040502050405020303" pitchFamily="18" charset="0"/>
              </a:rPr>
              <a:t>How are program operations structured?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666E"/>
                </a:solidFill>
                <a:latin typeface="Georgia" panose="02040502050405020303" pitchFamily="18" charset="0"/>
              </a:rPr>
              <a:t>Is the program operated by the program owner, or is a third-party responsible for day-to-day operations?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AD5D3-D1BD-4F98-ABCF-FC49234BE2C4}"/>
              </a:ext>
            </a:extLst>
          </p:cNvPr>
          <p:cNvSpPr txBox="1"/>
          <p:nvPr/>
        </p:nvSpPr>
        <p:spPr>
          <a:xfrm>
            <a:off x="619931" y="4889207"/>
            <a:ext cx="33959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1F666E"/>
                </a:solidFill>
                <a:latin typeface="Georgia" panose="02040502050405020303" pitchFamily="18" charset="0"/>
              </a:rPr>
              <a:t>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666E"/>
                </a:solidFill>
                <a:latin typeface="Georgia" panose="02040502050405020303" pitchFamily="18" charset="0"/>
              </a:rPr>
              <a:t>How are operations and capital costs funded?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1F666E"/>
                </a:solidFill>
                <a:latin typeface="Georgia" panose="02040502050405020303" pitchFamily="18" charset="0"/>
              </a:rPr>
              <a:t>What are the program funding needs?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9C459-4953-4563-B44C-51DDFA942D91}"/>
              </a:ext>
            </a:extLst>
          </p:cNvPr>
          <p:cNvSpPr txBox="1"/>
          <p:nvPr/>
        </p:nvSpPr>
        <p:spPr>
          <a:xfrm>
            <a:off x="504480" y="2210419"/>
            <a:ext cx="35114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1F666E"/>
                </a:solidFill>
                <a:latin typeface="Georgia" panose="02040502050405020303" pitchFamily="18" charset="0"/>
              </a:rPr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What type of vehicles and stations will be used?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What method is used by riders to access equipment?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What kind of technology is used to monitor the program?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F32CB18-EC1E-42D4-89A2-2C19439D83F1}"/>
              </a:ext>
            </a:extLst>
          </p:cNvPr>
          <p:cNvCxnSpPr>
            <a:cxnSpLocks/>
          </p:cNvCxnSpPr>
          <p:nvPr/>
        </p:nvCxnSpPr>
        <p:spPr>
          <a:xfrm>
            <a:off x="1780162" y="5100266"/>
            <a:ext cx="2235728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1F66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55AA4897-2621-44D1-BE7A-7A6CB2CE66B0}"/>
              </a:ext>
            </a:extLst>
          </p:cNvPr>
          <p:cNvCxnSpPr>
            <a:cxnSpLocks/>
          </p:cNvCxnSpPr>
          <p:nvPr/>
        </p:nvCxnSpPr>
        <p:spPr>
          <a:xfrm rot="5400000">
            <a:off x="6502946" y="3049623"/>
            <a:ext cx="1371599" cy="3"/>
          </a:xfrm>
          <a:prstGeom prst="curvedConnector3">
            <a:avLst>
              <a:gd name="adj1" fmla="val 49290"/>
            </a:avLst>
          </a:prstGeom>
          <a:ln w="38100">
            <a:solidFill>
              <a:srgbClr val="1F66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3EEFF7B-5324-449C-8446-62387C71E94C}"/>
              </a:ext>
            </a:extLst>
          </p:cNvPr>
          <p:cNvCxnSpPr>
            <a:cxnSpLocks/>
          </p:cNvCxnSpPr>
          <p:nvPr/>
        </p:nvCxnSpPr>
        <p:spPr>
          <a:xfrm>
            <a:off x="2091447" y="2363825"/>
            <a:ext cx="3433864" cy="632294"/>
          </a:xfrm>
          <a:prstGeom prst="bentConnector3">
            <a:avLst/>
          </a:prstGeom>
          <a:ln w="38100">
            <a:solidFill>
              <a:srgbClr val="1F66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7BCA796-DD63-4F26-AA35-ED3C1D59732C}"/>
              </a:ext>
            </a:extLst>
          </p:cNvPr>
          <p:cNvCxnSpPr>
            <a:cxnSpLocks/>
          </p:cNvCxnSpPr>
          <p:nvPr/>
        </p:nvCxnSpPr>
        <p:spPr>
          <a:xfrm rot="5400000">
            <a:off x="6344396" y="4141072"/>
            <a:ext cx="1946484" cy="1716944"/>
          </a:xfrm>
          <a:prstGeom prst="bentConnector3">
            <a:avLst>
              <a:gd name="adj1" fmla="val 99976"/>
            </a:avLst>
          </a:prstGeom>
          <a:ln w="38100">
            <a:solidFill>
              <a:srgbClr val="1F66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56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595L4#y1">
            <a:extLst>
              <a:ext uri="{FF2B5EF4-FFF2-40B4-BE49-F238E27FC236}">
                <a16:creationId xmlns:a16="http://schemas.microsoft.com/office/drawing/2014/main" id="{04331472-80D0-4B7C-A960-3EFFFE5F2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7212" y="2512223"/>
            <a:ext cx="4131737" cy="3810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64A12-DEBC-47FD-9211-6EC8EDB50FAC}"/>
              </a:ext>
            </a:extLst>
          </p:cNvPr>
          <p:cNvSpPr txBox="1"/>
          <p:nvPr/>
        </p:nvSpPr>
        <p:spPr>
          <a:xfrm>
            <a:off x="8237620" y="3833689"/>
            <a:ext cx="395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1F666E"/>
                </a:solidFill>
                <a:latin typeface="Georgia" panose="02040502050405020303" pitchFamily="18" charset="0"/>
              </a:rPr>
              <a:t>Ownership and Governance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Capital assets owned by private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Region collectively manages program. Pools resources for program oversight and contract management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6FBC8-332D-4C02-9641-1180BDB70AEB}"/>
              </a:ext>
            </a:extLst>
          </p:cNvPr>
          <p:cNvSpPr/>
          <p:nvPr/>
        </p:nvSpPr>
        <p:spPr>
          <a:xfrm>
            <a:off x="317752" y="374665"/>
            <a:ext cx="10788213" cy="1430998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83E4-5544-4D1D-B03F-82E23C762EB9}"/>
              </a:ext>
            </a:extLst>
          </p:cNvPr>
          <p:cNvSpPr txBox="1"/>
          <p:nvPr/>
        </p:nvSpPr>
        <p:spPr>
          <a:xfrm>
            <a:off x="386517" y="236003"/>
            <a:ext cx="1051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Proposed: Regional Mobility Collective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F509F-1820-4144-9D6C-D6074CA0F527}"/>
              </a:ext>
            </a:extLst>
          </p:cNvPr>
          <p:cNvSpPr txBox="1"/>
          <p:nvPr/>
        </p:nvSpPr>
        <p:spPr>
          <a:xfrm>
            <a:off x="7118233" y="2162538"/>
            <a:ext cx="4569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1F666E"/>
                </a:solidFill>
                <a:latin typeface="Georgia" panose="02040502050405020303" pitchFamily="18" charset="0"/>
              </a:rPr>
              <a:t>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Private operator selected through competitive procurement </a:t>
            </a:r>
          </a:p>
          <a:p>
            <a:pPr lvl="1"/>
            <a:endParaRPr lang="en-US" sz="1600" dirty="0">
              <a:solidFill>
                <a:srgbClr val="1F666E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AD5D3-D1BD-4F98-ABCF-FC49234BE2C4}"/>
              </a:ext>
            </a:extLst>
          </p:cNvPr>
          <p:cNvSpPr txBox="1"/>
          <p:nvPr/>
        </p:nvSpPr>
        <p:spPr>
          <a:xfrm>
            <a:off x="619931" y="4889207"/>
            <a:ext cx="33959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1F666E"/>
                </a:solidFill>
                <a:latin typeface="Georgia" panose="02040502050405020303" pitchFamily="18" charset="0"/>
              </a:rPr>
              <a:t>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Private capital for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User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Targeted public funding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9C459-4953-4563-B44C-51DDFA942D91}"/>
              </a:ext>
            </a:extLst>
          </p:cNvPr>
          <p:cNvSpPr txBox="1"/>
          <p:nvPr/>
        </p:nvSpPr>
        <p:spPr>
          <a:xfrm>
            <a:off x="504480" y="2210419"/>
            <a:ext cx="35114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1F666E"/>
                </a:solidFill>
                <a:latin typeface="Georgia" panose="02040502050405020303" pitchFamily="18" charset="0"/>
              </a:rPr>
              <a:t>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F666E"/>
                </a:solidFill>
                <a:latin typeface="Georgia" panose="02040502050405020303" pitchFamily="18" charset="0"/>
              </a:rPr>
              <a:t>Scooters and e-bikes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AF32CB18-EC1E-42D4-89A2-2C19439D83F1}"/>
              </a:ext>
            </a:extLst>
          </p:cNvPr>
          <p:cNvCxnSpPr>
            <a:cxnSpLocks/>
          </p:cNvCxnSpPr>
          <p:nvPr/>
        </p:nvCxnSpPr>
        <p:spPr>
          <a:xfrm>
            <a:off x="1780162" y="5100266"/>
            <a:ext cx="2235728" cy="12700"/>
          </a:xfrm>
          <a:prstGeom prst="curvedConnector3">
            <a:avLst>
              <a:gd name="adj1" fmla="val 50000"/>
            </a:avLst>
          </a:prstGeom>
          <a:ln w="38100">
            <a:solidFill>
              <a:srgbClr val="1F66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55AA4897-2621-44D1-BE7A-7A6CB2CE66B0}"/>
              </a:ext>
            </a:extLst>
          </p:cNvPr>
          <p:cNvCxnSpPr>
            <a:cxnSpLocks/>
          </p:cNvCxnSpPr>
          <p:nvPr/>
        </p:nvCxnSpPr>
        <p:spPr>
          <a:xfrm rot="5400000">
            <a:off x="6502946" y="3049623"/>
            <a:ext cx="1371599" cy="3"/>
          </a:xfrm>
          <a:prstGeom prst="curvedConnector3">
            <a:avLst>
              <a:gd name="adj1" fmla="val 49290"/>
            </a:avLst>
          </a:prstGeom>
          <a:ln w="38100">
            <a:solidFill>
              <a:srgbClr val="1F66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83EEFF7B-5324-449C-8446-62387C71E94C}"/>
              </a:ext>
            </a:extLst>
          </p:cNvPr>
          <p:cNvCxnSpPr>
            <a:cxnSpLocks/>
          </p:cNvCxnSpPr>
          <p:nvPr/>
        </p:nvCxnSpPr>
        <p:spPr>
          <a:xfrm>
            <a:off x="2091447" y="2363825"/>
            <a:ext cx="3433864" cy="632294"/>
          </a:xfrm>
          <a:prstGeom prst="bentConnector3">
            <a:avLst/>
          </a:prstGeom>
          <a:ln w="38100">
            <a:solidFill>
              <a:srgbClr val="1F66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7BCA796-DD63-4F26-AA35-ED3C1D59732C}"/>
              </a:ext>
            </a:extLst>
          </p:cNvPr>
          <p:cNvCxnSpPr>
            <a:cxnSpLocks/>
          </p:cNvCxnSpPr>
          <p:nvPr/>
        </p:nvCxnSpPr>
        <p:spPr>
          <a:xfrm rot="5400000">
            <a:off x="6344396" y="4141072"/>
            <a:ext cx="1946484" cy="1716944"/>
          </a:xfrm>
          <a:prstGeom prst="bentConnector3">
            <a:avLst>
              <a:gd name="adj1" fmla="val 99976"/>
            </a:avLst>
          </a:prstGeom>
          <a:ln w="38100">
            <a:solidFill>
              <a:srgbClr val="1F666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3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ike West Hartford">
            <a:extLst>
              <a:ext uri="{FF2B5EF4-FFF2-40B4-BE49-F238E27FC236}">
                <a16:creationId xmlns:a16="http://schemas.microsoft.com/office/drawing/2014/main" id="{1006077E-101C-46ED-9121-5EAD7289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43" y="-231650"/>
            <a:ext cx="12218643" cy="7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005267-1071-4B1D-BAAD-1433BDDFFE5E}"/>
              </a:ext>
            </a:extLst>
          </p:cNvPr>
          <p:cNvSpPr txBox="1"/>
          <p:nvPr/>
        </p:nvSpPr>
        <p:spPr>
          <a:xfrm>
            <a:off x="145147" y="6418887"/>
            <a:ext cx="848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DFDFD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Image Source: Bike West Hartford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AF510-9E2A-401A-9766-85508E2CF192}"/>
              </a:ext>
            </a:extLst>
          </p:cNvPr>
          <p:cNvSpPr txBox="1"/>
          <p:nvPr/>
        </p:nvSpPr>
        <p:spPr>
          <a:xfrm>
            <a:off x="1369116" y="2424614"/>
            <a:ext cx="901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Background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723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Regulatory Framework</a:t>
            </a: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17752" y="1333850"/>
            <a:ext cx="10033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endParaRPr lang="en-US" sz="240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9D3C9-6155-43B7-8599-FC9CBCAE43B1}"/>
              </a:ext>
            </a:extLst>
          </p:cNvPr>
          <p:cNvSpPr txBox="1"/>
          <p:nvPr/>
        </p:nvSpPr>
        <p:spPr>
          <a:xfrm>
            <a:off x="317752" y="1333850"/>
            <a:ext cx="70169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Governed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by participating jurisdictions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Harmonized permit program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with jurisdictions.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Collective negotiation with operator(s)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Collective can determine program features, such as: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Cap on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number of operators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Limitations on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vehicle types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(e.g., e-bikes, and scooters only)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Oversight and enforcement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expectations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Data sharing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Permitting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fees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Parking and station/hub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requirements and locations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2" descr="Move PGH">
            <a:extLst>
              <a:ext uri="{FF2B5EF4-FFF2-40B4-BE49-F238E27FC236}">
                <a16:creationId xmlns:a16="http://schemas.microsoft.com/office/drawing/2014/main" id="{EACDD3B0-CC9F-4416-953D-A902E557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2797" y="3014453"/>
            <a:ext cx="1397692" cy="13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aS faces its make-or-break moment - Cities Today">
            <a:extLst>
              <a:ext uri="{FF2B5EF4-FFF2-40B4-BE49-F238E27FC236}">
                <a16:creationId xmlns:a16="http://schemas.microsoft.com/office/drawing/2014/main" id="{670C1773-D17A-4EBE-965F-447A9AF41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0570" y="4353777"/>
            <a:ext cx="4636869" cy="245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ove PGH">
            <a:extLst>
              <a:ext uri="{FF2B5EF4-FFF2-40B4-BE49-F238E27FC236}">
                <a16:creationId xmlns:a16="http://schemas.microsoft.com/office/drawing/2014/main" id="{A75803BE-0532-48BB-8A9C-28F280CE5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570" y="2189341"/>
            <a:ext cx="3234597" cy="210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972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9436D9-A246-4BCF-81D1-43FC09D06A7C}"/>
              </a:ext>
            </a:extLst>
          </p:cNvPr>
          <p:cNvSpPr/>
          <p:nvPr/>
        </p:nvSpPr>
        <p:spPr>
          <a:xfrm>
            <a:off x="302888" y="275396"/>
            <a:ext cx="5024121" cy="617946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8151B-D4D8-4295-9FE3-074E88994531}"/>
              </a:ext>
            </a:extLst>
          </p:cNvPr>
          <p:cNvSpPr txBox="1"/>
          <p:nvPr/>
        </p:nvSpPr>
        <p:spPr>
          <a:xfrm>
            <a:off x="235776" y="168870"/>
            <a:ext cx="6036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Contents</a:t>
            </a:r>
            <a:endParaRPr lang="en-US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5FBF8-EC72-41EA-ACBD-08A1C8E90660}"/>
              </a:ext>
            </a:extLst>
          </p:cNvPr>
          <p:cNvSpPr/>
          <p:nvPr/>
        </p:nvSpPr>
        <p:spPr>
          <a:xfrm>
            <a:off x="235776" y="1640047"/>
            <a:ext cx="2708760" cy="5217953"/>
          </a:xfrm>
          <a:prstGeom prst="rect">
            <a:avLst/>
          </a:prstGeom>
          <a:solidFill>
            <a:srgbClr val="D96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Gitat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remolup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iendias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iminul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lorem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alitat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fugiti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do-lorem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quia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cora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dolorit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Con et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volupicietur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sandiciae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re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magnatios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con res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, con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exerrume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vollupta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vollupta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voloremquo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molelaborepe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mol-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laborepe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ver-ferem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sitiore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poressi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tor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artiae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non ese et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ium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quaest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, simi, qui sum et late.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73718-2C29-4276-818F-29002A9CD75E}"/>
              </a:ext>
            </a:extLst>
          </p:cNvPr>
          <p:cNvSpPr/>
          <p:nvPr/>
        </p:nvSpPr>
        <p:spPr>
          <a:xfrm>
            <a:off x="3221226" y="1640045"/>
            <a:ext cx="2708760" cy="5217953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Gitat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remolup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iendias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iminul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lorem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alitat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fugiti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do-lorem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quia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cora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dolorit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Con et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volupicietur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sandiciae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re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magnatios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con res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, con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exerrume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vollupta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vollupta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voloremquo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molelaborepe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mol-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laborepe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ver-ferem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sitiore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poressi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tor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artiae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non ese et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ium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quaest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, simi, qui sum et late.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A2AF0-D66A-4790-B529-73A515EC6738}"/>
              </a:ext>
            </a:extLst>
          </p:cNvPr>
          <p:cNvSpPr/>
          <p:nvPr/>
        </p:nvSpPr>
        <p:spPr>
          <a:xfrm>
            <a:off x="6206676" y="1640046"/>
            <a:ext cx="2708760" cy="5217953"/>
          </a:xfrm>
          <a:prstGeom prst="rect">
            <a:avLst/>
          </a:prstGeom>
          <a:solidFill>
            <a:srgbClr val="FF9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Gitat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remolup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iendias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iminul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lorem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alitat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fugiti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do-lorem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quia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cora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dolorit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Con et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volupicietur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sandiciae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re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magnatios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con res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, con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exerrume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vollupta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vollupta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voloremquo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molelaborepe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mol-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laborepe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ver-ferem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sitiore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poressi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tor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artiae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non ese et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ium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quaest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, simi, qui sum et late.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1AE1A-1D48-48E2-895A-82396973B71E}"/>
              </a:ext>
            </a:extLst>
          </p:cNvPr>
          <p:cNvSpPr/>
          <p:nvPr/>
        </p:nvSpPr>
        <p:spPr>
          <a:xfrm>
            <a:off x="9247464" y="1640047"/>
            <a:ext cx="2708760" cy="5217953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Gitat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remolup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iendias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iminul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lorem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ut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accum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alitat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fugiti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do-lorem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fugia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quia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cora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dolorit</a:t>
            </a:r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Con et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volupicietur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sandiciae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re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magnatios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con res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unt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, con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exerrume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vollupta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vollupta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voloremquo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molelaborepe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mol-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laborepe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ver-ferem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sitiore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poressi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tor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artiae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non ese et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ium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err="1">
                <a:latin typeface="Verdana" panose="020B0604030504040204" pitchFamily="34" charset="0"/>
                <a:ea typeface="Verdana" panose="020B0604030504040204" pitchFamily="34" charset="0"/>
              </a:rPr>
              <a:t>quaest</a:t>
            </a:r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, simi, qui sum et late.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4C780-6616-457C-AA6C-870485A9653A}"/>
              </a:ext>
            </a:extLst>
          </p:cNvPr>
          <p:cNvSpPr txBox="1"/>
          <p:nvPr/>
        </p:nvSpPr>
        <p:spPr>
          <a:xfrm>
            <a:off x="6600367" y="275396"/>
            <a:ext cx="4666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Use to highlight text heavy content. You can adjust columns and font size as needed. Don’t forget to delete this box.</a:t>
            </a:r>
          </a:p>
        </p:txBody>
      </p:sp>
    </p:spTree>
    <p:extLst>
      <p:ext uri="{BB962C8B-B14F-4D97-AF65-F5344CB8AC3E}">
        <p14:creationId xmlns:p14="http://schemas.microsoft.com/office/powerpoint/2010/main" val="2428942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87F792-B6F4-43CA-B979-A0B750C53BCB}"/>
              </a:ext>
            </a:extLst>
          </p:cNvPr>
          <p:cNvSpPr/>
          <p:nvPr/>
        </p:nvSpPr>
        <p:spPr>
          <a:xfrm>
            <a:off x="8825218" y="0"/>
            <a:ext cx="3366781" cy="6858000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and image here]</a:t>
            </a:r>
          </a:p>
          <a:p>
            <a:pPr algn="ctr"/>
            <a:endParaRPr lang="en-US"/>
          </a:p>
          <a:p>
            <a:pPr algn="ctr"/>
            <a:r>
              <a:rPr lang="en-US"/>
              <a:t>DON’T FORGET TO</a:t>
            </a:r>
          </a:p>
          <a:p>
            <a:pPr algn="ctr"/>
            <a:r>
              <a:rPr lang="en-US"/>
              <a:t>DELETE THIS TEXT</a:t>
            </a:r>
          </a:p>
          <a:p>
            <a:pPr algn="ctr"/>
            <a:r>
              <a:rPr lang="en-US"/>
              <a:t>BOX THOUGH!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DB45A-30A6-40CA-B5C6-C06C6CCB9A1C}"/>
              </a:ext>
            </a:extLst>
          </p:cNvPr>
          <p:cNvSpPr txBox="1"/>
          <p:nvPr/>
        </p:nvSpPr>
        <p:spPr>
          <a:xfrm>
            <a:off x="729842" y="822121"/>
            <a:ext cx="4681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this page going to be about…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63C943-243D-4411-AD75-8ABF35C5D355}"/>
              </a:ext>
            </a:extLst>
          </p:cNvPr>
          <p:cNvCxnSpPr>
            <a:cxnSpLocks/>
          </p:cNvCxnSpPr>
          <p:nvPr/>
        </p:nvCxnSpPr>
        <p:spPr>
          <a:xfrm flipV="1">
            <a:off x="653385" y="3160553"/>
            <a:ext cx="7643327" cy="14024"/>
          </a:xfrm>
          <a:prstGeom prst="line">
            <a:avLst/>
          </a:prstGeom>
          <a:ln>
            <a:solidFill>
              <a:srgbClr val="1F6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CA8012-08A3-44C5-8EEF-09C34853FD89}"/>
              </a:ext>
            </a:extLst>
          </p:cNvPr>
          <p:cNvSpPr txBox="1"/>
          <p:nvPr/>
        </p:nvSpPr>
        <p:spPr>
          <a:xfrm>
            <a:off x="1290948" y="3299067"/>
            <a:ext cx="25176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two</a:t>
            </a:r>
          </a:p>
          <a:p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Columns here to automate spacing between rows of text. Can use like bullets with one “idea” per column or continuous “paragraph format.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785B6-3E85-4F03-B9AA-4ADBA6908E1E}"/>
              </a:ext>
            </a:extLst>
          </p:cNvPr>
          <p:cNvSpPr txBox="1"/>
          <p:nvPr/>
        </p:nvSpPr>
        <p:spPr>
          <a:xfrm>
            <a:off x="4837173" y="3299067"/>
            <a:ext cx="2517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Alibus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adio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Optaturiam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ratem</a:t>
            </a:r>
            <a:endParaRPr lang="en-US" sz="200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venim</a:t>
            </a:r>
            <a:endParaRPr lang="en-US" sz="200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Volorum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quation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ventia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voloreptate</a:t>
            </a:r>
            <a:endParaRPr lang="en-US" sz="200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Solorrum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cori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200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Consentotat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203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612D60-1A16-4A4F-88FC-8E4A1801B060}"/>
              </a:ext>
            </a:extLst>
          </p:cNvPr>
          <p:cNvSpPr/>
          <p:nvPr/>
        </p:nvSpPr>
        <p:spPr>
          <a:xfrm>
            <a:off x="294499" y="258618"/>
            <a:ext cx="6852921" cy="617946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D627F-518B-41C2-945E-2448DD806BB2}"/>
              </a:ext>
            </a:extLst>
          </p:cNvPr>
          <p:cNvSpPr txBox="1"/>
          <p:nvPr/>
        </p:nvSpPr>
        <p:spPr>
          <a:xfrm>
            <a:off x="294499" y="152092"/>
            <a:ext cx="6036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Page contents</a:t>
            </a:r>
            <a:endParaRPr lang="en-US" sz="20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871C8-9914-4648-B795-2717E3A6B234}"/>
              </a:ext>
            </a:extLst>
          </p:cNvPr>
          <p:cNvCxnSpPr>
            <a:cxnSpLocks/>
          </p:cNvCxnSpPr>
          <p:nvPr/>
        </p:nvCxnSpPr>
        <p:spPr>
          <a:xfrm>
            <a:off x="1047668" y="4229622"/>
            <a:ext cx="2509265" cy="0"/>
          </a:xfrm>
          <a:prstGeom prst="line">
            <a:avLst/>
          </a:prstGeom>
          <a:ln>
            <a:solidFill>
              <a:srgbClr val="1F6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0FF6C7-1F4E-4CD9-ACDD-65232822158B}"/>
              </a:ext>
            </a:extLst>
          </p:cNvPr>
          <p:cNvCxnSpPr>
            <a:cxnSpLocks/>
          </p:cNvCxnSpPr>
          <p:nvPr/>
        </p:nvCxnSpPr>
        <p:spPr>
          <a:xfrm>
            <a:off x="4780768" y="4229622"/>
            <a:ext cx="2509265" cy="0"/>
          </a:xfrm>
          <a:prstGeom prst="line">
            <a:avLst/>
          </a:prstGeom>
          <a:ln>
            <a:solidFill>
              <a:srgbClr val="1F6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0E8312-0170-41EC-9133-08485EFC5A64}"/>
              </a:ext>
            </a:extLst>
          </p:cNvPr>
          <p:cNvCxnSpPr>
            <a:cxnSpLocks/>
          </p:cNvCxnSpPr>
          <p:nvPr/>
        </p:nvCxnSpPr>
        <p:spPr>
          <a:xfrm>
            <a:off x="8666268" y="4229622"/>
            <a:ext cx="2509265" cy="0"/>
          </a:xfrm>
          <a:prstGeom prst="line">
            <a:avLst/>
          </a:prstGeom>
          <a:ln>
            <a:solidFill>
              <a:srgbClr val="1F6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DEDD3B-8A8F-4658-AEE9-52BE6C423EEB}"/>
              </a:ext>
            </a:extLst>
          </p:cNvPr>
          <p:cNvSpPr txBox="1"/>
          <p:nvPr/>
        </p:nvSpPr>
        <p:spPr>
          <a:xfrm>
            <a:off x="902257" y="4377787"/>
            <a:ext cx="2811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Place images/graphics above the line. Caption your photo or add description below the line. Remember to credit your image if applicable.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44499-31BA-4A95-B6B1-2D00F3CEF9E8}"/>
              </a:ext>
            </a:extLst>
          </p:cNvPr>
          <p:cNvSpPr txBox="1"/>
          <p:nvPr/>
        </p:nvSpPr>
        <p:spPr>
          <a:xfrm>
            <a:off x="4719727" y="4377787"/>
            <a:ext cx="2752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Alternatively, can treat these like bullet points.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317DB-A977-4EEB-817C-CB2BFB47B087}"/>
              </a:ext>
            </a:extLst>
          </p:cNvPr>
          <p:cNvSpPr txBox="1"/>
          <p:nvPr/>
        </p:nvSpPr>
        <p:spPr>
          <a:xfrm>
            <a:off x="8544627" y="4377788"/>
            <a:ext cx="2889567" cy="10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Also, a great option for speaker photos/names, etc.</a:t>
            </a:r>
          </a:p>
        </p:txBody>
      </p:sp>
    </p:spTree>
    <p:extLst>
      <p:ext uri="{BB962C8B-B14F-4D97-AF65-F5344CB8AC3E}">
        <p14:creationId xmlns:p14="http://schemas.microsoft.com/office/powerpoint/2010/main" val="3960573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1D090C-8E75-4C84-A1C1-EB3E574102C6}"/>
              </a:ext>
            </a:extLst>
          </p:cNvPr>
          <p:cNvSpPr/>
          <p:nvPr/>
        </p:nvSpPr>
        <p:spPr>
          <a:xfrm>
            <a:off x="0" y="4601361"/>
            <a:ext cx="3489820" cy="2256639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image here]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0AE8E1-D19D-4463-8C5D-2E0804B72BB2}"/>
              </a:ext>
            </a:extLst>
          </p:cNvPr>
          <p:cNvSpPr/>
          <p:nvPr/>
        </p:nvSpPr>
        <p:spPr>
          <a:xfrm>
            <a:off x="0" y="2300680"/>
            <a:ext cx="3489820" cy="2256639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image here]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37C17-2A1F-45AF-848D-6D83FF556DE1}"/>
              </a:ext>
            </a:extLst>
          </p:cNvPr>
          <p:cNvSpPr/>
          <p:nvPr/>
        </p:nvSpPr>
        <p:spPr>
          <a:xfrm>
            <a:off x="0" y="0"/>
            <a:ext cx="3489820" cy="2256639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image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7C36E-3AB7-47EF-BE11-54ADB764C6CC}"/>
              </a:ext>
            </a:extLst>
          </p:cNvPr>
          <p:cNvSpPr txBox="1"/>
          <p:nvPr/>
        </p:nvSpPr>
        <p:spPr>
          <a:xfrm>
            <a:off x="4062369" y="645844"/>
            <a:ext cx="60946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F66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this page going to be </a:t>
            </a:r>
          </a:p>
          <a:p>
            <a:r>
              <a:rPr lang="en-US" sz="4000" b="1">
                <a:solidFill>
                  <a:srgbClr val="1F66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43DE2-07A8-4B61-B4AD-32D11F73F9CD}"/>
              </a:ext>
            </a:extLst>
          </p:cNvPr>
          <p:cNvSpPr txBox="1"/>
          <p:nvPr/>
        </p:nvSpPr>
        <p:spPr>
          <a:xfrm>
            <a:off x="4062369" y="2940152"/>
            <a:ext cx="7858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You’ve caught their attention with bold text, additional</a:t>
            </a:r>
          </a:p>
          <a:p>
            <a:r>
              <a:rPr lang="en-US" sz="24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Supporting text can go here. Size 24 font recommended, do not go smaller than 20.</a:t>
            </a:r>
          </a:p>
        </p:txBody>
      </p:sp>
    </p:spTree>
    <p:extLst>
      <p:ext uri="{BB962C8B-B14F-4D97-AF65-F5344CB8AC3E}">
        <p14:creationId xmlns:p14="http://schemas.microsoft.com/office/powerpoint/2010/main" val="1017902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FC4817B-9AD4-49EF-B871-BA7664136761}"/>
              </a:ext>
            </a:extLst>
          </p:cNvPr>
          <p:cNvCxnSpPr>
            <a:cxnSpLocks/>
          </p:cNvCxnSpPr>
          <p:nvPr/>
        </p:nvCxnSpPr>
        <p:spPr>
          <a:xfrm flipV="1">
            <a:off x="5347981" y="2155971"/>
            <a:ext cx="1496038" cy="3338819"/>
          </a:xfrm>
          <a:prstGeom prst="line">
            <a:avLst/>
          </a:prstGeom>
          <a:ln>
            <a:solidFill>
              <a:srgbClr val="1F66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48DBDF-14FF-4701-80AA-56D708440272}"/>
              </a:ext>
            </a:extLst>
          </p:cNvPr>
          <p:cNvSpPr txBox="1"/>
          <p:nvPr/>
        </p:nvSpPr>
        <p:spPr>
          <a:xfrm>
            <a:off x="662730" y="473788"/>
            <a:ext cx="11199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Have charts or maps? Before/after comparisons? Remember to</a:t>
            </a:r>
          </a:p>
          <a:p>
            <a:pPr algn="ctr"/>
            <a:r>
              <a:rPr lang="en-US" sz="24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Format your graphs. Etc., with CRCOG colors.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D762E-2AA8-4DE1-A120-2FE329548CC7}"/>
              </a:ext>
            </a:extLst>
          </p:cNvPr>
          <p:cNvSpPr txBox="1"/>
          <p:nvPr/>
        </p:nvSpPr>
        <p:spPr>
          <a:xfrm>
            <a:off x="1177254" y="5799436"/>
            <a:ext cx="3168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Title or caption for your </a:t>
            </a:r>
          </a:p>
          <a:p>
            <a:pPr algn="ctr"/>
            <a:r>
              <a:rPr lang="en-US" sz="1600" i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map/graph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B2D61-5B47-4B5D-8CCD-5F37CDF4343D}"/>
              </a:ext>
            </a:extLst>
          </p:cNvPr>
          <p:cNvSpPr txBox="1"/>
          <p:nvPr/>
        </p:nvSpPr>
        <p:spPr>
          <a:xfrm>
            <a:off x="6857999" y="5799437"/>
            <a:ext cx="3168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Title or caption for your </a:t>
            </a:r>
          </a:p>
          <a:p>
            <a:pPr algn="ctr"/>
            <a:r>
              <a:rPr lang="en-US" sz="1600" i="1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map/graph</a:t>
            </a:r>
          </a:p>
        </p:txBody>
      </p:sp>
    </p:spTree>
    <p:extLst>
      <p:ext uri="{BB962C8B-B14F-4D97-AF65-F5344CB8AC3E}">
        <p14:creationId xmlns:p14="http://schemas.microsoft.com/office/powerpoint/2010/main" val="3695867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1D090C-8E75-4C84-A1C1-EB3E574102C6}"/>
              </a:ext>
            </a:extLst>
          </p:cNvPr>
          <p:cNvSpPr/>
          <p:nvPr/>
        </p:nvSpPr>
        <p:spPr>
          <a:xfrm>
            <a:off x="8702180" y="4601361"/>
            <a:ext cx="3489820" cy="2256639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image here]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0AE8E1-D19D-4463-8C5D-2E0804B72BB2}"/>
              </a:ext>
            </a:extLst>
          </p:cNvPr>
          <p:cNvSpPr/>
          <p:nvPr/>
        </p:nvSpPr>
        <p:spPr>
          <a:xfrm>
            <a:off x="8702180" y="2300680"/>
            <a:ext cx="3489820" cy="2256639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image here]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37C17-2A1F-45AF-848D-6D83FF556DE1}"/>
              </a:ext>
            </a:extLst>
          </p:cNvPr>
          <p:cNvSpPr/>
          <p:nvPr/>
        </p:nvSpPr>
        <p:spPr>
          <a:xfrm>
            <a:off x="8702180" y="0"/>
            <a:ext cx="3489820" cy="2256639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image here]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7C36E-3AB7-47EF-BE11-54ADB764C6CC}"/>
              </a:ext>
            </a:extLst>
          </p:cNvPr>
          <p:cNvSpPr txBox="1"/>
          <p:nvPr/>
        </p:nvSpPr>
        <p:spPr>
          <a:xfrm>
            <a:off x="564159" y="738123"/>
            <a:ext cx="60946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F66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this page going to be </a:t>
            </a:r>
          </a:p>
          <a:p>
            <a:r>
              <a:rPr lang="en-US" sz="4000" b="1">
                <a:solidFill>
                  <a:srgbClr val="1F66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43DE2-07A8-4B61-B4AD-32D11F73F9CD}"/>
              </a:ext>
            </a:extLst>
          </p:cNvPr>
          <p:cNvSpPr txBox="1"/>
          <p:nvPr/>
        </p:nvSpPr>
        <p:spPr>
          <a:xfrm>
            <a:off x="564159" y="3580721"/>
            <a:ext cx="7858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You’ve caught their attention with bold text, additional</a:t>
            </a:r>
          </a:p>
          <a:p>
            <a:r>
              <a:rPr lang="en-US" sz="24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Supporting text can go here. Size 24 font recommended, do not go smaller than 20.</a:t>
            </a:r>
          </a:p>
        </p:txBody>
      </p:sp>
    </p:spTree>
    <p:extLst>
      <p:ext uri="{BB962C8B-B14F-4D97-AF65-F5344CB8AC3E}">
        <p14:creationId xmlns:p14="http://schemas.microsoft.com/office/powerpoint/2010/main" val="1686261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235B60-B03C-4B7A-9201-408982033F53}"/>
              </a:ext>
            </a:extLst>
          </p:cNvPr>
          <p:cNvSpPr txBox="1"/>
          <p:nvPr/>
        </p:nvSpPr>
        <p:spPr>
          <a:xfrm>
            <a:off x="420499" y="134116"/>
            <a:ext cx="102335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F66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this page going to be </a:t>
            </a:r>
          </a:p>
          <a:p>
            <a:r>
              <a:rPr lang="en-US" sz="4000" b="1">
                <a:solidFill>
                  <a:srgbClr val="1F66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0D79A-C2E3-4C5B-839D-D461A2C57D6E}"/>
              </a:ext>
            </a:extLst>
          </p:cNvPr>
          <p:cNvSpPr txBox="1"/>
          <p:nvPr/>
        </p:nvSpPr>
        <p:spPr>
          <a:xfrm>
            <a:off x="606105" y="1860978"/>
            <a:ext cx="48802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Need to say a little bit more and the caption text is too small of an option? Place it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80885-8D94-44FA-AABF-4E07AB2E83EC}"/>
              </a:ext>
            </a:extLst>
          </p:cNvPr>
          <p:cNvSpPr/>
          <p:nvPr/>
        </p:nvSpPr>
        <p:spPr>
          <a:xfrm>
            <a:off x="9610987" y="3296950"/>
            <a:ext cx="2581013" cy="1895835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image here]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BD745D-3615-45E4-B3B8-5B6DA75B2CFA}"/>
              </a:ext>
            </a:extLst>
          </p:cNvPr>
          <p:cNvSpPr/>
          <p:nvPr/>
        </p:nvSpPr>
        <p:spPr>
          <a:xfrm>
            <a:off x="6860796" y="3296949"/>
            <a:ext cx="2581013" cy="1895835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image here]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EDBD4F-6A63-4F4B-B7C8-E563E0DB1452}"/>
              </a:ext>
            </a:extLst>
          </p:cNvPr>
          <p:cNvSpPr/>
          <p:nvPr/>
        </p:nvSpPr>
        <p:spPr>
          <a:xfrm>
            <a:off x="4110605" y="3296948"/>
            <a:ext cx="2581013" cy="1895835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[place image here]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C513D-D96D-40F2-B3E7-2D3CD10E6624}"/>
              </a:ext>
            </a:extLst>
          </p:cNvPr>
          <p:cNvSpPr txBox="1"/>
          <p:nvPr/>
        </p:nvSpPr>
        <p:spPr>
          <a:xfrm>
            <a:off x="4225254" y="5292187"/>
            <a:ext cx="2466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Gitat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remolup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iendias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iminullorem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ut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accum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alitiat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fugiti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dolorem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tiae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non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esed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et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ium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quaest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, simi, qui 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53BDF-1843-4A79-9E07-8925B34D1B91}"/>
              </a:ext>
            </a:extLst>
          </p:cNvPr>
          <p:cNvSpPr txBox="1"/>
          <p:nvPr/>
        </p:nvSpPr>
        <p:spPr>
          <a:xfrm>
            <a:off x="6860796" y="5292187"/>
            <a:ext cx="2466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Gitat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remolup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iendias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iminullorem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ut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accum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alitiat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fugiti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dolorem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tiae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non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esed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et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ium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quaest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, simi, qui 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E3997-9D09-49B3-9B2D-AC81B2E4319B}"/>
              </a:ext>
            </a:extLst>
          </p:cNvPr>
          <p:cNvSpPr txBox="1"/>
          <p:nvPr/>
        </p:nvSpPr>
        <p:spPr>
          <a:xfrm>
            <a:off x="9668311" y="5292934"/>
            <a:ext cx="2466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Gitat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remolup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iendias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iminullorem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ut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accum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alitiat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fugiti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dolorem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tiae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non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esed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et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ium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 </a:t>
            </a:r>
            <a:r>
              <a:rPr lang="en-US" i="1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quaest</a:t>
            </a:r>
            <a:r>
              <a:rPr lang="en-US" i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, simi, qui sum</a:t>
            </a:r>
          </a:p>
        </p:txBody>
      </p:sp>
    </p:spTree>
    <p:extLst>
      <p:ext uri="{BB962C8B-B14F-4D97-AF65-F5344CB8AC3E}">
        <p14:creationId xmlns:p14="http://schemas.microsoft.com/office/powerpoint/2010/main" val="405600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29040C-C150-411E-8468-3F8EE62E947B}"/>
              </a:ext>
            </a:extLst>
          </p:cNvPr>
          <p:cNvSpPr/>
          <p:nvPr/>
        </p:nvSpPr>
        <p:spPr>
          <a:xfrm>
            <a:off x="542159" y="5572023"/>
            <a:ext cx="11350201" cy="1071136"/>
          </a:xfrm>
          <a:prstGeom prst="roundRect">
            <a:avLst/>
          </a:prstGeom>
          <a:solidFill>
            <a:srgbClr val="1F666E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374665"/>
            <a:ext cx="10788213" cy="553674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236003"/>
            <a:ext cx="10515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Micromobility? </a:t>
            </a:r>
            <a:endParaRPr lang="en-US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948997-6BB0-44B7-BB90-7EC78EE30797}"/>
              </a:ext>
            </a:extLst>
          </p:cNvPr>
          <p:cNvSpPr/>
          <p:nvPr/>
        </p:nvSpPr>
        <p:spPr>
          <a:xfrm>
            <a:off x="706971" y="1284041"/>
            <a:ext cx="3398213" cy="4177880"/>
          </a:xfrm>
          <a:prstGeom prst="roundRect">
            <a:avLst/>
          </a:prstGeom>
          <a:solidFill>
            <a:srgbClr val="F0C57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Pedal Bike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E6A330-6B91-458A-94B7-63B0B964E446}"/>
              </a:ext>
            </a:extLst>
          </p:cNvPr>
          <p:cNvSpPr/>
          <p:nvPr/>
        </p:nvSpPr>
        <p:spPr>
          <a:xfrm>
            <a:off x="4388834" y="1284041"/>
            <a:ext cx="3401568" cy="4177880"/>
          </a:xfrm>
          <a:prstGeom prst="roundRect">
            <a:avLst/>
          </a:prstGeom>
          <a:solidFill>
            <a:srgbClr val="F0C57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E-Bike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851B85-07E4-4044-AF60-18201AE3BDDE}"/>
              </a:ext>
            </a:extLst>
          </p:cNvPr>
          <p:cNvSpPr/>
          <p:nvPr/>
        </p:nvSpPr>
        <p:spPr>
          <a:xfrm>
            <a:off x="8074052" y="1284041"/>
            <a:ext cx="3401568" cy="4177880"/>
          </a:xfrm>
          <a:prstGeom prst="roundRect">
            <a:avLst/>
          </a:prstGeom>
          <a:solidFill>
            <a:srgbClr val="F0C570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E-Scooter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 descr="Meet the Bike | Capital Bikeshare">
            <a:extLst>
              <a:ext uri="{FF2B5EF4-FFF2-40B4-BE49-F238E27FC236}">
                <a16:creationId xmlns:a16="http://schemas.microsoft.com/office/drawing/2014/main" id="{C39B8603-BA30-411E-906D-1705FC3C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15" y="2224505"/>
            <a:ext cx="3494561" cy="22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Metro DC's Bikeshare System Works | Capital Bikeshare">
            <a:extLst>
              <a:ext uri="{FF2B5EF4-FFF2-40B4-BE49-F238E27FC236}">
                <a16:creationId xmlns:a16="http://schemas.microsoft.com/office/drawing/2014/main" id="{31FC12A3-C29E-44E0-A844-751553FA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114" y="2316496"/>
            <a:ext cx="3493008" cy="220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30152A3-0863-4606-BC15-1FE723EF0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4052" y="1712066"/>
            <a:ext cx="3489961" cy="345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B7E2E1-9A77-4F08-8429-D0B40971CE73}"/>
              </a:ext>
            </a:extLst>
          </p:cNvPr>
          <p:cNvSpPr txBox="1"/>
          <p:nvPr/>
        </p:nvSpPr>
        <p:spPr>
          <a:xfrm>
            <a:off x="706971" y="5784425"/>
            <a:ext cx="10942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Small, lightweight personal mobility devices that are either self or electrically powered. </a:t>
            </a:r>
            <a:endParaRPr 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9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94A556-16FB-4861-86B8-440C7A2F3814}"/>
              </a:ext>
            </a:extLst>
          </p:cNvPr>
          <p:cNvSpPr/>
          <p:nvPr/>
        </p:nvSpPr>
        <p:spPr>
          <a:xfrm>
            <a:off x="317753" y="310393"/>
            <a:ext cx="9179332" cy="617946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5BC0F-6F6E-454C-B456-AB66142A0275}"/>
              </a:ext>
            </a:extLst>
          </p:cNvPr>
          <p:cNvSpPr txBox="1"/>
          <p:nvPr/>
        </p:nvSpPr>
        <p:spPr>
          <a:xfrm>
            <a:off x="315305" y="203867"/>
            <a:ext cx="908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Rapidly Growing Mode</a:t>
            </a:r>
            <a:endParaRPr lang="en-US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473B92-7D5D-08A3-87BF-B4BF7589B43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15305" y="4834550"/>
            <a:ext cx="11273131" cy="29467"/>
          </a:xfrm>
          <a:prstGeom prst="line">
            <a:avLst/>
          </a:prstGeom>
          <a:ln w="76200">
            <a:solidFill>
              <a:srgbClr val="E3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DE722-CB8D-37F2-BD8A-29E45B9D2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59" y="1613159"/>
            <a:ext cx="3962165" cy="26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DDCDCC-0D1C-BEA2-C65D-6CC9090F22AB}"/>
              </a:ext>
            </a:extLst>
          </p:cNvPr>
          <p:cNvSpPr/>
          <p:nvPr/>
        </p:nvSpPr>
        <p:spPr>
          <a:xfrm>
            <a:off x="315305" y="4419051"/>
            <a:ext cx="878186" cy="830997"/>
          </a:xfrm>
          <a:prstGeom prst="ellipse">
            <a:avLst/>
          </a:prstGeom>
          <a:solidFill>
            <a:schemeClr val="bg1"/>
          </a:solidFill>
          <a:ln w="76200">
            <a:solidFill>
              <a:srgbClr val="E3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3A0F99-782E-ABD0-AE93-47BCFE03D0C1}"/>
              </a:ext>
            </a:extLst>
          </p:cNvPr>
          <p:cNvSpPr txBox="1"/>
          <p:nvPr/>
        </p:nvSpPr>
        <p:spPr>
          <a:xfrm>
            <a:off x="315305" y="5413972"/>
            <a:ext cx="162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large scale bikeshare programs open in the US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306BE7-019B-B068-5AE3-DBD880A6340D}"/>
              </a:ext>
            </a:extLst>
          </p:cNvPr>
          <p:cNvSpPr/>
          <p:nvPr/>
        </p:nvSpPr>
        <p:spPr>
          <a:xfrm>
            <a:off x="3939531" y="4389425"/>
            <a:ext cx="878186" cy="830997"/>
          </a:xfrm>
          <a:prstGeom prst="ellipse">
            <a:avLst/>
          </a:prstGeom>
          <a:solidFill>
            <a:schemeClr val="bg1"/>
          </a:solidFill>
          <a:ln w="76200">
            <a:solidFill>
              <a:srgbClr val="E3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2F06E3-DF58-D863-F9F6-BF75374C6066}"/>
              </a:ext>
            </a:extLst>
          </p:cNvPr>
          <p:cNvGrpSpPr/>
          <p:nvPr/>
        </p:nvGrpSpPr>
        <p:grpSpPr>
          <a:xfrm>
            <a:off x="2847901" y="1419070"/>
            <a:ext cx="3638197" cy="5119212"/>
            <a:chOff x="2847901" y="1419070"/>
            <a:chExt cx="3638197" cy="511921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DEB354-58BB-07AA-BF9F-E167A493DFD0}"/>
                </a:ext>
              </a:extLst>
            </p:cNvPr>
            <p:cNvSpPr txBox="1"/>
            <p:nvPr/>
          </p:nvSpPr>
          <p:spPr>
            <a:xfrm>
              <a:off x="3845099" y="5337953"/>
              <a:ext cx="18336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CRCOG completes bikeshare feasibility study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E90930-F887-1CA4-F6AB-8B13B8A09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7901" y="1419070"/>
              <a:ext cx="3638197" cy="2803370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FCA58D8-3759-6BF3-185C-451804FDE2A0}"/>
              </a:ext>
            </a:extLst>
          </p:cNvPr>
          <p:cNvSpPr/>
          <p:nvPr/>
        </p:nvSpPr>
        <p:spPr>
          <a:xfrm>
            <a:off x="6383330" y="4419051"/>
            <a:ext cx="878186" cy="830997"/>
          </a:xfrm>
          <a:prstGeom prst="ellipse">
            <a:avLst/>
          </a:prstGeom>
          <a:solidFill>
            <a:schemeClr val="bg1"/>
          </a:solidFill>
          <a:ln w="76200">
            <a:solidFill>
              <a:srgbClr val="E3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465C2-A246-C57C-D11E-7D5F16BBBD4C}"/>
              </a:ext>
            </a:extLst>
          </p:cNvPr>
          <p:cNvGrpSpPr/>
          <p:nvPr/>
        </p:nvGrpSpPr>
        <p:grpSpPr>
          <a:xfrm>
            <a:off x="4964591" y="1864557"/>
            <a:ext cx="3336644" cy="4683050"/>
            <a:chOff x="4964591" y="1864557"/>
            <a:chExt cx="3336644" cy="46830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6770B0-28A2-B45E-D571-E0EDBADDC515}"/>
                </a:ext>
              </a:extLst>
            </p:cNvPr>
            <p:cNvSpPr txBox="1"/>
            <p:nvPr/>
          </p:nvSpPr>
          <p:spPr>
            <a:xfrm>
              <a:off x="6383330" y="5347278"/>
              <a:ext cx="18336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Rapid growth in private dockless bikeshare systems</a:t>
              </a:r>
            </a:p>
          </p:txBody>
        </p:sp>
        <p:pic>
          <p:nvPicPr>
            <p:cNvPr id="1028" name="Picture 4" descr="Which dockless bikeshare (Mobike, LimeBike, or Spin) is right for you? –  Greater Greater Washington">
              <a:extLst>
                <a:ext uri="{FF2B5EF4-FFF2-40B4-BE49-F238E27FC236}">
                  <a16:creationId xmlns:a16="http://schemas.microsoft.com/office/drawing/2014/main" id="{62D7ACDB-67EF-F204-F57F-8EBBEBE7C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591" y="1864557"/>
              <a:ext cx="3336644" cy="2502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9A577418-EC47-EF10-60B8-A21A9D7586A7}"/>
              </a:ext>
            </a:extLst>
          </p:cNvPr>
          <p:cNvSpPr/>
          <p:nvPr/>
        </p:nvSpPr>
        <p:spPr>
          <a:xfrm>
            <a:off x="7948943" y="4497269"/>
            <a:ext cx="878186" cy="830997"/>
          </a:xfrm>
          <a:prstGeom prst="ellipse">
            <a:avLst/>
          </a:prstGeom>
          <a:solidFill>
            <a:schemeClr val="bg1"/>
          </a:solidFill>
          <a:ln w="76200">
            <a:solidFill>
              <a:srgbClr val="E3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D79E75-5CE6-C78A-EBC4-7D843C64CE53}"/>
              </a:ext>
            </a:extLst>
          </p:cNvPr>
          <p:cNvGrpSpPr/>
          <p:nvPr/>
        </p:nvGrpSpPr>
        <p:grpSpPr>
          <a:xfrm>
            <a:off x="6959175" y="1671618"/>
            <a:ext cx="2983806" cy="4351840"/>
            <a:chOff x="6894186" y="1653645"/>
            <a:chExt cx="2983806" cy="43518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0589F7-5BC7-A57F-9FD9-FB5E7DBFB767}"/>
                </a:ext>
              </a:extLst>
            </p:cNvPr>
            <p:cNvSpPr txBox="1"/>
            <p:nvPr/>
          </p:nvSpPr>
          <p:spPr>
            <a:xfrm>
              <a:off x="8044322" y="5359154"/>
              <a:ext cx="18336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First scooter programs open</a:t>
              </a:r>
            </a:p>
          </p:txBody>
        </p:sp>
        <p:pic>
          <p:nvPicPr>
            <p:cNvPr id="1030" name="Picture 6" descr="Bird monthly electric scooter review: far worse than a bike - The Verge">
              <a:extLst>
                <a:ext uri="{FF2B5EF4-FFF2-40B4-BE49-F238E27FC236}">
                  <a16:creationId xmlns:a16="http://schemas.microsoft.com/office/drawing/2014/main" id="{EA3B0749-5A8C-7FC9-7F5F-ED5B76C84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186" y="1653645"/>
              <a:ext cx="2735780" cy="2735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9436DDF1-B509-C6D0-7206-E8FC82337545}"/>
              </a:ext>
            </a:extLst>
          </p:cNvPr>
          <p:cNvSpPr/>
          <p:nvPr/>
        </p:nvSpPr>
        <p:spPr>
          <a:xfrm>
            <a:off x="10710250" y="4433784"/>
            <a:ext cx="878186" cy="830997"/>
          </a:xfrm>
          <a:prstGeom prst="ellipse">
            <a:avLst/>
          </a:prstGeom>
          <a:solidFill>
            <a:schemeClr val="bg1"/>
          </a:solidFill>
          <a:ln w="76200">
            <a:solidFill>
              <a:srgbClr val="E37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02D979-A83F-86C0-AE73-146325F3DAA3}"/>
              </a:ext>
            </a:extLst>
          </p:cNvPr>
          <p:cNvGrpSpPr/>
          <p:nvPr/>
        </p:nvGrpSpPr>
        <p:grpSpPr>
          <a:xfrm>
            <a:off x="8301234" y="1904701"/>
            <a:ext cx="3704412" cy="4680404"/>
            <a:chOff x="8301234" y="1904701"/>
            <a:chExt cx="3704412" cy="468040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298778-1D6A-C711-A52A-A9326DCDF9EC}"/>
                </a:ext>
              </a:extLst>
            </p:cNvPr>
            <p:cNvSpPr txBox="1"/>
            <p:nvPr/>
          </p:nvSpPr>
          <p:spPr>
            <a:xfrm>
              <a:off x="10124658" y="5384776"/>
              <a:ext cx="18357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Superpedestrian launches operations in Hartford </a:t>
              </a:r>
            </a:p>
          </p:txBody>
        </p:sp>
        <p:pic>
          <p:nvPicPr>
            <p:cNvPr id="1032" name="Picture 8" descr="Superpedestrian">
              <a:extLst>
                <a:ext uri="{FF2B5EF4-FFF2-40B4-BE49-F238E27FC236}">
                  <a16:creationId xmlns:a16="http://schemas.microsoft.com/office/drawing/2014/main" id="{336AB124-C088-2DED-5A0D-CAFAEFA96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1234" y="1904701"/>
              <a:ext cx="3704412" cy="2469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4C5909D-8829-E1E9-7BE1-DDE71BFC3969}"/>
              </a:ext>
            </a:extLst>
          </p:cNvPr>
          <p:cNvSpPr txBox="1"/>
          <p:nvPr/>
        </p:nvSpPr>
        <p:spPr>
          <a:xfrm>
            <a:off x="9835773" y="943475"/>
            <a:ext cx="2124639" cy="1477328"/>
          </a:xfrm>
          <a:prstGeom prst="rect">
            <a:avLst/>
          </a:prstGeom>
          <a:solidFill>
            <a:srgbClr val="1F66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Bikeshare: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66 million trips</a:t>
            </a:r>
          </a:p>
          <a:p>
            <a:pPr algn="ctr"/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Scootershare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62 million Trips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436064-359D-B587-0541-FA7F41DF06B6}"/>
              </a:ext>
            </a:extLst>
          </p:cNvPr>
          <p:cNvSpPr txBox="1"/>
          <p:nvPr/>
        </p:nvSpPr>
        <p:spPr>
          <a:xfrm>
            <a:off x="3366099" y="932954"/>
            <a:ext cx="2124639" cy="1477328"/>
          </a:xfrm>
          <a:prstGeom prst="rect">
            <a:avLst/>
          </a:prstGeom>
          <a:solidFill>
            <a:srgbClr val="1F66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Bikeshare: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 million trips</a:t>
            </a:r>
          </a:p>
          <a:p>
            <a:pPr algn="ctr"/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Scootershare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 Trips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9F5B7-C82A-F7DD-3908-E6D9CEBD98A2}"/>
              </a:ext>
            </a:extLst>
          </p:cNvPr>
          <p:cNvSpPr txBox="1"/>
          <p:nvPr/>
        </p:nvSpPr>
        <p:spPr>
          <a:xfrm>
            <a:off x="5610304" y="924278"/>
            <a:ext cx="2124639" cy="1477328"/>
          </a:xfrm>
          <a:prstGeom prst="rect">
            <a:avLst/>
          </a:prstGeom>
          <a:solidFill>
            <a:srgbClr val="1F66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Bikeshare: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 million trips</a:t>
            </a:r>
          </a:p>
          <a:p>
            <a:pPr algn="ctr"/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Scootershare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 Trips</a:t>
            </a:r>
          </a:p>
        </p:txBody>
      </p:sp>
    </p:spTree>
    <p:extLst>
      <p:ext uri="{BB962C8B-B14F-4D97-AF65-F5344CB8AC3E}">
        <p14:creationId xmlns:p14="http://schemas.microsoft.com/office/powerpoint/2010/main" val="14441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7" grpId="0" animBg="1"/>
      <p:bldP spid="21" grpId="0" animBg="1"/>
      <p:bldP spid="27" grpId="0" animBg="1"/>
      <p:bldP spid="30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94A556-16FB-4861-86B8-440C7A2F3814}"/>
              </a:ext>
            </a:extLst>
          </p:cNvPr>
          <p:cNvSpPr/>
          <p:nvPr/>
        </p:nvSpPr>
        <p:spPr>
          <a:xfrm>
            <a:off x="317753" y="310393"/>
            <a:ext cx="7084965" cy="617946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5BC0F-6F6E-454C-B456-AB66142A0275}"/>
              </a:ext>
            </a:extLst>
          </p:cNvPr>
          <p:cNvSpPr txBox="1"/>
          <p:nvPr/>
        </p:nvSpPr>
        <p:spPr>
          <a:xfrm>
            <a:off x="315306" y="203867"/>
            <a:ext cx="708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Industry Future</a:t>
            </a:r>
            <a:endParaRPr lang="en-US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8824A0-A9DB-7188-7BD4-2783947D699E}"/>
              </a:ext>
            </a:extLst>
          </p:cNvPr>
          <p:cNvGrpSpPr/>
          <p:nvPr/>
        </p:nvGrpSpPr>
        <p:grpSpPr>
          <a:xfrm>
            <a:off x="315306" y="1785652"/>
            <a:ext cx="3007317" cy="4651342"/>
            <a:chOff x="315306" y="1785652"/>
            <a:chExt cx="3007317" cy="46513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F0F795-6468-9A48-9626-73C230B96B26}"/>
                </a:ext>
              </a:extLst>
            </p:cNvPr>
            <p:cNvSpPr/>
            <p:nvPr/>
          </p:nvSpPr>
          <p:spPr>
            <a:xfrm>
              <a:off x="315307" y="1785652"/>
              <a:ext cx="3007316" cy="1899108"/>
            </a:xfrm>
            <a:prstGeom prst="rect">
              <a:avLst/>
            </a:prstGeom>
            <a:solidFill>
              <a:srgbClr val="1F6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latin typeface="Georgia" panose="02040502050405020303" pitchFamily="18" charset="0"/>
                  <a:ea typeface="Verdana" panose="020B0604030504040204" pitchFamily="34" charset="0"/>
                </a:rPr>
                <a:t>Projected Growth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D12A4A-6FB7-B4B0-371C-4B13F9578B24}"/>
                </a:ext>
              </a:extLst>
            </p:cNvPr>
            <p:cNvSpPr txBox="1"/>
            <p:nvPr/>
          </p:nvSpPr>
          <p:spPr>
            <a:xfrm>
              <a:off x="315306" y="3856776"/>
              <a:ext cx="3007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Global micromobility market forecasted to </a:t>
              </a:r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</a:rPr>
                <a:t>quadruple in size 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in the next decade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E7337E-60A9-8E7D-64D2-0CE4AAA74454}"/>
                </a:ext>
              </a:extLst>
            </p:cNvPr>
            <p:cNvSpPr txBox="1"/>
            <p:nvPr/>
          </p:nvSpPr>
          <p:spPr>
            <a:xfrm>
              <a:off x="315306" y="5236665"/>
              <a:ext cx="30073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Consolidation and better operations should result in </a:t>
              </a:r>
              <a:r>
                <a:rPr lang="en-US" b="1" dirty="0">
                  <a:latin typeface="Verdana" panose="020B0604030504040204" pitchFamily="34" charset="0"/>
                  <a:ea typeface="Verdana" panose="020B0604030504040204" pitchFamily="34" charset="0"/>
                </a:rPr>
                <a:t>greater market stability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1BE86E-7274-E9C1-2F21-C40D81451AD7}"/>
              </a:ext>
            </a:extLst>
          </p:cNvPr>
          <p:cNvGrpSpPr/>
          <p:nvPr/>
        </p:nvGrpSpPr>
        <p:grpSpPr>
          <a:xfrm>
            <a:off x="4247529" y="1785652"/>
            <a:ext cx="3007316" cy="4081056"/>
            <a:chOff x="4247529" y="1785652"/>
            <a:chExt cx="3007316" cy="40810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E0C098-D3EF-D3E9-DD55-D27007B22ADF}"/>
                </a:ext>
              </a:extLst>
            </p:cNvPr>
            <p:cNvSpPr/>
            <p:nvPr/>
          </p:nvSpPr>
          <p:spPr>
            <a:xfrm>
              <a:off x="4247529" y="1785652"/>
              <a:ext cx="3007316" cy="1899108"/>
            </a:xfrm>
            <a:prstGeom prst="rect">
              <a:avLst/>
            </a:prstGeom>
            <a:solidFill>
              <a:srgbClr val="1F6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latin typeface="Georgia" panose="02040502050405020303" pitchFamily="18" charset="0"/>
                  <a:ea typeface="Verdana" panose="020B0604030504040204" pitchFamily="34" charset="0"/>
                </a:rPr>
                <a:t>New Modes and Solutions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9B9A67-735D-2060-E3D4-E6473AEE1836}"/>
                </a:ext>
              </a:extLst>
            </p:cNvPr>
            <p:cNvSpPr txBox="1"/>
            <p:nvPr/>
          </p:nvSpPr>
          <p:spPr>
            <a:xfrm>
              <a:off x="4247529" y="3835383"/>
              <a:ext cx="30073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Urban cargo?</a:t>
              </a:r>
            </a:p>
            <a:p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Multi-passenger?</a:t>
              </a:r>
            </a:p>
            <a:p>
              <a:endParaRPr lang="en-US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Solutions customized to different climates and speeds?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4BEDF3-0CD6-1BCA-0E45-B52114C62DAD}"/>
              </a:ext>
            </a:extLst>
          </p:cNvPr>
          <p:cNvGrpSpPr/>
          <p:nvPr/>
        </p:nvGrpSpPr>
        <p:grpSpPr>
          <a:xfrm>
            <a:off x="8179751" y="1785652"/>
            <a:ext cx="3007316" cy="3548451"/>
            <a:chOff x="8179751" y="1785652"/>
            <a:chExt cx="3007316" cy="35484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CE3986-2E6B-D577-9AE1-68BEDA7CC5B5}"/>
                </a:ext>
              </a:extLst>
            </p:cNvPr>
            <p:cNvSpPr/>
            <p:nvPr/>
          </p:nvSpPr>
          <p:spPr>
            <a:xfrm>
              <a:off x="8179751" y="1785652"/>
              <a:ext cx="3007316" cy="1899108"/>
            </a:xfrm>
            <a:prstGeom prst="rect">
              <a:avLst/>
            </a:prstGeom>
            <a:solidFill>
              <a:srgbClr val="1F66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latin typeface="Georgia" panose="02040502050405020303" pitchFamily="18" charset="0"/>
                  <a:ea typeface="Verdana" panose="020B0604030504040204" pitchFamily="34" charset="0"/>
                </a:rPr>
                <a:t>Regulatory Catch-Up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136FD1-11E6-44B6-23B0-FE84A9007A93}"/>
                </a:ext>
              </a:extLst>
            </p:cNvPr>
            <p:cNvSpPr txBox="1"/>
            <p:nvPr/>
          </p:nvSpPr>
          <p:spPr>
            <a:xfrm>
              <a:off x="8179751" y="3856775"/>
              <a:ext cx="300731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Introduction of regulatory and oversight structures that can adapt to a changing market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8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14899C-452A-4BAC-BC5C-2BCC6AC26188}"/>
              </a:ext>
            </a:extLst>
          </p:cNvPr>
          <p:cNvSpPr/>
          <p:nvPr/>
        </p:nvSpPr>
        <p:spPr>
          <a:xfrm>
            <a:off x="0" y="1692612"/>
            <a:ext cx="12192000" cy="4472798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4A556-16FB-4861-86B8-440C7A2F3814}"/>
              </a:ext>
            </a:extLst>
          </p:cNvPr>
          <p:cNvSpPr/>
          <p:nvPr/>
        </p:nvSpPr>
        <p:spPr>
          <a:xfrm>
            <a:off x="317753" y="310393"/>
            <a:ext cx="4594715" cy="617946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5BC0F-6F6E-454C-B456-AB66142A0275}"/>
              </a:ext>
            </a:extLst>
          </p:cNvPr>
          <p:cNvSpPr txBox="1"/>
          <p:nvPr/>
        </p:nvSpPr>
        <p:spPr>
          <a:xfrm>
            <a:off x="315305" y="203867"/>
            <a:ext cx="459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 Intent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0338F-3FF5-4735-A835-0123408DC844}"/>
              </a:ext>
            </a:extLst>
          </p:cNvPr>
          <p:cNvSpPr txBox="1"/>
          <p:nvPr/>
        </p:nvSpPr>
        <p:spPr>
          <a:xfrm>
            <a:off x="421523" y="2003483"/>
            <a:ext cx="113489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Update portions of the 2014 Metro Hartford Bike Share Plan</a:t>
            </a:r>
          </a:p>
          <a:p>
            <a:endParaRPr lang="en-US" sz="3200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Investigate the feasibility of a micromobility program for CRCOG's 38 member municipalities</a:t>
            </a:r>
          </a:p>
          <a:p>
            <a:endParaRPr lang="en-US" sz="3200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Propose a solution for regional program management </a:t>
            </a:r>
          </a:p>
          <a:p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2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659F38-7613-4C96-A1E5-9D2EB60B880A}"/>
              </a:ext>
            </a:extLst>
          </p:cNvPr>
          <p:cNvSpPr/>
          <p:nvPr/>
        </p:nvSpPr>
        <p:spPr>
          <a:xfrm>
            <a:off x="3447385" y="3035030"/>
            <a:ext cx="8229108" cy="3272710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Georgia" panose="02040502050405020303" pitchFamily="18" charset="0"/>
                <a:ea typeface="Verdana" panose="020B0604030504040204" pitchFamily="34" charset="0"/>
              </a:rPr>
              <a:t>To provide a high quality micromobility program that is safe, reliable, affordable, accessible, equitable, and flexible, connecting users to where they want to go.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C7528-1E9B-467C-9A21-BD57F53441A9}"/>
              </a:ext>
            </a:extLst>
          </p:cNvPr>
          <p:cNvSpPr/>
          <p:nvPr/>
        </p:nvSpPr>
        <p:spPr>
          <a:xfrm>
            <a:off x="3447385" y="430913"/>
            <a:ext cx="8229108" cy="2536023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Georgia" panose="02040502050405020303" pitchFamily="18" charset="0"/>
                <a:ea typeface="Verdana" panose="020B0604030504040204" pitchFamily="34" charset="0"/>
              </a:rPr>
              <a:t>A region where both residents and visitors of all incomes and abilities can travel in a convenient and sustainable way that benefits environmental and personal health</a:t>
            </a:r>
            <a:r>
              <a:rPr lang="en-US" sz="2600" dirty="0">
                <a:latin typeface="Georgia" panose="02040502050405020303" pitchFamily="18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3E259-E9FA-4007-A14E-2DE23C547B9E}"/>
              </a:ext>
            </a:extLst>
          </p:cNvPr>
          <p:cNvSpPr/>
          <p:nvPr/>
        </p:nvSpPr>
        <p:spPr>
          <a:xfrm>
            <a:off x="170951" y="1406536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84B2B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Vision</a:t>
            </a:r>
            <a:endParaRPr lang="en-US" sz="2800" dirty="0">
              <a:solidFill>
                <a:srgbClr val="84B2B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77586-5E0E-423D-B135-4C5FB37A73A3}"/>
              </a:ext>
            </a:extLst>
          </p:cNvPr>
          <p:cNvSpPr/>
          <p:nvPr/>
        </p:nvSpPr>
        <p:spPr>
          <a:xfrm>
            <a:off x="0" y="4374246"/>
            <a:ext cx="22846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F66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Mission</a:t>
            </a:r>
          </a:p>
          <a:p>
            <a:r>
              <a:rPr lang="en-US" sz="2800" b="1" dirty="0">
                <a:solidFill>
                  <a:srgbClr val="1F66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Statement</a:t>
            </a:r>
            <a:endParaRPr lang="en-US" sz="2800" dirty="0">
              <a:solidFill>
                <a:srgbClr val="1F666E"/>
              </a:solidFill>
            </a:endParaRPr>
          </a:p>
        </p:txBody>
      </p:sp>
      <p:pic>
        <p:nvPicPr>
          <p:cNvPr id="4" name="Graphic 3" descr="Eye with solid fill">
            <a:extLst>
              <a:ext uri="{FF2B5EF4-FFF2-40B4-BE49-F238E27FC236}">
                <a16:creationId xmlns:a16="http://schemas.microsoft.com/office/drawing/2014/main" id="{643BA047-5220-4621-82BB-7E9F18A4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1284" y="1241723"/>
            <a:ext cx="914400" cy="914400"/>
          </a:xfrm>
          <a:prstGeom prst="rect">
            <a:avLst/>
          </a:prstGeom>
        </p:spPr>
      </p:pic>
      <p:pic>
        <p:nvPicPr>
          <p:cNvPr id="11" name="Graphic 10" descr="Postit Notes with solid fill">
            <a:extLst>
              <a:ext uri="{FF2B5EF4-FFF2-40B4-BE49-F238E27FC236}">
                <a16:creationId xmlns:a16="http://schemas.microsoft.com/office/drawing/2014/main" id="{85D4F96C-0B0B-4D28-8438-1BB7F8CF2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11284" y="43742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ke West Hartford">
            <a:extLst>
              <a:ext uri="{FF2B5EF4-FFF2-40B4-BE49-F238E27FC236}">
                <a16:creationId xmlns:a16="http://schemas.microsoft.com/office/drawing/2014/main" id="{A64C3581-0A48-4DC6-A1F1-AD747B39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43" y="-231650"/>
            <a:ext cx="12218643" cy="7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8656B5-D8F2-4330-8A68-DBFA6F20804D}"/>
              </a:ext>
            </a:extLst>
          </p:cNvPr>
          <p:cNvSpPr txBox="1"/>
          <p:nvPr/>
        </p:nvSpPr>
        <p:spPr>
          <a:xfrm>
            <a:off x="1369116" y="2424614"/>
            <a:ext cx="901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Study Findings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6077B-88CC-4052-910F-0B10E4599C79}"/>
              </a:ext>
            </a:extLst>
          </p:cNvPr>
          <p:cNvSpPr txBox="1"/>
          <p:nvPr/>
        </p:nvSpPr>
        <p:spPr>
          <a:xfrm>
            <a:off x="145147" y="6418887"/>
            <a:ext cx="848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DFDFD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Image Source: Bike West Hartford</a:t>
            </a:r>
          </a:p>
        </p:txBody>
      </p:sp>
    </p:spTree>
    <p:extLst>
      <p:ext uri="{BB962C8B-B14F-4D97-AF65-F5344CB8AC3E}">
        <p14:creationId xmlns:p14="http://schemas.microsoft.com/office/powerpoint/2010/main" val="418521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COG PP template 2.pptx" id="{3C6B19E5-DB27-4348-9B72-C00382365A30}" vid="{60A5C8D3-3EB2-4020-B110-5BD15991F5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b6b759-3149-4fac-97e7-4d7b32fbe114">
      <UserInfo>
        <DisplayName>Jessica Klion</DisplayName>
        <AccountId>371</AccountId>
        <AccountType/>
      </UserInfo>
    </SharedWithUsers>
    <lcf76f155ced4ddcb4097134ff3c332f xmlns="0563bcbb-9ec4-4864-829a-5c104e732e9e">
      <Terms xmlns="http://schemas.microsoft.com/office/infopath/2007/PartnerControls"/>
    </lcf76f155ced4ddcb4097134ff3c332f>
    <TaxCatchAll xmlns="ebb6b759-3149-4fac-97e7-4d7b32fbe1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B51951B5F1B4C8A5F65FCC1116FE5" ma:contentTypeVersion="13" ma:contentTypeDescription="Create a new document." ma:contentTypeScope="" ma:versionID="4d8788a4ea38b9b0f9e67272c62bce96">
  <xsd:schema xmlns:xsd="http://www.w3.org/2001/XMLSchema" xmlns:xs="http://www.w3.org/2001/XMLSchema" xmlns:p="http://schemas.microsoft.com/office/2006/metadata/properties" xmlns:ns2="0563bcbb-9ec4-4864-829a-5c104e732e9e" xmlns:ns3="ebb6b759-3149-4fac-97e7-4d7b32fbe114" targetNamespace="http://schemas.microsoft.com/office/2006/metadata/properties" ma:root="true" ma:fieldsID="dab4433ae65c151e7e111695974e6781" ns2:_="" ns3:_="">
    <xsd:import namespace="0563bcbb-9ec4-4864-829a-5c104e732e9e"/>
    <xsd:import namespace="ebb6b759-3149-4fac-97e7-4d7b32fbe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3bcbb-9ec4-4864-829a-5c104e732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1523ab7-b433-4a1a-9bdd-46eb131ba7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6b759-3149-4fac-97e7-4d7b32fbe1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b4f726e-e429-4f62-b1af-86c3f1ea545c}" ma:internalName="TaxCatchAll" ma:showField="CatchAllData" ma:web="ebb6b759-3149-4fac-97e7-4d7b32fbe1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610E0-CE6C-4110-A3B4-6F880E19296A}">
  <ds:schemaRefs>
    <ds:schemaRef ds:uri="http://purl.org/dc/elements/1.1/"/>
    <ds:schemaRef ds:uri="http://purl.org/dc/terms/"/>
    <ds:schemaRef ds:uri="http://schemas.microsoft.com/office/2006/documentManagement/types"/>
    <ds:schemaRef ds:uri="ebb6b759-3149-4fac-97e7-4d7b32fbe114"/>
    <ds:schemaRef ds:uri="http://purl.org/dc/dcmitype/"/>
    <ds:schemaRef ds:uri="http://schemas.openxmlformats.org/package/2006/metadata/core-properties"/>
    <ds:schemaRef ds:uri="http://www.w3.org/XML/1998/namespace"/>
    <ds:schemaRef ds:uri="0563bcbb-9ec4-4864-829a-5c104e732e9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DA1933C-78FA-4F09-9F73-37B39DE68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3bcbb-9ec4-4864-829a-5c104e732e9e"/>
    <ds:schemaRef ds:uri="ebb6b759-3149-4fac-97e7-4d7b32fbe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0C481B-3483-44D5-8DC9-50F06347DD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CRCOG template option 2 (2)</Template>
  <TotalTime>1123</TotalTime>
  <Words>2336</Words>
  <Application>Microsoft Office PowerPoint</Application>
  <PresentationFormat>Widescreen</PresentationFormat>
  <Paragraphs>398</Paragraphs>
  <Slides>37</Slides>
  <Notes>20</Notes>
  <HiddenSlides>16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Lato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Cipriano</dc:creator>
  <cp:lastModifiedBy>Karen Stewartson</cp:lastModifiedBy>
  <cp:revision>4</cp:revision>
  <dcterms:created xsi:type="dcterms:W3CDTF">2021-11-12T12:57:24Z</dcterms:created>
  <dcterms:modified xsi:type="dcterms:W3CDTF">2022-10-28T12:45:51Z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0x0101001BDB51951B5F1B4C8A5F65FCC1116FE5</vt:lpwstr>
  </property>
  <property fmtid="{D5CDD505-2E9C-101B-9397-08002B2CF9AE}" pid="3" name="MediaServiceImageTags">
    <vt:lpwstr/>
  </property>
</Properties>
</file>