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39"/>
  </p:notesMasterIdLst>
  <p:sldIdLst>
    <p:sldId id="279" r:id="rId5"/>
    <p:sldId id="362" r:id="rId6"/>
    <p:sldId id="375" r:id="rId7"/>
    <p:sldId id="380" r:id="rId8"/>
    <p:sldId id="376" r:id="rId9"/>
    <p:sldId id="394" r:id="rId10"/>
    <p:sldId id="385" r:id="rId11"/>
    <p:sldId id="388" r:id="rId12"/>
    <p:sldId id="404" r:id="rId13"/>
    <p:sldId id="405" r:id="rId14"/>
    <p:sldId id="386" r:id="rId15"/>
    <p:sldId id="367" r:id="rId16"/>
    <p:sldId id="382" r:id="rId17"/>
    <p:sldId id="381" r:id="rId18"/>
    <p:sldId id="384" r:id="rId19"/>
    <p:sldId id="387" r:id="rId20"/>
    <p:sldId id="358" r:id="rId21"/>
    <p:sldId id="350" r:id="rId22"/>
    <p:sldId id="400" r:id="rId23"/>
    <p:sldId id="401" r:id="rId24"/>
    <p:sldId id="360" r:id="rId25"/>
    <p:sldId id="402" r:id="rId26"/>
    <p:sldId id="403" r:id="rId27"/>
    <p:sldId id="383" r:id="rId28"/>
    <p:sldId id="395" r:id="rId29"/>
    <p:sldId id="391" r:id="rId30"/>
    <p:sldId id="392" r:id="rId31"/>
    <p:sldId id="393" r:id="rId32"/>
    <p:sldId id="389" r:id="rId33"/>
    <p:sldId id="390" r:id="rId34"/>
    <p:sldId id="396" r:id="rId35"/>
    <p:sldId id="397" r:id="rId36"/>
    <p:sldId id="398" r:id="rId37"/>
    <p:sldId id="269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7081263-3FF4-5A70-03B6-333039ACFA44}" name="Pauline Yoder" initials="PY" userId="S::pyoder@crcog.org::b1255f05-da75-4e5c-9b10-e1225a91d553" providerId="AD"/>
  <p188:author id="{8622439A-81E1-D633-C933-73452F4FD4B3}" name="Guest User" initials="GU" userId="S::urn:spo:anon#f0034e3dfa97482036b572fae7d4f8c2d9e1731dca2314c7b88fdfacaeb44a34::" providerId="AD"/>
  <p188:author id="{5FE70BA9-12E9-DEE6-7BB1-F408A3D66653}" name="Robyn Nichols" initials="RN" userId="S::rnichols@crcog.org::564c934b-098a-4d0c-afdf-516e04fa7f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B100"/>
    <a:srgbClr val="84B2B3"/>
    <a:srgbClr val="002A67"/>
    <a:srgbClr val="FDFDFD"/>
    <a:srgbClr val="1F666E"/>
    <a:srgbClr val="D96D21"/>
    <a:srgbClr val="FF924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F1DF6E32-3696-4AC5-A630-352467714AA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83825880-2354-4B98-8F15-F137B8EBC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>
                <a:latin typeface="Calibri" panose="020F0502020204030204" pitchFamily="34" charset="0"/>
                <a:ea typeface="Times New Roman" panose="02020603050405020304" pitchFamily="18" charset="0"/>
              </a:rPr>
              <a:t>Task II - Short Term Disposal and Diversion Options/Strategies (1 to 5 yrs.) and Next Steps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5880-2354-4B98-8F15-F137B8EBC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3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25880-2354-4B98-8F15-F137B8EBC9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5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445BC-7E44-25A7-BA15-9634C9B13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E0914-3085-7BB2-3205-B633E15ED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1000B-2630-2A9C-2B29-B48BBFCE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98F61-E668-6FE7-702E-BCD6C28B8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40F57-E17F-0F23-DDE9-30DE9ACB5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1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95E6-17FF-2CA9-3EA3-C10F5469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1B7D9-ECD5-8858-F17F-EDCE406BC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0F940-E104-030E-16DC-7B4B155D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FF227-10BA-B81F-593B-836B7788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DCD87-07DA-41E3-580D-0A119D8A3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0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DDA293-2C43-6545-6173-1784C0959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2E6FC-F761-451A-E169-672D9044A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048BB-4A42-3EFF-70EC-C4A5BF11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BB8C2-F142-82ED-21E8-626CFFD9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D698-29A4-BDFB-9218-F3252905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7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09600" y="1463040"/>
            <a:ext cx="10972800" cy="4681728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8839200" y="6523049"/>
            <a:ext cx="2743200" cy="3322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8BA37339-5342-45D3-970F-DEB9E35359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523050"/>
            <a:ext cx="4114800" cy="3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BFD1-4E1B-33C9-75E7-C00897E6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1AF1C-A472-3207-E431-68353EE2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EA67B-6A1D-1CB5-9E3D-EE4C7DF6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96C2D-821F-EF81-A2ED-BEA0E50F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6117D-EE2B-D4DE-4C8E-36AA9D74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0D72-385B-BC7E-FE80-5ECD4EF3E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D7478-F87F-D93C-8493-0958FFD0C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CB253-74B5-043C-7DC6-72461071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C9F92-BC39-F17C-CC94-2202B774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7E841-895A-23CA-30CA-97FBB539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4224E-040C-4CE5-2227-3B9448CA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24E4-57DE-B5CD-BE30-9EA7DB9F6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44E5D-F574-E020-63C7-33FCDB3A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C2FDB-E1D4-DBA3-E0BA-E1B3F2A8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E7FF8-0EB3-9799-DD0E-18FE0D6AF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E6EAC-7F9B-C83F-3531-E8CD41AD7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9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E931-7801-EAE9-6AE6-5F7339C2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FA59C-E50D-ADC4-9A33-A4311E9C0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76842-0215-E5D7-8E26-3AE317302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4CF89-8996-33CE-4A20-FC90A823F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C57E34-5C7E-C3BE-5EA5-8AFBD6CBE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88D18-D358-3961-BB74-475D0E26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BE331D-F892-922D-3DED-70F7DB76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CB471B-8843-2854-36E2-A5EF13E1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F285-B481-9BDD-6B9A-D0C36514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60A7A-F745-9CEE-7250-B297BE6B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F665F-6F77-565B-B367-FA3E4512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87698-576B-8596-64C5-5AF9C63D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2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7C37C-9A1A-ADA3-03D0-DDABE05C4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09342-FF41-253D-E4C6-CB8DD0850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E44E3-D333-A3BE-AFAA-AD9BDEBE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7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B18D-779D-B6A2-A9FC-088D6E11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E3DE3-13F1-32CF-1027-B553C52A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F0461-B0F5-3690-E006-CDC41ABB8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F314A-A32A-255B-9FA0-41C256BB9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FB43F-45A4-4392-F003-0F02CD43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41A74-2ABC-A640-58DD-5CCCFFA8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5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3D5C-29BD-84AF-D40E-B2517509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B5B22-5930-631E-0EAF-ECD2951DA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5E0A0-549C-B8EB-A5C2-7E10BED37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EA909-832D-E678-7F3C-F9ECE8E0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779DD-9C6D-F81C-87F4-6932EDFD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A5938-0865-5C61-24E3-278D3D702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015DF-61AC-B987-B03A-F2566425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5F2C5-7603-75AC-7D60-5431B0B94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13E1F-3600-7F83-7D43-07A410D1F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9C5EA-73DE-49C7-906C-CC2954D268F8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A21D5-0C7A-69B0-DEAC-9FA9EA263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50E23-B29B-E009-8826-F0EFE1663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C64B-5849-403E-BEAB-3A4323F74A5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4C3356E-AD4F-4FD7-ED59-79B327AC13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126" y="5913120"/>
            <a:ext cx="1456378" cy="87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Fitzsimmons@ct.gov" TargetMode="External"/><Relationship Id="rId2" Type="http://schemas.openxmlformats.org/officeDocument/2006/relationships/hyperlink" Target="https://ct.gov/a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ga.ct.gov/2022/ACT/PA/PDF/2022PA-00048-R00HB-05044-PA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ct.gov/AG/General/opioidsettlemen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nadeau@amplifyct.org" TargetMode="External"/><Relationship Id="rId2" Type="http://schemas.openxmlformats.org/officeDocument/2006/relationships/hyperlink" Target="http://www.amplify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ct.gov/-/media/DMHAS/UpcomingEvents/5_9_23-CT-OSAC-Meeting_Yale-Slides_Final250.pdf" TargetMode="External"/><Relationship Id="rId7" Type="http://schemas.openxmlformats.org/officeDocument/2006/relationships/hyperlink" Target="https://portal.ct.gov/DPH/Health-Education-Management--Surveillance/The-Office-of-Injury-Prevention/Current-Laws-related-to-Opioids-Overdose-Prevention" TargetMode="External"/><Relationship Id="rId2" Type="http://schemas.openxmlformats.org/officeDocument/2006/relationships/hyperlink" Target="https://portal.ct.gov/-/media/DMHAS/UpcomingEvents/Opioid-Services-Overview-May-20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ct.gov/dph/Health-Education-Management--Surveillance/The-Office-of-Injury-Prevention/Opioids-and-Prescription-Drug-Overdose-Prevention-Program" TargetMode="External"/><Relationship Id="rId5" Type="http://schemas.openxmlformats.org/officeDocument/2006/relationships/hyperlink" Target="https://portal.ct.gov/-/media/DMHAS/UpcomingEvents/Exhibit-E-Final-Distributor-Settlement-Agreement-8-11-21.pdf" TargetMode="External"/><Relationship Id="rId4" Type="http://schemas.openxmlformats.org/officeDocument/2006/relationships/hyperlink" Target="https://portal.ct.gov/COR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tel:8602536394" TargetMode="External"/><Relationship Id="rId2" Type="http://schemas.openxmlformats.org/officeDocument/2006/relationships/hyperlink" Target="https://www.enfield-ct.gov/Directory.aspx?DID=6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SocialServicesDirector@enfield.or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20.af0.myftpupload.com/wp-content/uploads/2021/05/Membership-Application-FY-2020-2021-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5EDD4C-FE2A-40A3-AD6B-B16CBC019F1B}"/>
              </a:ext>
            </a:extLst>
          </p:cNvPr>
          <p:cNvSpPr/>
          <p:nvPr/>
        </p:nvSpPr>
        <p:spPr>
          <a:xfrm>
            <a:off x="283425" y="1306364"/>
            <a:ext cx="4815281" cy="2033183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A5145-E91E-4563-B5B2-230F7BA7A20E}"/>
              </a:ext>
            </a:extLst>
          </p:cNvPr>
          <p:cNvSpPr txBox="1"/>
          <p:nvPr/>
        </p:nvSpPr>
        <p:spPr>
          <a:xfrm>
            <a:off x="426692" y="1400555"/>
            <a:ext cx="4674389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  <a:ea typeface="Verdana"/>
              </a:rPr>
              <a:t>Human Services Coordinating Council</a:t>
            </a:r>
          </a:p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  <a:ea typeface="Verdana"/>
              </a:rPr>
              <a:t>(HSCC)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2AA8F8-C6C7-4584-A402-D35414F92698}"/>
              </a:ext>
            </a:extLst>
          </p:cNvPr>
          <p:cNvSpPr txBox="1"/>
          <p:nvPr/>
        </p:nvSpPr>
        <p:spPr>
          <a:xfrm>
            <a:off x="436852" y="5704539"/>
            <a:ext cx="201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84B2B3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June 27th, 2023</a:t>
            </a:r>
          </a:p>
        </p:txBody>
      </p:sp>
      <p:pic>
        <p:nvPicPr>
          <p:cNvPr id="6" name="Picture 5" descr="White pills and capsules">
            <a:extLst>
              <a:ext uri="{FF2B5EF4-FFF2-40B4-BE49-F238E27FC236}">
                <a16:creationId xmlns:a16="http://schemas.microsoft.com/office/drawing/2014/main" id="{A3285127-4A34-8966-CD8D-44F300796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74" y="1306364"/>
            <a:ext cx="51435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EC3434-ED1D-757E-D051-886CB4B2C177}"/>
              </a:ext>
            </a:extLst>
          </p:cNvPr>
          <p:cNvSpPr txBox="1"/>
          <p:nvPr/>
        </p:nvSpPr>
        <p:spPr>
          <a:xfrm>
            <a:off x="436852" y="4279037"/>
            <a:ext cx="4410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The Opioid Settlement and how it impacts programs and services in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302665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0F69-3BB3-999F-E0D6-A9860D0E35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CLASS Executive Board - Officers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5B5340-5BF4-F29D-4C01-31BBAF988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60" y="2077259"/>
            <a:ext cx="9656901" cy="54868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D606D9-4C6B-7578-46B1-CAC27E0EB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60" y="2689279"/>
            <a:ext cx="9656901" cy="5486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19FD20-228D-2CA7-17F0-207EBB97D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60" y="3294604"/>
            <a:ext cx="9656901" cy="548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0198CF-576C-1D54-7264-3999712EB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460" y="3906329"/>
            <a:ext cx="9656900" cy="548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B65E46-2D1E-460A-A220-ECAE97B258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2461" y="4455017"/>
            <a:ext cx="9656900" cy="6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40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6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79186-01E8-021A-6A2F-4461C1628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Guest Speaker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628AD8-D82C-8C81-CC34-08F2425B3460}"/>
              </a:ext>
            </a:extLst>
          </p:cNvPr>
          <p:cNvSpPr txBox="1"/>
          <p:nvPr/>
        </p:nvSpPr>
        <p:spPr>
          <a:xfrm>
            <a:off x="838201" y="2013625"/>
            <a:ext cx="5269301" cy="416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>
                <a:effectLst/>
                <a:latin typeface="Georgia" panose="02040502050405020303" pitchFamily="18" charset="0"/>
              </a:rPr>
              <a:t>Matthew Fitzsimmons</a:t>
            </a:r>
            <a:endParaRPr lang="en-US" sz="2000" b="0" i="0" dirty="0">
              <a:effectLst/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Chief Counsel, Office of CT Attorney General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sz="2000" dirty="0">
                <a:effectLst/>
                <a:latin typeface="Georgia" panose="02040502050405020303" pitchFamily="18" charset="0"/>
              </a:rPr>
            </a:br>
            <a:r>
              <a:rPr lang="en-US" sz="2000" dirty="0">
                <a:effectLst/>
                <a:latin typeface="Georgia" panose="02040502050405020303" pitchFamily="18" charset="0"/>
              </a:rPr>
              <a:t>165 Capitol Ave, Hartford, CT 06106</a:t>
            </a:r>
            <a:br>
              <a:rPr lang="en-US" sz="2000" dirty="0">
                <a:effectLst/>
                <a:latin typeface="Georgia" panose="02040502050405020303" pitchFamily="18" charset="0"/>
              </a:rPr>
            </a:br>
            <a:r>
              <a:rPr lang="en-US" sz="2000" dirty="0">
                <a:effectLst/>
                <a:latin typeface="Georgia" panose="02040502050405020303" pitchFamily="18" charset="0"/>
              </a:rPr>
              <a:t>Office: +1 860-808-5318 </a:t>
            </a:r>
            <a:endParaRPr lang="en-US" sz="2000" b="1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Georgia" panose="02040502050405020303" pitchFamily="18" charset="0"/>
              </a:rPr>
              <a:t>Direct: +1 860-808-5004 </a:t>
            </a:r>
            <a:endParaRPr lang="en-US" sz="2000" b="1" dirty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Georgia" panose="02040502050405020303" pitchFamily="18" charset="0"/>
              </a:rPr>
              <a:t>Fax: +1 860-808-5387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effectLst/>
                <a:latin typeface="Georgia" panose="02040502050405020303" pitchFamily="18" charset="0"/>
              </a:rPr>
              <a:t>URL: </a:t>
            </a:r>
            <a:r>
              <a:rPr lang="en-US" sz="2000" u="sng" dirty="0">
                <a:effectLst/>
                <a:latin typeface="Georgia" panose="02040502050405020303" pitchFamily="18" charset="0"/>
                <a:hlinkClick r:id="rId2"/>
              </a:rPr>
              <a:t>https://ct.gov/ag/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latin typeface="Georgia" panose="02040502050405020303" pitchFamily="18" charset="0"/>
              </a:rPr>
              <a:t>E-Mail:</a:t>
            </a:r>
            <a:r>
              <a:rPr lang="en-US" sz="2000" dirty="0">
                <a:effectLst/>
                <a:latin typeface="Georgia" panose="02040502050405020303" pitchFamily="18" charset="0"/>
              </a:rPr>
              <a:t> </a:t>
            </a:r>
            <a:r>
              <a:rPr lang="en-US" sz="2000" dirty="0">
                <a:effectLst/>
                <a:latin typeface="Georgia" panose="02040502050405020303" pitchFamily="18" charset="0"/>
                <a:hlinkClick r:id="rId3"/>
              </a:rPr>
              <a:t>Matthew.Fitzsimmons@ct.gov</a:t>
            </a:r>
            <a:endParaRPr lang="en-US" sz="2000" dirty="0">
              <a:effectLst/>
              <a:latin typeface="Georgia" panose="02040502050405020303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 dirty="0">
              <a:effectLst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7290D17-BD0B-CFD5-10C6-15595B97EF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" r="1" b="17320"/>
          <a:stretch/>
        </p:blipFill>
        <p:spPr bwMode="auto">
          <a:xfrm>
            <a:off x="6871968" y="1305253"/>
            <a:ext cx="4297077" cy="3697509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33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590EE1-8C9C-2331-53B6-197874C6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575"/>
            <a:ext cx="10515600" cy="1225119"/>
          </a:xfrm>
          <a:solidFill>
            <a:srgbClr val="84B2B3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4. </a:t>
            </a:r>
            <a:r>
              <a:rPr lang="en-US" sz="4000" b="1" dirty="0">
                <a:solidFill>
                  <a:srgbClr val="FDFDFD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Discussion - Opioid Settlements in CT </a:t>
            </a:r>
            <a:br>
              <a:rPr lang="en-US" sz="1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endParaRPr lang="en-US" sz="4000" b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E36AF4-3A8B-E69B-DE8D-ACA5AAC11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404"/>
            <a:ext cx="10515600" cy="531314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b="0" i="0" dirty="0">
              <a:solidFill>
                <a:srgbClr val="0A0A0A"/>
              </a:solidFill>
              <a:effectLst/>
              <a:latin typeface="open-sans"/>
            </a:endParaRPr>
          </a:p>
          <a:p>
            <a:pPr algn="just"/>
            <a:r>
              <a:rPr lang="en-US" dirty="0">
                <a:solidFill>
                  <a:srgbClr val="0A0A0A"/>
                </a:solidFill>
                <a:latin typeface="Georgia"/>
              </a:rPr>
              <a:t>Over $50 billion </a:t>
            </a:r>
            <a:r>
              <a:rPr lang="en-US" dirty="0">
                <a:solidFill>
                  <a:srgbClr val="222222"/>
                </a:solidFill>
                <a:latin typeface="Georgia"/>
              </a:rPr>
              <a:t>nationwide 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/>
              </a:rPr>
              <a:t>to fight the opioid epidemic to date</a:t>
            </a:r>
          </a:p>
          <a:p>
            <a:pPr algn="just"/>
            <a:r>
              <a:rPr lang="en-US" dirty="0">
                <a:solidFill>
                  <a:srgbClr val="0A0A0A"/>
                </a:solidFill>
                <a:latin typeface="Georgia"/>
              </a:rPr>
              <a:t>CT to receive more than $600 million to date</a:t>
            </a:r>
          </a:p>
          <a:p>
            <a:pPr algn="just"/>
            <a:r>
              <a:rPr lang="en-US" b="0" i="0" dirty="0">
                <a:solidFill>
                  <a:srgbClr val="0A0A0A"/>
                </a:solidFill>
                <a:effectLst/>
                <a:latin typeface="Georgia"/>
              </a:rPr>
              <a:t>Funds come from multitude of settlements</a:t>
            </a:r>
          </a:p>
          <a:p>
            <a:pPr algn="just"/>
            <a:r>
              <a:rPr lang="en-US" b="0" i="0" dirty="0">
                <a:solidFill>
                  <a:srgbClr val="0A0A0A"/>
                </a:solidFill>
                <a:effectLst/>
                <a:latin typeface="Georgia"/>
              </a:rPr>
              <a:t>Funds to be distributed over varying periods (e.g., </a:t>
            </a:r>
            <a:r>
              <a:rPr lang="en-US" dirty="0">
                <a:solidFill>
                  <a:srgbClr val="0A0A0A"/>
                </a:solidFill>
                <a:latin typeface="Georgia"/>
              </a:rPr>
              <a:t>2</a:t>
            </a:r>
            <a:r>
              <a:rPr lang="en-US" b="0" i="0" dirty="0">
                <a:solidFill>
                  <a:srgbClr val="0A0A0A"/>
                </a:solidFill>
                <a:effectLst/>
                <a:latin typeface="Georgia"/>
              </a:rPr>
              <a:t> to </a:t>
            </a:r>
            <a:r>
              <a:rPr lang="en-US" dirty="0">
                <a:solidFill>
                  <a:srgbClr val="0A0A0A"/>
                </a:solidFill>
                <a:latin typeface="Georgia"/>
              </a:rPr>
              <a:t>18</a:t>
            </a:r>
            <a:r>
              <a:rPr lang="en-US" b="0" i="0" dirty="0">
                <a:solidFill>
                  <a:srgbClr val="0A0A0A"/>
                </a:solidFill>
                <a:effectLst/>
                <a:latin typeface="Georgia"/>
              </a:rPr>
              <a:t> yr. annual distributions)</a:t>
            </a:r>
          </a:p>
          <a:p>
            <a:pPr algn="just"/>
            <a:r>
              <a:rPr lang="en-US" dirty="0">
                <a:solidFill>
                  <a:srgbClr val="0A0A0A"/>
                </a:solidFill>
                <a:latin typeface="Georgia"/>
              </a:rPr>
              <a:t>Funds to  be used </a:t>
            </a:r>
            <a:r>
              <a:rPr lang="en-US" b="0" i="0" dirty="0">
                <a:solidFill>
                  <a:srgbClr val="0A0A0A"/>
                </a:solidFill>
                <a:effectLst/>
                <a:latin typeface="Georgia"/>
              </a:rPr>
              <a:t>for opioid remediation, including expanding access to opioid use disorder prevention, intervention, treatment, and recovery.</a:t>
            </a:r>
          </a:p>
          <a:p>
            <a:pPr algn="just"/>
            <a:r>
              <a:rPr lang="en-US" b="0" i="0" dirty="0">
                <a:solidFill>
                  <a:srgbClr val="0A0A0A"/>
                </a:solidFill>
                <a:effectLst/>
                <a:latin typeface="Georgia"/>
              </a:rPr>
              <a:t>Fifteen percent (15%) of the</a:t>
            </a:r>
            <a:r>
              <a:rPr lang="en-US" dirty="0">
                <a:solidFill>
                  <a:srgbClr val="0A0A0A"/>
                </a:solidFill>
                <a:latin typeface="Georgia"/>
              </a:rPr>
              <a:t> </a:t>
            </a:r>
            <a:r>
              <a:rPr lang="en-US" b="0" i="0" dirty="0">
                <a:solidFill>
                  <a:srgbClr val="0A0A0A"/>
                </a:solidFill>
                <a:effectLst/>
                <a:latin typeface="Georgia"/>
              </a:rPr>
              <a:t> </a:t>
            </a:r>
            <a:r>
              <a:rPr lang="en-US" dirty="0">
                <a:solidFill>
                  <a:srgbClr val="0A0A0A"/>
                </a:solidFill>
                <a:latin typeface="Georgia"/>
              </a:rPr>
              <a:t>non-bankruptcy settlement</a:t>
            </a:r>
            <a:r>
              <a:rPr lang="en-US" b="0" i="0" dirty="0">
                <a:solidFill>
                  <a:srgbClr val="0A0A0A"/>
                </a:solidFill>
                <a:effectLst/>
                <a:latin typeface="Georgia"/>
              </a:rPr>
              <a:t> funds go directly to cities and towns</a:t>
            </a:r>
          </a:p>
          <a:p>
            <a:pPr algn="just"/>
            <a:r>
              <a:rPr lang="en-US" b="0" i="0" dirty="0">
                <a:solidFill>
                  <a:srgbClr val="0A0A0A"/>
                </a:solidFill>
                <a:effectLst/>
                <a:latin typeface="Georgia"/>
              </a:rPr>
              <a:t>Remaining 85 percent (85%) goes to State</a:t>
            </a:r>
            <a:r>
              <a:rPr lang="en-US" dirty="0">
                <a:solidFill>
                  <a:srgbClr val="0A0A0A"/>
                </a:solidFill>
                <a:latin typeface="Georgia"/>
              </a:rPr>
              <a:t> of CT</a:t>
            </a:r>
            <a:endParaRPr lang="en-US" dirty="0">
              <a:solidFill>
                <a:srgbClr val="0A0A0A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94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811E6-DF3F-DEC3-530F-541DB3FDEA5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 fontScale="90000"/>
          </a:bodyPr>
          <a:lstStyle/>
          <a:p>
            <a:pPr algn="just"/>
            <a:br>
              <a:rPr lang="en-US" sz="4000" b="1" i="0" dirty="0">
                <a:effectLst/>
                <a:latin typeface="Georgia" panose="02040502050405020303" pitchFamily="18" charset="0"/>
              </a:rPr>
            </a:br>
            <a:r>
              <a:rPr lang="en-US" sz="4000" b="1" dirty="0">
                <a:solidFill>
                  <a:srgbClr val="FDFDFD"/>
                </a:solidFill>
                <a:latin typeface="Georgia"/>
              </a:rPr>
              <a:t>4</a:t>
            </a:r>
            <a:r>
              <a:rPr lang="en-US" sz="4000" b="1" i="0" dirty="0">
                <a:solidFill>
                  <a:srgbClr val="FDFDFD"/>
                </a:solidFill>
                <a:effectLst/>
                <a:latin typeface="Georgia"/>
              </a:rPr>
              <a:t>.	</a:t>
            </a:r>
            <a:r>
              <a:rPr lang="en-US" sz="3600" b="1" i="0" dirty="0">
                <a:solidFill>
                  <a:srgbClr val="FDFDFD"/>
                </a:solidFill>
                <a:effectLst/>
                <a:latin typeface="Georgia"/>
              </a:rPr>
              <a:t>CT Opioid Settlement</a:t>
            </a:r>
            <a:r>
              <a:rPr lang="en-US" sz="3600" b="1" dirty="0">
                <a:solidFill>
                  <a:srgbClr val="FDFDFD"/>
                </a:solidFill>
                <a:latin typeface="Georgia"/>
              </a:rPr>
              <a:t> </a:t>
            </a:r>
            <a:r>
              <a:rPr lang="en-US" sz="3600" b="1" i="0" dirty="0">
                <a:solidFill>
                  <a:srgbClr val="FDFDFD"/>
                </a:solidFill>
                <a:effectLst/>
                <a:latin typeface="Georgia"/>
              </a:rPr>
              <a:t>Advisory Committee</a:t>
            </a:r>
            <a:r>
              <a:rPr lang="en-US" sz="3600" b="1" dirty="0">
                <a:solidFill>
                  <a:srgbClr val="FDFDFD"/>
                </a:solidFill>
                <a:latin typeface="Georgia"/>
              </a:rPr>
              <a:t> (OSAC)</a:t>
            </a:r>
            <a:br>
              <a:rPr lang="en-US" b="0" i="0" dirty="0">
                <a:solidFill>
                  <a:srgbClr val="0A0A0A"/>
                </a:solidFill>
                <a:effectLst/>
                <a:latin typeface="museo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9C1B-4E73-AF8D-98FC-8B7305A1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Act establishes a new Advisory Committee (co-chaired by DMHAS and municipa</a:t>
            </a:r>
            <a:r>
              <a:rPr lang="en-US" dirty="0">
                <a:solidFill>
                  <a:srgbClr val="0A0A0A"/>
                </a:solidFill>
                <a:latin typeface="Georgia" panose="02040502050405020303" pitchFamily="18" charset="0"/>
              </a:rPr>
              <a:t>l reps)</a:t>
            </a:r>
            <a:r>
              <a:rPr lang="en-US" b="0" i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 to </a:t>
            </a:r>
            <a:r>
              <a:rPr lang="en-US" dirty="0">
                <a:solidFill>
                  <a:srgbClr val="0A0A0A"/>
                </a:solidFill>
                <a:latin typeface="Georgia" panose="02040502050405020303" pitchFamily="18" charset="0"/>
              </a:rPr>
              <a:t>manage opioid fund allocations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A0A0A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  <a:hlinkClick r:id="rId2"/>
              </a:rPr>
              <a:t>https://cga.ct.gov/2022/ACT/PA/PDF/2022PA-00048-R00HB-05044-PA.PDF</a:t>
            </a:r>
            <a:endParaRPr lang="en-US" sz="20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0A0A0A"/>
              </a:solidFill>
              <a:latin typeface="Georgia" panose="02040502050405020303" pitchFamily="18" charset="0"/>
            </a:endParaRPr>
          </a:p>
          <a:p>
            <a:pPr algn="just"/>
            <a:r>
              <a:rPr lang="en-US" dirty="0">
                <a:solidFill>
                  <a:srgbClr val="0A0A0A"/>
                </a:solidFill>
                <a:latin typeface="Georgia" panose="02040502050405020303" pitchFamily="18" charset="0"/>
              </a:rPr>
              <a:t>P</a:t>
            </a:r>
            <a:r>
              <a:rPr lang="en-US" b="0" i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roceed Uses:</a:t>
            </a:r>
          </a:p>
          <a:p>
            <a:pPr lvl="1" algn="just"/>
            <a:r>
              <a:rPr lang="en-US" sz="2000" b="0" i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substance use disorder abatement infrastructure, programs, services, supports</a:t>
            </a:r>
          </a:p>
          <a:p>
            <a:pPr lvl="1" algn="just"/>
            <a:r>
              <a:rPr lang="en-US" sz="2000" b="0" i="0" dirty="0">
                <a:solidFill>
                  <a:srgbClr val="0A0A0A"/>
                </a:solidFill>
                <a:effectLst/>
                <a:latin typeface="Georgia" panose="02040502050405020303" pitchFamily="18" charset="0"/>
              </a:rPr>
              <a:t>resources for prevention, treatment, recovery, and harm reduction</a:t>
            </a:r>
          </a:p>
          <a:p>
            <a:pPr lvl="1" algn="just"/>
            <a:r>
              <a:rPr lang="en-US" sz="2000" dirty="0" err="1">
                <a:solidFill>
                  <a:srgbClr val="0A0A0A"/>
                </a:solidFill>
                <a:latin typeface="Georgia" panose="02040502050405020303" pitchFamily="18" charset="0"/>
              </a:rPr>
              <a:t>Addtl</a:t>
            </a:r>
            <a:r>
              <a:rPr lang="en-US" sz="2000" dirty="0">
                <a:solidFill>
                  <a:srgbClr val="0A0A0A"/>
                </a:solidFill>
                <a:latin typeface="Georgia" panose="02040502050405020303" pitchFamily="18" charset="0"/>
              </a:rPr>
              <a:t>. uses TBD by municipal needs</a:t>
            </a:r>
          </a:p>
          <a:p>
            <a:pPr marL="457200" lvl="1" indent="0" algn="just">
              <a:buNone/>
            </a:pPr>
            <a:endParaRPr lang="en-US" sz="2000" dirty="0">
              <a:solidFill>
                <a:srgbClr val="0A0A0A"/>
              </a:solidFill>
              <a:latin typeface="Georgia" panose="02040502050405020303" pitchFamily="18" charset="0"/>
            </a:endParaRPr>
          </a:p>
          <a:p>
            <a:pPr marL="457200" lvl="1" indent="0" algn="just">
              <a:buNone/>
            </a:pPr>
            <a:endParaRPr lang="en-US" sz="2000" dirty="0">
              <a:solidFill>
                <a:srgbClr val="0A0A0A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76CB-8984-3F9B-3A29-0F94EB25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842"/>
            <a:ext cx="10515600" cy="865106"/>
          </a:xfrm>
          <a:solidFill>
            <a:srgbClr val="84B2B3"/>
          </a:solidFill>
        </p:spPr>
        <p:txBody>
          <a:bodyPr/>
          <a:lstStyle/>
          <a:p>
            <a:r>
              <a:rPr lang="en-US" b="1" dirty="0">
                <a:solidFill>
                  <a:srgbClr val="FDFDFD"/>
                </a:solidFill>
                <a:latin typeface="Georgia" panose="02040502050405020303" pitchFamily="18" charset="0"/>
              </a:rPr>
              <a:t>4. Opioid Settlement Amounts </a:t>
            </a:r>
            <a:endParaRPr lang="en-US" sz="2000" b="1" dirty="0">
              <a:solidFill>
                <a:srgbClr val="FDFDFD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ED22BA-271C-7980-7B56-A9812C710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690521"/>
              </p:ext>
            </p:extLst>
          </p:nvPr>
        </p:nvGraphicFramePr>
        <p:xfrm>
          <a:off x="565608" y="1338606"/>
          <a:ext cx="11236750" cy="413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086">
                  <a:extLst>
                    <a:ext uri="{9D8B030D-6E8A-4147-A177-3AD203B41FA5}">
                      <a16:colId xmlns:a16="http://schemas.microsoft.com/office/drawing/2014/main" val="86054666"/>
                    </a:ext>
                  </a:extLst>
                </a:gridCol>
                <a:gridCol w="1300991">
                  <a:extLst>
                    <a:ext uri="{9D8B030D-6E8A-4147-A177-3AD203B41FA5}">
                      <a16:colId xmlns:a16="http://schemas.microsoft.com/office/drawing/2014/main" val="4294949523"/>
                    </a:ext>
                  </a:extLst>
                </a:gridCol>
                <a:gridCol w="2271859">
                  <a:extLst>
                    <a:ext uri="{9D8B030D-6E8A-4147-A177-3AD203B41FA5}">
                      <a16:colId xmlns:a16="http://schemas.microsoft.com/office/drawing/2014/main" val="2752062819"/>
                    </a:ext>
                  </a:extLst>
                </a:gridCol>
                <a:gridCol w="3278148">
                  <a:extLst>
                    <a:ext uri="{9D8B030D-6E8A-4147-A177-3AD203B41FA5}">
                      <a16:colId xmlns:a16="http://schemas.microsoft.com/office/drawing/2014/main" val="2528834205"/>
                    </a:ext>
                  </a:extLst>
                </a:gridCol>
                <a:gridCol w="2283666">
                  <a:extLst>
                    <a:ext uri="{9D8B030D-6E8A-4147-A177-3AD203B41FA5}">
                      <a16:colId xmlns:a16="http://schemas.microsoft.com/office/drawing/2014/main" val="2831012073"/>
                    </a:ext>
                  </a:extLst>
                </a:gridCol>
              </a:tblGrid>
              <a:tr h="179267">
                <a:tc>
                  <a:txBody>
                    <a:bodyPr/>
                    <a:lstStyle/>
                    <a:p>
                      <a:r>
                        <a:rPr lang="en-US" sz="1200" dirty="0"/>
                        <a:t>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Global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Total CT Settlement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Payment Made to State of CT (Feb. 2023) – not including direct payments to municipalities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Next Payment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531519"/>
                  </a:ext>
                </a:extLst>
              </a:tr>
              <a:tr h="411624">
                <a:tc>
                  <a:txBody>
                    <a:bodyPr/>
                    <a:lstStyle/>
                    <a:p>
                      <a:r>
                        <a:rPr lang="en-US" sz="1200" dirty="0"/>
                        <a:t>Distributors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$21.1B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$240M over 17 yrs.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$25.5M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6/2023 - $11M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859040"/>
                  </a:ext>
                </a:extLst>
              </a:tr>
              <a:tr h="295229">
                <a:tc>
                  <a:txBody>
                    <a:bodyPr/>
                    <a:lstStyle/>
                    <a:p>
                      <a:r>
                        <a:rPr lang="en-US" sz="1200" dirty="0" err="1"/>
                        <a:t>Sacklers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$271M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$21.1M over 15 yrs.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589971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r>
                        <a:rPr lang="en-US" sz="1200" dirty="0"/>
                        <a:t>McKinsey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$573M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$7.5M over 5 yrs.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$6.8M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4/24 - $321K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885575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r>
                        <a:rPr lang="en-US" sz="1200" dirty="0"/>
                        <a:t>Janssen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 (approx. 57M over 9 yrs.)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$43.1M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007190"/>
                  </a:ext>
                </a:extLst>
              </a:tr>
              <a:tr h="263951">
                <a:tc>
                  <a:txBody>
                    <a:bodyPr/>
                    <a:lstStyle/>
                    <a:p>
                      <a:r>
                        <a:rPr lang="en-US" sz="1200" dirty="0"/>
                        <a:t>Purdue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$6B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 (up to $72M over 18 yrs.)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26984"/>
                  </a:ext>
                </a:extLst>
              </a:tr>
              <a:tr h="272435">
                <a:tc>
                  <a:txBody>
                    <a:bodyPr/>
                    <a:lstStyle/>
                    <a:p>
                      <a:r>
                        <a:rPr lang="en-US" sz="1200" dirty="0"/>
                        <a:t>Mallinckrodt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$1.6B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$13.9 over 9 yrs.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$1.9M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8678"/>
                  </a:ext>
                </a:extLst>
              </a:tr>
              <a:tr h="280919">
                <a:tc>
                  <a:txBody>
                    <a:bodyPr/>
                    <a:lstStyle/>
                    <a:p>
                      <a:r>
                        <a:rPr lang="en-US" sz="1200" dirty="0"/>
                        <a:t>CVS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$62M over 10 yrs.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873630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r>
                        <a:rPr lang="en-US" sz="1200" dirty="0"/>
                        <a:t>Walgreens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$5.7B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$67M over 15 yrs.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288415"/>
                  </a:ext>
                </a:extLst>
              </a:tr>
              <a:tr h="282804">
                <a:tc>
                  <a:txBody>
                    <a:bodyPr/>
                    <a:lstStyle/>
                    <a:p>
                      <a:r>
                        <a:rPr lang="en-US" sz="1200" dirty="0"/>
                        <a:t>Walmart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$3.1B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$45M over 2 yrs.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915886"/>
                  </a:ext>
                </a:extLst>
              </a:tr>
              <a:tr h="282805">
                <a:tc>
                  <a:txBody>
                    <a:bodyPr/>
                    <a:lstStyle/>
                    <a:p>
                      <a:r>
                        <a:rPr lang="en-US" sz="1200" dirty="0"/>
                        <a:t>Teva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$4.25B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$47M over 13 yrs.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881826"/>
                  </a:ext>
                </a:extLst>
              </a:tr>
              <a:tr h="301657">
                <a:tc>
                  <a:txBody>
                    <a:bodyPr/>
                    <a:lstStyle/>
                    <a:p>
                      <a:r>
                        <a:rPr lang="en-US" sz="1200" dirty="0"/>
                        <a:t>Allergen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$3.7B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$28M over 7 yrs.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87380"/>
                  </a:ext>
                </a:extLst>
              </a:tr>
              <a:tr h="411624">
                <a:tc>
                  <a:txBody>
                    <a:bodyPr/>
                    <a:lstStyle/>
                    <a:p>
                      <a:r>
                        <a:rPr lang="en-US" sz="1200" dirty="0"/>
                        <a:t>Endo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0678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6B8C6F-EDBC-D8F5-6C19-1F5D61AA0A04}"/>
              </a:ext>
            </a:extLst>
          </p:cNvPr>
          <p:cNvSpPr txBox="1"/>
          <p:nvPr/>
        </p:nvSpPr>
        <p:spPr>
          <a:xfrm>
            <a:off x="565608" y="5476973"/>
            <a:ext cx="95022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/>
              <a:t>NOTE:  Total amounts are estimates of maximum recovery, dependent upon variables such as nationwide participation, participation of municipalities, and sale of international companies. </a:t>
            </a:r>
            <a:r>
              <a:rPr lang="en-US" sz="1400" b="1" dirty="0" err="1"/>
              <a:t>Addtl</a:t>
            </a:r>
            <a:r>
              <a:rPr lang="en-US" sz="1400" b="1" dirty="0"/>
              <a:t>. factors could impact amounts listed here, including required court approvals.</a:t>
            </a:r>
          </a:p>
        </p:txBody>
      </p:sp>
    </p:spTree>
    <p:extLst>
      <p:ext uri="{BB962C8B-B14F-4D97-AF65-F5344CB8AC3E}">
        <p14:creationId xmlns:p14="http://schemas.microsoft.com/office/powerpoint/2010/main" val="252811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59F-6A7F-CA48-F2B8-DDBD6510E1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4.	Opioid Settlement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19EFC-082B-50EB-A044-D11A06B6C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Georgia" panose="02040502050405020303" pitchFamily="18" charset="0"/>
              </a:rPr>
              <a:t>CT Attorney General’s Office, Governor’s Opioid Settlement Advisory Committee, and other organizations providing information and assistance on opioid settlement funding and distribution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  <a:hlinkClick r:id="rId2"/>
              </a:rPr>
              <a:t>https://portal.ct.gov/AG/General/opioidsettlement</a:t>
            </a: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National Opioid Settlement Info. (please see Appendix)</a:t>
            </a:r>
            <a:endParaRPr lang="en-US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CRCOG Member Town Approx. Distributions &amp; % (please see Appendix)</a:t>
            </a:r>
          </a:p>
        </p:txBody>
      </p:sp>
    </p:spTree>
    <p:extLst>
      <p:ext uri="{BB962C8B-B14F-4D97-AF65-F5344CB8AC3E}">
        <p14:creationId xmlns:p14="http://schemas.microsoft.com/office/powerpoint/2010/main" val="1876041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810A8-78D5-BDC9-16F9-C7CC8949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GUEST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8C73-537E-7080-B264-BC1FE839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Allyson Nadeau</a:t>
            </a:r>
            <a:r>
              <a:rPr lang="en-US" sz="2000" b="1" i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</a:t>
            </a:r>
            <a:r>
              <a:rPr lang="en-US" sz="20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MPA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Executive Director, Amplify, Inc.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178 Oakwood Drive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Glastonbury, CT 06033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Phone: (860) 267-5439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(860) Amp-</a:t>
            </a:r>
            <a:r>
              <a:rPr lang="en-US" sz="2000" dirty="0" err="1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lify</a:t>
            </a: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eorgia" panose="02040502050405020303" pitchFamily="18" charset="0"/>
                <a:ea typeface="Calibri" panose="020F0502020204030204" pitchFamily="34" charset="0"/>
              </a:rPr>
              <a:t>Web:  </a:t>
            </a:r>
            <a:r>
              <a:rPr lang="en-US" sz="2000" u="sng" dirty="0">
                <a:effectLst/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amplifyct.org</a:t>
            </a:r>
            <a:r>
              <a:rPr lang="en-US" sz="20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Georgia" panose="02040502050405020303" pitchFamily="18" charset="0"/>
                <a:ea typeface="Calibri" panose="020F0502020204030204" pitchFamily="34" charset="0"/>
              </a:rPr>
              <a:t>E-Mail:  </a:t>
            </a:r>
            <a:r>
              <a:rPr lang="en-US" sz="2000" dirty="0">
                <a:latin typeface="Georgia" panose="02040502050405020303" pitchFamily="18" charset="0"/>
                <a:ea typeface="Calibri" panose="020F0502020204030204" pitchFamily="34" charset="0"/>
                <a:hlinkClick r:id="rId3"/>
              </a:rPr>
              <a:t>anadeau@amplifyct.org</a:t>
            </a:r>
            <a:endParaRPr lang="en-US" sz="20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4A1211-EB24-4CE4-408C-D3C677A75CBE}"/>
              </a:ext>
            </a:extLst>
          </p:cNvPr>
          <p:cNvSpPr txBox="1"/>
          <p:nvPr/>
        </p:nvSpPr>
        <p:spPr>
          <a:xfrm>
            <a:off x="8418136" y="2413262"/>
            <a:ext cx="16308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  <p:pic>
        <p:nvPicPr>
          <p:cNvPr id="4" name="Picture 3" descr="A picture containing human face, person, smile, clothing&#10;&#10;Description automatically generated">
            <a:extLst>
              <a:ext uri="{FF2B5EF4-FFF2-40B4-BE49-F238E27FC236}">
                <a16:creationId xmlns:a16="http://schemas.microsoft.com/office/drawing/2014/main" id="{7D206854-DDA8-AC33-4507-32DADDF5A5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091"/>
          <a:stretch/>
        </p:blipFill>
        <p:spPr>
          <a:xfrm>
            <a:off x="8037235" y="506021"/>
            <a:ext cx="2660435" cy="2518756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pic>
        <p:nvPicPr>
          <p:cNvPr id="7" name="Picture 6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6829ACA3-71D4-8B36-CB0B-10470AAC5F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35" y="4320297"/>
            <a:ext cx="4397433" cy="117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100145"/>
            <a:ext cx="11752328" cy="844340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175043"/>
            <a:ext cx="1148773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eorgia" panose="02040502050405020303" pitchFamily="18" charset="0"/>
                <a:ea typeface="Verdana"/>
              </a:rPr>
              <a:t>What is Amplify, Inc.?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52134" y="1327160"/>
            <a:ext cx="10937658" cy="13696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2400" b="1" i="0" dirty="0">
                <a:effectLst/>
                <a:latin typeface="Georgia" panose="02040502050405020303" pitchFamily="18" charset="0"/>
              </a:rPr>
              <a:t>What is Amplify?  </a:t>
            </a:r>
          </a:p>
          <a:p>
            <a:pPr algn="l"/>
            <a:endParaRPr lang="en-US" sz="1100" b="1" i="0" dirty="0">
              <a:effectLst/>
              <a:latin typeface="Georgia" panose="02040502050405020303" pitchFamily="18" charset="0"/>
            </a:endParaRPr>
          </a:p>
          <a:p>
            <a:pPr algn="just"/>
            <a:r>
              <a:rPr lang="en-US" sz="2400" u="sng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Mission: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i="1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trengthen the ability of our region to assess needs, develop plans, and advocate for strategies and resources </a:t>
            </a:r>
            <a:r>
              <a:rPr lang="en-US" sz="2400" i="1" dirty="0">
                <a:solidFill>
                  <a:srgbClr val="8850A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advance healthy communities.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58C82-6AF1-E2A0-5B5F-96445ECA18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643"/>
          <a:stretch/>
        </p:blipFill>
        <p:spPr>
          <a:xfrm>
            <a:off x="2064470" y="3007151"/>
            <a:ext cx="2054390" cy="1684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914486-D399-A80E-EABB-8D530995848C}"/>
              </a:ext>
            </a:extLst>
          </p:cNvPr>
          <p:cNvSpPr txBox="1"/>
          <p:nvPr/>
        </p:nvSpPr>
        <p:spPr>
          <a:xfrm>
            <a:off x="4515439" y="3355942"/>
            <a:ext cx="6306532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we do?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amplify best practices to make sure the best prevention, treatment, and recovery supports are available to everyone.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C59D6-5E39-E986-7E33-B4829F59A8BF}"/>
              </a:ext>
            </a:extLst>
          </p:cNvPr>
          <p:cNvSpPr txBox="1"/>
          <p:nvPr/>
        </p:nvSpPr>
        <p:spPr>
          <a:xfrm>
            <a:off x="2573518" y="4691419"/>
            <a:ext cx="8512404" cy="46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>
                <a:solidFill>
                  <a:srgbClr val="48BFAC"/>
                </a:solidFill>
                <a:latin typeface="Californian FB" panose="0207040306080B030204" pitchFamily="18" charset="0"/>
              </a:rPr>
              <a:t>Mental Health</a:t>
            </a:r>
            <a:r>
              <a:rPr lang="en-US" sz="1800" b="1">
                <a:solidFill>
                  <a:srgbClr val="F5AB32"/>
                </a:solidFill>
                <a:latin typeface="Californian FB" panose="0207040306080B030204" pitchFamily="18" charset="0"/>
              </a:rPr>
              <a:t>	</a:t>
            </a:r>
            <a:r>
              <a:rPr lang="en-US" sz="1800" b="1">
                <a:solidFill>
                  <a:srgbClr val="8850A0"/>
                </a:solidFill>
                <a:latin typeface="Californian FB" panose="0207040306080B030204" pitchFamily="18" charset="0"/>
              </a:rPr>
              <a:t>Substance Use	</a:t>
            </a:r>
            <a:r>
              <a:rPr lang="en-US" sz="1800" b="1">
                <a:solidFill>
                  <a:srgbClr val="48BFAC"/>
                </a:solidFill>
                <a:latin typeface="Californian FB" panose="0207040306080B030204" pitchFamily="18" charset="0"/>
              </a:rPr>
              <a:t>Suicide Prevention       </a:t>
            </a:r>
            <a:r>
              <a:rPr lang="en-US" sz="1800" b="1">
                <a:solidFill>
                  <a:srgbClr val="8850A0"/>
                </a:solidFill>
                <a:latin typeface="Californian FB" panose="0207040306080B030204" pitchFamily="18" charset="0"/>
              </a:rPr>
              <a:t>Problem Gambling</a:t>
            </a:r>
            <a:endParaRPr lang="en-US" sz="1800" b="1" dirty="0">
              <a:solidFill>
                <a:srgbClr val="8850A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11" name="Picture 10" descr="A picture containing font, graphics, graphic design, logo&#10;&#10;Description automatically generated">
            <a:extLst>
              <a:ext uri="{FF2B5EF4-FFF2-40B4-BE49-F238E27FC236}">
                <a16:creationId xmlns:a16="http://schemas.microsoft.com/office/drawing/2014/main" id="{599FEF6E-F1A0-B340-74B7-58B9FD40DE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9" y="5657941"/>
            <a:ext cx="3249962" cy="86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6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100144"/>
            <a:ext cx="11752328" cy="947021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175043"/>
            <a:ext cx="1148773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  <a:ea typeface="Verdana"/>
              </a:rPr>
              <a:t>Amplify, Inc. Region 4 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  <a:ea typeface="Verdana"/>
            </a:endParaRPr>
          </a:p>
        </p:txBody>
      </p:sp>
      <p:pic>
        <p:nvPicPr>
          <p:cNvPr id="4098" name="Picture 2" descr="CT Town map">
            <a:extLst>
              <a:ext uri="{FF2B5EF4-FFF2-40B4-BE49-F238E27FC236}">
                <a16:creationId xmlns:a16="http://schemas.microsoft.com/office/drawing/2014/main" id="{D3AACE76-E51F-FFA0-CDAC-825821EAB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08" y="1346680"/>
            <a:ext cx="4949072" cy="34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7F38D5-1EFB-CFC5-930D-F72BEADF8A03}"/>
              </a:ext>
            </a:extLst>
          </p:cNvPr>
          <p:cNvSpPr txBox="1"/>
          <p:nvPr/>
        </p:nvSpPr>
        <p:spPr>
          <a:xfrm>
            <a:off x="6290823" y="1602558"/>
            <a:ext cx="45405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>
                <a:effectLst/>
                <a:latin typeface="Georgia" panose="02040502050405020303" pitchFamily="18" charset="0"/>
              </a:rPr>
              <a:t>Geographic Scope:</a:t>
            </a:r>
          </a:p>
          <a:p>
            <a:pPr algn="just"/>
            <a:endParaRPr lang="en-US" sz="2000" b="1" i="0">
              <a:effectLst/>
              <a:latin typeface="Georgia" panose="02040502050405020303" pitchFamily="18" charset="0"/>
            </a:endParaRPr>
          </a:p>
          <a:p>
            <a:pPr algn="just"/>
            <a:r>
              <a:rPr lang="en-US" sz="1800" b="0" i="1">
                <a:solidFill>
                  <a:srgbClr val="0E0E0E"/>
                </a:solidFill>
                <a:effectLst/>
                <a:latin typeface="Georgia" panose="02040502050405020303" pitchFamily="18" charset="0"/>
              </a:rPr>
              <a:t>Amplify</a:t>
            </a:r>
            <a:r>
              <a:rPr lang="en-US" sz="1800" b="0" i="0">
                <a:solidFill>
                  <a:srgbClr val="0E0E0E"/>
                </a:solidFill>
                <a:effectLst/>
                <a:latin typeface="Georgia" panose="02040502050405020303" pitchFamily="18" charset="0"/>
              </a:rPr>
              <a:t> is contracted to serve the 37 towns in North Central CT.</a:t>
            </a:r>
          </a:p>
          <a:p>
            <a:pPr algn="just"/>
            <a:endParaRPr lang="en-US" sz="1800" b="0" i="0">
              <a:solidFill>
                <a:srgbClr val="0E0E0E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n-US" sz="1800" b="0" i="0">
                <a:solidFill>
                  <a:srgbClr val="0E0E0E"/>
                </a:solidFill>
                <a:effectLst/>
                <a:latin typeface="Georgia" panose="02040502050405020303" pitchFamily="18" charset="0"/>
              </a:rPr>
              <a:t>Thirty-four Local Prevention Councils work at the grassroots level to raise awareness of substance misuse prevention and early intervention services.</a:t>
            </a:r>
          </a:p>
          <a:p>
            <a:pPr algn="just"/>
            <a:endParaRPr lang="en-US" sz="1800" b="0" i="0">
              <a:solidFill>
                <a:srgbClr val="0E0E0E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n-US" sz="1800">
                <a:solidFill>
                  <a:srgbClr val="0E0E0E"/>
                </a:solidFill>
                <a:latin typeface="Georgia" panose="02040502050405020303" pitchFamily="18" charset="0"/>
              </a:rPr>
              <a:t>Towns are combined into </a:t>
            </a:r>
            <a:r>
              <a:rPr lang="en-US" sz="1800" b="0" i="0">
                <a:solidFill>
                  <a:srgbClr val="0E0E0E"/>
                </a:solidFill>
                <a:effectLst/>
                <a:latin typeface="Georgia" panose="02040502050405020303" pitchFamily="18" charset="0"/>
              </a:rPr>
              <a:t>Six Catchment Areas that receive behavioral health services.</a:t>
            </a:r>
            <a:endParaRPr lang="en-US" sz="1800" b="0" i="0" dirty="0">
              <a:solidFill>
                <a:srgbClr val="0E0E0E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B5667-D416-682A-8A30-7D9DFA78537B}"/>
              </a:ext>
            </a:extLst>
          </p:cNvPr>
          <p:cNvSpPr txBox="1"/>
          <p:nvPr/>
        </p:nvSpPr>
        <p:spPr>
          <a:xfrm>
            <a:off x="2608082" y="4334996"/>
            <a:ext cx="31579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E0E0E"/>
                </a:solidFill>
                <a:latin typeface="Georgia" panose="02040502050405020303" pitchFamily="18" charset="0"/>
              </a:rPr>
              <a:t>Regional/State Opioid Response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1E8D6-FA35-5C46-B957-80A802AB9883}"/>
              </a:ext>
            </a:extLst>
          </p:cNvPr>
          <p:cNvSpPr txBox="1"/>
          <p:nvPr/>
        </p:nvSpPr>
        <p:spPr>
          <a:xfrm>
            <a:off x="678730" y="4995384"/>
            <a:ext cx="315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i="0" dirty="0">
                <a:solidFill>
                  <a:srgbClr val="0E0E0E"/>
                </a:solidFill>
                <a:effectLst/>
                <a:latin typeface="Georgia" panose="02040502050405020303" pitchFamily="18" charset="0"/>
              </a:rPr>
              <a:t>North Central Regional Suicide Advisory Board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A2FB3-30BC-1F68-DCDF-6379776A5F6E}"/>
              </a:ext>
            </a:extLst>
          </p:cNvPr>
          <p:cNvSpPr txBox="1"/>
          <p:nvPr/>
        </p:nvSpPr>
        <p:spPr>
          <a:xfrm>
            <a:off x="3274247" y="5601707"/>
            <a:ext cx="301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E0E0E"/>
                </a:solidFill>
                <a:latin typeface="Georgia" panose="02040502050405020303" pitchFamily="18" charset="0"/>
              </a:rPr>
              <a:t>Regional Problem Gambling Awareness Team</a:t>
            </a:r>
          </a:p>
        </p:txBody>
      </p:sp>
    </p:spTree>
    <p:extLst>
      <p:ext uri="{BB962C8B-B14F-4D97-AF65-F5344CB8AC3E}">
        <p14:creationId xmlns:p14="http://schemas.microsoft.com/office/powerpoint/2010/main" val="3424480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7C63-335B-8B27-A7FC-A266FF5BE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2382461"/>
            <a:ext cx="10515600" cy="1325563"/>
          </a:xfrm>
          <a:solidFill>
            <a:srgbClr val="84B2B3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5. Questions and Answers (Q&amp;A)</a:t>
            </a:r>
          </a:p>
        </p:txBody>
      </p:sp>
    </p:spTree>
    <p:extLst>
      <p:ext uri="{BB962C8B-B14F-4D97-AF65-F5344CB8AC3E}">
        <p14:creationId xmlns:p14="http://schemas.microsoft.com/office/powerpoint/2010/main" val="126789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17752" y="100144"/>
            <a:ext cx="11752328" cy="947021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064AFB-1596-4279-9C5B-CF71C0FC6815}"/>
              </a:ext>
            </a:extLst>
          </p:cNvPr>
          <p:cNvSpPr txBox="1"/>
          <p:nvPr/>
        </p:nvSpPr>
        <p:spPr>
          <a:xfrm>
            <a:off x="386517" y="175043"/>
            <a:ext cx="11487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Today’s Agenda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17752" y="1151193"/>
            <a:ext cx="11752328" cy="5027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Call to Order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Welcome and Introductions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Public Comment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Discussion - Opioid Settlements in CT 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CLASS – Cindy Guerreri, MSW – Director of Social Services, Enfield, CT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CT Attorney General’s Office – Matthew Fitzsimmons, CIPP/US, Chief Counsel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Amplify – Allyson Nadeau, MPA, Executive Director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Q&amp;A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Establishment of Meeting Schedule 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Information Sharing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Next Steps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Adjournment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5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878E-3280-7998-EDFD-329C2DAB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2144"/>
            <a:ext cx="10515600" cy="1325563"/>
          </a:xfrm>
          <a:solidFill>
            <a:srgbClr val="84B2B3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6. Establishment of HSCC Meeting Schedule</a:t>
            </a:r>
          </a:p>
        </p:txBody>
      </p:sp>
    </p:spTree>
    <p:extLst>
      <p:ext uri="{BB962C8B-B14F-4D97-AF65-F5344CB8AC3E}">
        <p14:creationId xmlns:p14="http://schemas.microsoft.com/office/powerpoint/2010/main" val="204224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0B1E10-DAB9-4A79-A57F-3EAE3B3627CE}"/>
              </a:ext>
            </a:extLst>
          </p:cNvPr>
          <p:cNvSpPr/>
          <p:nvPr/>
        </p:nvSpPr>
        <p:spPr>
          <a:xfrm>
            <a:off x="320819" y="2584660"/>
            <a:ext cx="11752328" cy="844340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Georgia" panose="02040502050405020303" pitchFamily="18" charset="0"/>
              </a:rPr>
              <a:t>7. Information Sharing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6FCB1D-D1CE-41F7-B8F4-89A8F36500B6}"/>
              </a:ext>
            </a:extLst>
          </p:cNvPr>
          <p:cNvSpPr txBox="1"/>
          <p:nvPr/>
        </p:nvSpPr>
        <p:spPr>
          <a:xfrm>
            <a:off x="320819" y="1198225"/>
            <a:ext cx="11553429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endParaRPr lang="en-US" dirty="0">
              <a:latin typeface="Georgia" panose="02040502050405020303" pitchFamily="18" charset="0"/>
              <a:ea typeface="Verdana"/>
            </a:endParaRPr>
          </a:p>
          <a:p>
            <a:endParaRPr lang="en-US" sz="3200" dirty="0">
              <a:latin typeface="Georgi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50074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C466-33CC-D490-841D-DA9DD156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455" y="2589850"/>
            <a:ext cx="10515600" cy="1325563"/>
          </a:xfrm>
          <a:solidFill>
            <a:srgbClr val="84B2B3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8. Next Steps</a:t>
            </a:r>
          </a:p>
        </p:txBody>
      </p:sp>
    </p:spTree>
    <p:extLst>
      <p:ext uri="{BB962C8B-B14F-4D97-AF65-F5344CB8AC3E}">
        <p14:creationId xmlns:p14="http://schemas.microsoft.com/office/powerpoint/2010/main" val="2385295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5D43-16AC-327E-41AC-674D41D8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4437"/>
            <a:ext cx="10515600" cy="1325563"/>
          </a:xfrm>
          <a:solidFill>
            <a:srgbClr val="84B2B3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9. Adjournment</a:t>
            </a:r>
          </a:p>
        </p:txBody>
      </p:sp>
    </p:spTree>
    <p:extLst>
      <p:ext uri="{BB962C8B-B14F-4D97-AF65-F5344CB8AC3E}">
        <p14:creationId xmlns:p14="http://schemas.microsoft.com/office/powerpoint/2010/main" val="942394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7D39-7F55-AE0E-27A9-3C99F3AF8E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/>
          <a:lstStyle/>
          <a:p>
            <a:r>
              <a:rPr lang="en-US" b="1" dirty="0">
                <a:solidFill>
                  <a:srgbClr val="FDFDFD"/>
                </a:solidFill>
                <a:latin typeface="Georgia" panose="02040502050405020303" pitchFamily="18" charset="0"/>
              </a:rPr>
              <a:t>Additional Resources/Appendix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6D3D-9362-B4FC-1B7C-B5C32AC1F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 Opioid Settlement Advisory Committee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https://portal.ct.gov/DMHAS/Newsworthy/News-Items/CT-Opioid-Settlement-Advisory-Committee</a:t>
            </a:r>
          </a:p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Opioid Services Overview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https://portal.ct.gov/-/media/DMHAS/UpcomingEvents/Opioid-Services-Overview-May-2023.pdf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 Opioid Response (CORE) Strategic Plan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https://portal.ct.gov/-/media/DMHAS/UpcomingEvents/5_9_23-CT-OSAC-Meeting_Yale-Slides_Final250.pdf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CT Opioid Response Initiative Report </a:t>
            </a:r>
            <a:endParaRPr lang="en-US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https://portal.ct.gov/CORE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Opioid Remediation Uses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https://portal.ct.gov/-/media/DMHAS/UpcomingEvents/Exhibit-E-Final-Distributor-Settlement-Agreement-8-11-21.pdf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Opioids and Drug Overdose Prevention</a:t>
            </a:r>
            <a:endParaRPr lang="en-US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https://portal.ct.gov/dph/Health-Education-Management--Surveillance/The-Office-of-Injury-Prevention/Opioids-and-Prescription-Drug-Overdose-Prevention-Program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2900" b="1" dirty="0">
                <a:solidFill>
                  <a:schemeClr val="tx1"/>
                </a:solidFill>
                <a:latin typeface="Georgia" panose="020405020504050203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Current Opioid Laws and Regulations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https://portal.ct.gov/DPH/Health-Education-Management--Surveillance/The-Office-of-Injury-Prevention/Current-Laws-related-to-Opioids-Overdose-Prevention</a:t>
            </a:r>
            <a:endParaRPr lang="en-US" sz="16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1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93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B955-750E-66DE-E885-9EBEA80121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CT Distributions/Allocations of National Opioid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CE7B-E675-2DFF-BD1A-D7629CE0E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Qualifying CRCOG Town	</a:t>
            </a:r>
            <a:r>
              <a:rPr lang="en-US" sz="2000" dirty="0">
                <a:latin typeface="Georgia" panose="02040502050405020303" pitchFamily="18" charset="0"/>
              </a:rPr>
              <a:t>	</a:t>
            </a:r>
            <a:r>
              <a:rPr lang="en-US" sz="2000" b="1" dirty="0">
                <a:latin typeface="Georgia" panose="02040502050405020303" pitchFamily="18" charset="0"/>
              </a:rPr>
              <a:t>% Total Funding Allocation</a:t>
            </a:r>
          </a:p>
          <a:p>
            <a:pPr marL="0" indent="0">
              <a:buNone/>
            </a:pPr>
            <a:r>
              <a:rPr lang="en-US" sz="1900" dirty="0">
                <a:latin typeface="Georgia" panose="02040502050405020303" pitchFamily="18" charset="0"/>
              </a:rPr>
              <a:t>Andover, CT				0.0513214640%</a:t>
            </a:r>
          </a:p>
          <a:p>
            <a:pPr marL="0" indent="0">
              <a:buNone/>
            </a:pPr>
            <a:r>
              <a:rPr lang="en-US" sz="1900" dirty="0">
                <a:latin typeface="Georgia" panose="02040502050405020303" pitchFamily="18" charset="0"/>
              </a:rPr>
              <a:t>Avon, CT				0.5494886534%</a:t>
            </a:r>
          </a:p>
          <a:p>
            <a:pPr marL="0" indent="0">
              <a:buNone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Berlin, CT				0.5215629385%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endParaRPr lang="en-US" sz="19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Bloomfield, CT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1900" dirty="0">
                <a:latin typeface="Georgia" panose="02040502050405020303" pitchFamily="18" charset="0"/>
              </a:rPr>
              <a:t> 				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0.4888368136%</a:t>
            </a:r>
          </a:p>
          <a:p>
            <a:pPr marL="0" indent="0">
              <a:buNone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Bolton, CT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1900" dirty="0">
                <a:latin typeface="Georgia" panose="02040502050405020303" pitchFamily="18" charset="0"/>
              </a:rPr>
              <a:t> 				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0.1520831395%</a:t>
            </a:r>
          </a:p>
          <a:p>
            <a:pPr marL="0" indent="0">
              <a:buNone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Canton, CT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1900" dirty="0">
                <a:latin typeface="Georgia" panose="02040502050405020303" pitchFamily="18" charset="0"/>
              </a:rPr>
              <a:t> 				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0.2669011966%</a:t>
            </a:r>
          </a:p>
          <a:p>
            <a:pPr marL="0" indent="0">
              <a:buNone/>
            </a:pPr>
            <a:r>
              <a:rPr lang="en-US" sz="1900" dirty="0">
                <a:solidFill>
                  <a:srgbClr val="000000"/>
                </a:solidFill>
                <a:latin typeface="Georgia" panose="02040502050405020303" pitchFamily="18" charset="0"/>
              </a:rPr>
              <a:t>Columbia, CT				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0.1005666237%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900" dirty="0">
                <a:latin typeface="Georgia" panose="02040502050405020303" pitchFamily="18" charset="0"/>
              </a:rPr>
              <a:t>Coventry, CT				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0.3460011479%</a:t>
            </a:r>
            <a:r>
              <a:rPr lang="en-US" sz="19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900" dirty="0">
                <a:latin typeface="Georgia" panose="02040502050405020303" pitchFamily="18" charset="0"/>
              </a:rPr>
              <a:t>East Granby, CT				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0.1455975170%</a:t>
            </a:r>
            <a:r>
              <a:rPr lang="en-US" sz="1900" dirty="0">
                <a:latin typeface="Georgia" panose="02040502050405020303" pitchFamily="18" charset="0"/>
              </a:rPr>
              <a:t> 	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26598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3500-E157-800B-E894-A2233D08FF4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CT Distributions/Allocations 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of National Opioid Settlements</a:t>
            </a:r>
            <a:br>
              <a:rPr lang="en-US" dirty="0">
                <a:latin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AD50B-B1C8-40D2-1DA2-358279454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Qualifying CRCOG Town	</a:t>
            </a:r>
            <a:r>
              <a:rPr lang="en-US" sz="2000" dirty="0">
                <a:latin typeface="Georgia" panose="02040502050405020303" pitchFamily="18" charset="0"/>
              </a:rPr>
              <a:t>	</a:t>
            </a:r>
            <a:r>
              <a:rPr lang="en-US" sz="2000" b="1" dirty="0">
                <a:latin typeface="Georgia" panose="02040502050405020303" pitchFamily="18" charset="0"/>
              </a:rPr>
              <a:t>% Total Funding Allocation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East Hartford, CT				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1.2645454069%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East Windsor, CT				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0.2419743793%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Ellington, CT				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0.4010047839%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Enfield, CT				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0.9173431190%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Farmington,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0.6572091547%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Glastonbury,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1.0420644550%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Granby,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0.2928405247%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Hartford,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5.3268549899%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Hebron,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0.1593443254%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Manchester,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1.3929765818%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Mansfield,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0.3058754037%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97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E7A9-EEF6-558D-5F74-F77206A8274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CT Distributions/Allocations 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of National Opioid Settlements</a:t>
            </a:r>
            <a:br>
              <a:rPr lang="en-US" dirty="0">
                <a:latin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131EC-2284-69DF-9290-B15AD746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04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Qualifying CRCOG Town	</a:t>
            </a:r>
            <a:r>
              <a:rPr lang="en-US" sz="2000" dirty="0">
                <a:latin typeface="Georgia" panose="02040502050405020303" pitchFamily="18" charset="0"/>
              </a:rPr>
              <a:t>	</a:t>
            </a:r>
            <a:r>
              <a:rPr lang="en-US" sz="2000" b="1" dirty="0">
                <a:latin typeface="Georgia" panose="02040502050405020303" pitchFamily="18" charset="0"/>
              </a:rPr>
              <a:t>% Total Funding Allocation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Marlborough,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0.0766010346%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New Britian,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1.5740557511%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Newington,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0.7132456565%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Plainville,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0.3937549612%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Rocky Hill,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0.3929175425%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Simsbury,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0.6988446241%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Somers,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0.2491740063%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South Windsor,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0.7310935932%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Southington,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0.9683065927%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Stratford,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0.9155695700%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Suffield,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0.3402792315%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79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FC11-88AF-82FA-D780-70BF119E12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CT Distributions/Allocations 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of National Opioid Settlements</a:t>
            </a:r>
            <a:b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CBBF1-389C-C47C-3C21-46847F8A2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Qualifying CRCOG Town	</a:t>
            </a:r>
            <a:r>
              <a:rPr lang="en-US" sz="2000" dirty="0">
                <a:latin typeface="Georgia" panose="02040502050405020303" pitchFamily="18" charset="0"/>
              </a:rPr>
              <a:t>	</a:t>
            </a:r>
            <a:r>
              <a:rPr lang="en-US" sz="2000" b="1" dirty="0">
                <a:latin typeface="Georgia" panose="02040502050405020303" pitchFamily="18" charset="0"/>
              </a:rPr>
              <a:t>% Total Funding Allocation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Tolland,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0.4342020371%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Vernon,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0.7027162157%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West Hartford,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1.6216697477%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Wethersfield,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0.6208707168%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Willington,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0.0975268185%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Windsor,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0.7548324123%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Windsor Locks, CT				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0.3174167624%</a:t>
            </a:r>
            <a:r>
              <a:rPr lang="en-US" sz="1100" dirty="0"/>
              <a:t> 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85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D1AE-3800-8C61-BAF9-B7BC6FAE38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Janssen Opioid Settlement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BDD21-77FA-78A6-749A-9108761DA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Janssen Settlement Allocation Agreement (see Appendix)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Connecticut’s Total: $42,786,144.11 </a:t>
            </a: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Distributed as follows:</a:t>
            </a:r>
          </a:p>
          <a:p>
            <a:pPr marL="514350" indent="-514350">
              <a:buAutoNum type="arabicParenBoth"/>
            </a:pPr>
            <a:r>
              <a:rPr lang="en-US" dirty="0">
                <a:latin typeface="Georgia" panose="02040502050405020303" pitchFamily="18" charset="0"/>
              </a:rPr>
              <a:t>15% to the State Fund</a:t>
            </a:r>
          </a:p>
          <a:p>
            <a:pPr marL="514350" indent="-514350">
              <a:buAutoNum type="arabicParenBoth"/>
            </a:pPr>
            <a:r>
              <a:rPr lang="en-US" dirty="0">
                <a:latin typeface="Georgia" panose="02040502050405020303" pitchFamily="18" charset="0"/>
              </a:rPr>
              <a:t>70% to the Abatement Accounts Fund</a:t>
            </a:r>
          </a:p>
          <a:p>
            <a:pPr marL="514350" indent="-514350">
              <a:buAutoNum type="arabicParenBoth"/>
            </a:pPr>
            <a:r>
              <a:rPr lang="en-US" dirty="0">
                <a:latin typeface="Georgia" panose="02040502050405020303" pitchFamily="18" charset="0"/>
              </a:rPr>
              <a:t>15% to the Subdivision Fund, to be paid directly to the Subdivisions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2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69FBF-76DA-AD0A-F0DE-88323658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2231137"/>
            <a:ext cx="10515600" cy="1197863"/>
          </a:xfrm>
          <a:solidFill>
            <a:srgbClr val="84B2B3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1.	Call to Order</a:t>
            </a:r>
          </a:p>
        </p:txBody>
      </p:sp>
    </p:spTree>
    <p:extLst>
      <p:ext uri="{BB962C8B-B14F-4D97-AF65-F5344CB8AC3E}">
        <p14:creationId xmlns:p14="http://schemas.microsoft.com/office/powerpoint/2010/main" val="2957882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46235-6019-60C2-4E5B-1B76EF1A147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 fontScale="90000"/>
          </a:bodyPr>
          <a:lstStyle/>
          <a:p>
            <a:br>
              <a:rPr lang="en-US" dirty="0">
                <a:latin typeface="Georgia" panose="02040502050405020303" pitchFamily="18" charset="0"/>
              </a:rPr>
            </a:br>
            <a:br>
              <a:rPr lang="en-US" dirty="0">
                <a:latin typeface="Georgia" panose="02040502050405020303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Janssen Opioid Settlement Amounts	</a:t>
            </a:r>
            <a:br>
              <a:rPr lang="en-US" dirty="0">
                <a:highlight>
                  <a:srgbClr val="FFFF00"/>
                </a:highlight>
                <a:latin typeface="Georgia" panose="02040502050405020303" pitchFamily="18" charset="0"/>
              </a:rPr>
            </a:br>
            <a:br>
              <a:rPr lang="en-US" dirty="0">
                <a:highlight>
                  <a:srgbClr val="FFFF00"/>
                </a:highlight>
                <a:latin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A868-BB8E-BAD1-9C19-C0D9F73D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Georgia" panose="02040502050405020303" pitchFamily="18" charset="0"/>
              </a:rPr>
              <a:t>Qualifying CRCOG Town</a:t>
            </a:r>
            <a:r>
              <a:rPr lang="en-US" b="1" dirty="0">
                <a:latin typeface="Georgia" panose="02040502050405020303" pitchFamily="18" charset="0"/>
              </a:rPr>
              <a:t>	</a:t>
            </a:r>
            <a:r>
              <a:rPr lang="en-US" dirty="0">
                <a:latin typeface="Georgia" panose="02040502050405020303" pitchFamily="18" charset="0"/>
              </a:rPr>
              <a:t>	</a:t>
            </a:r>
            <a:r>
              <a:rPr lang="en-US" sz="2000" b="1" dirty="0">
                <a:latin typeface="Georgia" panose="02040502050405020303" pitchFamily="18" charset="0"/>
              </a:rPr>
              <a:t>Amount of Janssen Funds (2022 amounts)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Andover, CT				$3,273.30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Avon, CT					$35,046.70</a:t>
            </a:r>
          </a:p>
          <a:p>
            <a:pPr marL="0" indent="0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Berlin, CT				$33,265.58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Bloomfield, CT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1600" dirty="0">
                <a:latin typeface="Georgia" panose="02040502050405020303" pitchFamily="18" charset="0"/>
              </a:rPr>
              <a:t> 				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$31,178.29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Bolton, CT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1600" dirty="0">
                <a:latin typeface="Georgia" panose="02040502050405020303" pitchFamily="18" charset="0"/>
              </a:rPr>
              <a:t> 				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$9,699.94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Canton, CT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1600" dirty="0">
                <a:latin typeface="Georgia" panose="02040502050405020303" pitchFamily="18" charset="0"/>
              </a:rPr>
              <a:t> 				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$17,023.11</a:t>
            </a:r>
            <a:endParaRPr lang="en-US" sz="16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Columbia, CT				$6,414.18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Coventry, CT				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$22,068.13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East Granby, CT				$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9,286.29</a:t>
            </a:r>
            <a:r>
              <a:rPr lang="en-US" sz="1600" dirty="0">
                <a:latin typeface="Georgia" panose="02040502050405020303" pitchFamily="18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2287129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B074-8734-EB8E-A5DD-956AE67505F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Janssen Opioid Settlement Amounts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0D065-D4EC-1105-AF97-2ECFEE926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>
                <a:latin typeface="Georgia" panose="02040502050405020303" pitchFamily="18" charset="0"/>
              </a:rPr>
              <a:t>Qualifying CRCOG Town	</a:t>
            </a:r>
            <a:r>
              <a:rPr lang="en-US" sz="1900" dirty="0">
                <a:latin typeface="Georgia" panose="02040502050405020303" pitchFamily="18" charset="0"/>
              </a:rPr>
              <a:t>	</a:t>
            </a:r>
            <a:r>
              <a:rPr lang="en-US" sz="1900" b="1" dirty="0">
                <a:latin typeface="Georgia" panose="02040502050405020303" pitchFamily="18" charset="0"/>
              </a:rPr>
              <a:t>Amount of Janssen Funds (2022 amounts)</a:t>
            </a:r>
            <a:endParaRPr lang="en-US" sz="19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East Hartford, CT			$</a:t>
            </a:r>
            <a:r>
              <a:rPr lang="en-US" sz="2100" dirty="0">
                <a:solidFill>
                  <a:srgbClr val="000000"/>
                </a:solidFill>
                <a:latin typeface="Georgia" panose="02040502050405020303" pitchFamily="18" charset="0"/>
              </a:rPr>
              <a:t>80,653.41</a:t>
            </a:r>
            <a:endParaRPr lang="en-US" sz="21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East Windsor, CT			$</a:t>
            </a:r>
            <a:r>
              <a:rPr lang="en-US" sz="2100" dirty="0">
                <a:solidFill>
                  <a:srgbClr val="000000"/>
                </a:solidFill>
                <a:latin typeface="Georgia" panose="02040502050405020303" pitchFamily="18" charset="0"/>
              </a:rPr>
              <a:t>15,433.25</a:t>
            </a:r>
            <a:endParaRPr lang="en-US" sz="21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Ellington, CT				$</a:t>
            </a:r>
            <a:r>
              <a:rPr lang="en-US" sz="2100" dirty="0">
                <a:solidFill>
                  <a:srgbClr val="000000"/>
                </a:solidFill>
                <a:latin typeface="Georgia" panose="02040502050405020303" pitchFamily="18" charset="0"/>
              </a:rPr>
              <a:t>25,576.30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Enfield, CT				$58,508.64 </a:t>
            </a: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Farmington, CT				$</a:t>
            </a:r>
            <a:r>
              <a:rPr lang="en-US" sz="2100" dirty="0">
                <a:solidFill>
                  <a:srgbClr val="000000"/>
                </a:solidFill>
                <a:latin typeface="Georgia" panose="02040502050405020303" pitchFamily="18" charset="0"/>
              </a:rPr>
              <a:t>41,917.17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Glastonbury, CT				$</a:t>
            </a:r>
            <a:r>
              <a:rPr lang="en-US" sz="2100" dirty="0">
                <a:solidFill>
                  <a:srgbClr val="000000"/>
                </a:solidFill>
                <a:latin typeface="Georgia" panose="02040502050405020303" pitchFamily="18" charset="0"/>
              </a:rPr>
              <a:t>66,463.44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Granby, CT				$</a:t>
            </a:r>
            <a:r>
              <a:rPr lang="en-US" sz="2100" dirty="0">
                <a:solidFill>
                  <a:srgbClr val="000000"/>
                </a:solidFill>
                <a:latin typeface="Georgia" panose="02040502050405020303" pitchFamily="18" charset="0"/>
              </a:rPr>
              <a:t>18,677.52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Hartford, CT				$</a:t>
            </a:r>
            <a:r>
              <a:rPr lang="en-US" sz="2100" dirty="0">
                <a:solidFill>
                  <a:srgbClr val="000000"/>
                </a:solidFill>
                <a:latin typeface="Georgia" panose="02040502050405020303" pitchFamily="18" charset="0"/>
              </a:rPr>
              <a:t>339,749.76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Hebron, CT				$</a:t>
            </a:r>
            <a:r>
              <a:rPr lang="en-US" sz="2100" dirty="0">
                <a:solidFill>
                  <a:srgbClr val="000000"/>
                </a:solidFill>
                <a:latin typeface="Georgia" panose="02040502050405020303" pitchFamily="18" charset="0"/>
              </a:rPr>
              <a:t>10,163.06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Manchester, CT				$</a:t>
            </a:r>
            <a:r>
              <a:rPr lang="en-US" sz="2100" dirty="0">
                <a:solidFill>
                  <a:srgbClr val="000000"/>
                </a:solidFill>
                <a:latin typeface="Georgia" panose="02040502050405020303" pitchFamily="18" charset="0"/>
              </a:rPr>
              <a:t>88,844.82</a:t>
            </a:r>
            <a:r>
              <a:rPr lang="en-US" sz="21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Georgia" panose="02040502050405020303" pitchFamily="18" charset="0"/>
              </a:rPr>
              <a:t>Mansfield, CT				$</a:t>
            </a:r>
            <a:r>
              <a:rPr lang="en-US" sz="2100" dirty="0">
                <a:solidFill>
                  <a:srgbClr val="000000"/>
                </a:solidFill>
                <a:latin typeface="Georgia" panose="02040502050405020303" pitchFamily="18" charset="0"/>
              </a:rPr>
              <a:t>19,508.89</a:t>
            </a:r>
            <a:endParaRPr lang="en-US" sz="21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59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0A1C-868D-78F0-7E9D-2AA5E0CE83C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Janssen Opioid Settlement Amounts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F977-A5B9-0370-EF65-EA6382CD5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>
                <a:latin typeface="Georgia" panose="02040502050405020303" pitchFamily="18" charset="0"/>
              </a:rPr>
              <a:t>Qualifying CRCOG Town	</a:t>
            </a:r>
            <a:r>
              <a:rPr lang="en-US" sz="2900" dirty="0">
                <a:latin typeface="Georgia" panose="02040502050405020303" pitchFamily="18" charset="0"/>
              </a:rPr>
              <a:t>	</a:t>
            </a:r>
            <a:r>
              <a:rPr lang="en-US" sz="3200" b="1" dirty="0">
                <a:latin typeface="Georgia" panose="02040502050405020303" pitchFamily="18" charset="0"/>
              </a:rPr>
              <a:t>Amount of Janssen Funds (2022 amounts)</a:t>
            </a:r>
            <a:endParaRPr lang="en-US" sz="29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Marlborough, CT				$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4,885.66</a:t>
            </a:r>
            <a:endParaRPr lang="en-US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New Britian, CT				$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100,394.14</a:t>
            </a:r>
            <a:endParaRPr lang="en-US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Newington, CT				$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45,491.20</a:t>
            </a:r>
            <a:r>
              <a:rPr lang="en-US" sz="1800" dirty="0"/>
              <a:t> </a:t>
            </a:r>
            <a:endParaRPr lang="en-US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Plainville, CT				$25,113.91</a:t>
            </a: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Rocky Hill, CT				$25,060.50</a:t>
            </a: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Simsbury, CT				$44,572.70</a:t>
            </a: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Somers, CT				$15,892.45</a:t>
            </a: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South Windsor, CT			$</a:t>
            </a:r>
            <a:r>
              <a:rPr lang="en-US" dirty="0">
                <a:latin typeface="Georgia" panose="02040502050405020303" pitchFamily="18" charset="0"/>
              </a:rPr>
              <a:t>46,629.54</a:t>
            </a:r>
            <a:endParaRPr lang="en-US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Southington, CT				$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61,759.12</a:t>
            </a:r>
            <a:r>
              <a:rPr lang="en-US" sz="1800" dirty="0"/>
              <a:t> </a:t>
            </a:r>
            <a:endParaRPr lang="en-US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Stratford, CT				$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58,395.54</a:t>
            </a:r>
            <a:r>
              <a:rPr lang="en-US" sz="1800" dirty="0"/>
              <a:t> </a:t>
            </a:r>
            <a:endParaRPr lang="en-US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Georgia" panose="02040502050405020303" pitchFamily="18" charset="0"/>
              </a:rPr>
              <a:t>Suffield, CT				$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21,703.20</a:t>
            </a:r>
            <a:r>
              <a:rPr lang="en-US" sz="1800" dirty="0"/>
              <a:t> </a:t>
            </a:r>
            <a:endParaRPr lang="en-US" sz="28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85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455A-9502-EB4E-2014-07AC5782EB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Janssen Opioid Settlement Amounts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15230-36D9-6945-031C-5831A54B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Georgia" panose="02040502050405020303" pitchFamily="18" charset="0"/>
              </a:rPr>
              <a:t>Qualifying CRCOG Town	</a:t>
            </a:r>
            <a:r>
              <a:rPr lang="en-US" sz="1600" dirty="0">
                <a:latin typeface="Georgia" panose="02040502050405020303" pitchFamily="18" charset="0"/>
              </a:rPr>
              <a:t>	</a:t>
            </a:r>
            <a:r>
              <a:rPr lang="en-US" sz="1600" b="1" dirty="0">
                <a:latin typeface="Georgia" panose="02040502050405020303" pitchFamily="18" charset="0"/>
              </a:rPr>
              <a:t>Amount of Janssen Funds (2022 amounts)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Tolland, CT				$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27,693.64</a:t>
            </a:r>
            <a:endParaRPr lang="en-US" sz="1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Vernon, CT				$</a:t>
            </a:r>
            <a:r>
              <a:rPr 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44,819.64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West Hartford, CT				$103,431.00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Wethersfield, CT				$39,599.48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Willington, CT				$6,220.31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Windsor, CT				$48,143.64</a:t>
            </a:r>
          </a:p>
          <a:p>
            <a:pPr marL="0" indent="0">
              <a:buNone/>
            </a:pPr>
            <a:r>
              <a:rPr lang="en-US" sz="1600" dirty="0">
                <a:latin typeface="Georgia" panose="02040502050405020303" pitchFamily="18" charset="0"/>
              </a:rPr>
              <a:t>Windsor Locks, CT				$20,245.01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84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533B52-A58F-439B-9244-019206A01BA1}"/>
              </a:ext>
            </a:extLst>
          </p:cNvPr>
          <p:cNvSpPr/>
          <p:nvPr/>
        </p:nvSpPr>
        <p:spPr>
          <a:xfrm>
            <a:off x="4396203" y="2385321"/>
            <a:ext cx="2568059" cy="766117"/>
          </a:xfrm>
          <a:prstGeom prst="rect">
            <a:avLst/>
          </a:prstGeom>
          <a:solidFill>
            <a:srgbClr val="1F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A430C5-FBE7-4886-87A3-38E14994887C}"/>
              </a:ext>
            </a:extLst>
          </p:cNvPr>
          <p:cNvSpPr txBox="1"/>
          <p:nvPr/>
        </p:nvSpPr>
        <p:spPr>
          <a:xfrm>
            <a:off x="4378026" y="2352882"/>
            <a:ext cx="229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Thank</a:t>
            </a:r>
            <a:endParaRPr lang="en-US" sz="200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51118-BE0F-4708-B653-02FC59DA0C51}"/>
              </a:ext>
            </a:extLst>
          </p:cNvPr>
          <p:cNvSpPr txBox="1"/>
          <p:nvPr/>
        </p:nvSpPr>
        <p:spPr>
          <a:xfrm>
            <a:off x="3557817" y="3322540"/>
            <a:ext cx="1844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You.</a:t>
            </a:r>
            <a:endParaRPr lang="en-US" sz="20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B1A83-178A-4F65-9DDB-F6A2CE0E9497}"/>
              </a:ext>
            </a:extLst>
          </p:cNvPr>
          <p:cNvSpPr/>
          <p:nvPr/>
        </p:nvSpPr>
        <p:spPr>
          <a:xfrm>
            <a:off x="4405477" y="3429000"/>
            <a:ext cx="1645271" cy="766117"/>
          </a:xfrm>
          <a:prstGeom prst="rect">
            <a:avLst/>
          </a:prstGeom>
          <a:solidFill>
            <a:srgbClr val="84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3E2351-F26B-409B-A719-363DF12D2302}"/>
              </a:ext>
            </a:extLst>
          </p:cNvPr>
          <p:cNvSpPr txBox="1"/>
          <p:nvPr/>
        </p:nvSpPr>
        <p:spPr>
          <a:xfrm>
            <a:off x="4378026" y="3470580"/>
            <a:ext cx="190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You</a:t>
            </a:r>
            <a:r>
              <a:rPr lang="en-US" sz="4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65822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5CDF-11F5-E13D-3D1E-34FDD93C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5244"/>
            <a:ext cx="10515600" cy="1331649"/>
          </a:xfrm>
          <a:solidFill>
            <a:srgbClr val="84B2B3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sz="4800" dirty="0">
                <a:solidFill>
                  <a:srgbClr val="FDFDFD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</a:br>
            <a:r>
              <a:rPr lang="en-US" sz="4800" dirty="0">
                <a:solidFill>
                  <a:srgbClr val="FDFDFD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</a:t>
            </a:r>
            <a:r>
              <a:rPr lang="en-US" sz="4800" b="1" dirty="0">
                <a:solidFill>
                  <a:srgbClr val="FDFDFD"/>
                </a:solidFill>
                <a:effectLst/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. Welcome and Introductions</a:t>
            </a:r>
            <a:br>
              <a:rPr lang="en-US" b="1" dirty="0">
                <a:solidFill>
                  <a:srgbClr val="FDFDFD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endParaRPr lang="en-US" b="1" dirty="0">
              <a:solidFill>
                <a:srgbClr val="FDFDFD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7EA37-8CE9-8E1A-7D6D-1E36DA04451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838200" y="6176963"/>
            <a:ext cx="2153575" cy="18129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6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1A578-F7A1-3F83-E27A-479C04DF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1189"/>
            <a:ext cx="10515600" cy="1325563"/>
          </a:xfrm>
          <a:solidFill>
            <a:srgbClr val="84B2B3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3.	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07589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F15D-2685-8E5E-A664-3F203AF5B2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4.	Guest Speaker Panel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C132D-A5B4-A32E-4DE1-A56C770EB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i="0" dirty="0">
                <a:effectLst/>
                <a:latin typeface="Georgia" panose="02040502050405020303" pitchFamily="18" charset="0"/>
              </a:rPr>
              <a:t>Cindy Guerreri, MSW</a:t>
            </a:r>
          </a:p>
          <a:p>
            <a:pPr marL="0" indent="0">
              <a:buNone/>
            </a:pPr>
            <a:r>
              <a:rPr lang="en-US" sz="2800" i="0" dirty="0">
                <a:effectLst/>
                <a:latin typeface="Georgia" panose="02040502050405020303" pitchFamily="18" charset="0"/>
              </a:rPr>
              <a:t>CLASS (CT Local Administrators of Social Services), President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800" b="1" i="0" dirty="0">
                <a:effectLst/>
                <a:latin typeface="Georgia" panose="02040502050405020303" pitchFamily="18" charset="0"/>
              </a:rPr>
              <a:t>Matthew Fitzsimmons, CIPP </a:t>
            </a:r>
            <a:endParaRPr lang="en-US" sz="2800" b="0" i="0" dirty="0">
              <a:effectLst/>
              <a:latin typeface="Georgia" panose="02040502050405020303" pitchFamily="18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2800" dirty="0">
                <a:latin typeface="Georgia" panose="02040502050405020303" pitchFamily="18" charset="0"/>
              </a:rPr>
              <a:t>Chief Counsel, Office of CT Attorney General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Allyson Nadeau</a:t>
            </a:r>
            <a:r>
              <a:rPr lang="en-US" sz="2800" b="1" i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</a:t>
            </a:r>
            <a:r>
              <a:rPr lang="en-US" sz="2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 MPA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Executive Director, Amplify, Inc.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800" i="0" dirty="0"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16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3FFD9-F7AA-35D5-7A99-E0DA8A1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>
                <a:latin typeface="Georgia" panose="02040502050405020303" pitchFamily="18" charset="0"/>
              </a:rPr>
              <a:t>Guest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82862-AC37-8FC4-8DF1-7C452D48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52" y="2213279"/>
            <a:ext cx="5601511" cy="2397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dirty="0">
                <a:effectLst/>
                <a:latin typeface="Georgia" panose="02040502050405020303" pitchFamily="18" charset="0"/>
              </a:rPr>
              <a:t>Cindy Guerreri, MSW</a:t>
            </a:r>
          </a:p>
          <a:p>
            <a:pPr marL="0" indent="0">
              <a:buNone/>
            </a:pPr>
            <a:r>
              <a:rPr lang="en-US" sz="2000" i="0" dirty="0">
                <a:effectLst/>
                <a:latin typeface="Georgia" panose="02040502050405020303" pitchFamily="18" charset="0"/>
              </a:rPr>
              <a:t>CLASS (CT Local Administrators of Social Services), President</a:t>
            </a:r>
          </a:p>
          <a:p>
            <a:pPr marL="0" indent="0">
              <a:buNone/>
            </a:pPr>
            <a:r>
              <a:rPr lang="en-US" sz="2000" b="0" i="0" u="sng" dirty="0">
                <a:effectLst/>
                <a:latin typeface="Georgia" panose="02040502050405020303" pitchFamily="18" charset="0"/>
                <a:hlinkClick r:id="rId2"/>
              </a:rPr>
              <a:t>Enfield Department of Social Services</a:t>
            </a:r>
            <a:br>
              <a:rPr lang="en-US" sz="2000" b="0" i="0" dirty="0">
                <a:effectLst/>
                <a:latin typeface="Georgia" panose="02040502050405020303" pitchFamily="18" charset="0"/>
              </a:rPr>
            </a:br>
            <a:r>
              <a:rPr lang="en-US" sz="2000" b="0" i="0" dirty="0">
                <a:effectLst/>
                <a:latin typeface="Georgia" panose="02040502050405020303" pitchFamily="18" charset="0"/>
              </a:rPr>
              <a:t>Director of Social Services</a:t>
            </a:r>
            <a:br>
              <a:rPr lang="en-US" sz="2000" b="0" i="0" dirty="0">
                <a:effectLst/>
                <a:latin typeface="Georgia" panose="02040502050405020303" pitchFamily="18" charset="0"/>
              </a:rPr>
            </a:br>
            <a:r>
              <a:rPr lang="en-US" sz="2000" b="0" i="0" dirty="0">
                <a:effectLst/>
                <a:latin typeface="Georgia" panose="02040502050405020303" pitchFamily="18" charset="0"/>
              </a:rPr>
              <a:t>Phone: </a:t>
            </a:r>
            <a:r>
              <a:rPr lang="en-US" sz="2000" b="0" i="0" u="sng" dirty="0">
                <a:effectLst/>
                <a:latin typeface="Georgia" panose="02040502050405020303" pitchFamily="18" charset="0"/>
                <a:hlinkClick r:id="rId3"/>
              </a:rPr>
              <a:t>860-253-6394</a:t>
            </a:r>
            <a:endParaRPr lang="en-US" sz="2000" b="0" i="0" u="sng" dirty="0"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Georgia" panose="02040502050405020303" pitchFamily="18" charset="0"/>
              </a:rPr>
              <a:t>E-Mail:  </a:t>
            </a:r>
            <a:r>
              <a:rPr lang="en-US" sz="2000" b="0" i="0" u="sng" dirty="0">
                <a:effectLst/>
                <a:latin typeface="Georgia" panose="02040502050405020303" pitchFamily="18" charset="0"/>
                <a:hlinkClick r:id="rId4"/>
              </a:rPr>
              <a:t>cguerreri@enfield.org</a:t>
            </a:r>
            <a:endParaRPr lang="en-US" sz="2000" b="0" i="0" dirty="0">
              <a:effectLst/>
              <a:latin typeface="Georgia" panose="02040502050405020303" pitchFamily="18" charset="0"/>
            </a:endParaRPr>
          </a:p>
          <a:p>
            <a:endParaRPr lang="en-US" sz="20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EFB28B3-6745-1ADC-0CA1-8D63FD304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0351" y="1876663"/>
            <a:ext cx="4703975" cy="1807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67809-4939-1E98-6A36-A29C4453BFEE}"/>
              </a:ext>
            </a:extLst>
          </p:cNvPr>
          <p:cNvSpPr txBox="1"/>
          <p:nvPr/>
        </p:nvSpPr>
        <p:spPr>
          <a:xfrm>
            <a:off x="6457360" y="4543720"/>
            <a:ext cx="4298624" cy="923330"/>
          </a:xfrm>
          <a:prstGeom prst="rect">
            <a:avLst/>
          </a:prstGeom>
          <a:solidFill>
            <a:srgbClr val="EDB1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OUR VISION</a:t>
            </a:r>
            <a:br>
              <a:rPr lang="en-US" b="1" dirty="0"/>
            </a:br>
            <a:r>
              <a:rPr lang="en-US" b="1" dirty="0"/>
              <a:t>A community where residents' health, safety, and stability is assured</a:t>
            </a:r>
          </a:p>
        </p:txBody>
      </p:sp>
    </p:spTree>
    <p:extLst>
      <p:ext uri="{BB962C8B-B14F-4D97-AF65-F5344CB8AC3E}">
        <p14:creationId xmlns:p14="http://schemas.microsoft.com/office/powerpoint/2010/main" val="405044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2FD3-14FD-F2FA-1B65-0324B5A1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6347"/>
          </a:xfrm>
          <a:solidFill>
            <a:srgbClr val="84B2B3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What is CLASS?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BE4CC-8741-35F0-6C4A-93D74585A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740"/>
            <a:ext cx="10332564" cy="47912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Georgia" panose="02040502050405020303" pitchFamily="18" charset="0"/>
              </a:rPr>
              <a:t>Connecticut Local Administrators of Social Services that unites professionals from Connecticut towns, cities, and organizations to: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Goal: Improve social services for all residents in the State by providing direct service and advocacy</a:t>
            </a:r>
          </a:p>
          <a:p>
            <a:pPr algn="just"/>
            <a:r>
              <a:rPr lang="en-US" sz="2800" dirty="0">
                <a:latin typeface="Georgia" panose="02040502050405020303" pitchFamily="18" charset="0"/>
              </a:rPr>
              <a:t>Mission: S</a:t>
            </a:r>
            <a:r>
              <a:rPr lang="en-US" sz="2800" dirty="0">
                <a:effectLst/>
                <a:latin typeface="Georgia" panose="02040502050405020303" pitchFamily="18" charset="0"/>
              </a:rPr>
              <a:t>upport municipal social workers with the resources and tools they need to build safer, healthier and more secure communities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algn="just"/>
            <a:r>
              <a:rPr lang="en-US" dirty="0">
                <a:latin typeface="Georgia" panose="02040502050405020303" pitchFamily="18" charset="0"/>
              </a:rPr>
              <a:t>Membership: </a:t>
            </a:r>
            <a:r>
              <a:rPr lang="en-US" b="1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All </a:t>
            </a:r>
            <a:r>
              <a:rPr lang="en-US" i="0" dirty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social services personnel from municipalities, organizations, and charities in Connecticut are welcome to become members</a:t>
            </a:r>
          </a:p>
          <a:p>
            <a:pPr marL="0" indent="0">
              <a:buNone/>
            </a:pPr>
            <a:r>
              <a:rPr lang="en-US" sz="1700" i="0" dirty="0">
                <a:solidFill>
                  <a:schemeClr val="tx1"/>
                </a:solidFill>
                <a:effectLst/>
                <a:latin typeface="Georgia" panose="02040502050405020303" pitchFamily="18" charset="0"/>
                <a:hlinkClick r:id="rId2"/>
              </a:rPr>
              <a:t>http://a20.af0.myftpupload.com/wp-content/uploads/2021/05/Membership-Application-FY-2020-2021-.pdf</a:t>
            </a:r>
            <a:endParaRPr lang="en-US" sz="1700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1700" i="0" dirty="0"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2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7140F-A0DC-8ACA-566C-5BF8EF8856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4B2B3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CLASS ORGANIZATIONAL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6FFF4-448B-EDF7-54DC-A2D993868272}"/>
              </a:ext>
            </a:extLst>
          </p:cNvPr>
          <p:cNvSpPr txBox="1"/>
          <p:nvPr/>
        </p:nvSpPr>
        <p:spPr>
          <a:xfrm>
            <a:off x="1027522" y="2017336"/>
            <a:ext cx="3110845" cy="41857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Georgia" panose="02040502050405020303" pitchFamily="18" charset="0"/>
              </a:rPr>
              <a:t>Executive Board </a:t>
            </a:r>
          </a:p>
          <a:p>
            <a:r>
              <a:rPr lang="en-US" sz="1400" dirty="0">
                <a:latin typeface="Georgia" panose="02040502050405020303" pitchFamily="18" charset="0"/>
              </a:rPr>
              <a:t>OFFICERS &amp; CHAIRS</a:t>
            </a:r>
          </a:p>
          <a:p>
            <a:endParaRPr lang="en-US" sz="1400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Governance</a:t>
            </a:r>
            <a:r>
              <a:rPr lang="en-US" sz="1400" dirty="0">
                <a:latin typeface="Georgia" panose="02040502050405020303" pitchFamily="18" charset="0"/>
              </a:rPr>
              <a:t> NOMINATING/BYLAWS</a:t>
            </a:r>
          </a:p>
          <a:p>
            <a:endParaRPr lang="en-US" sz="1400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Marketing &amp; Communications</a:t>
            </a:r>
            <a:r>
              <a:rPr lang="en-US" sz="1400" dirty="0">
                <a:latin typeface="Georgia" panose="02040502050405020303" pitchFamily="18" charset="0"/>
              </a:rPr>
              <a:t> TECHNOLOGY/WEB/ SOCIAL MEDIA PLATFORMS</a:t>
            </a:r>
          </a:p>
          <a:p>
            <a:endParaRPr lang="en-US" sz="1400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Membership</a:t>
            </a:r>
            <a:r>
              <a:rPr lang="en-US" sz="1400" dirty="0">
                <a:latin typeface="Georgia" panose="02040502050405020303" pitchFamily="18" charset="0"/>
              </a:rPr>
              <a:t> RECRUIT/TRAIN/RETAIN</a:t>
            </a:r>
          </a:p>
          <a:p>
            <a:endParaRPr lang="en-US" sz="1400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Policy</a:t>
            </a:r>
          </a:p>
          <a:p>
            <a:r>
              <a:rPr lang="en-US" sz="1400" dirty="0">
                <a:latin typeface="Georgia" panose="02040502050405020303" pitchFamily="18" charset="0"/>
              </a:rPr>
              <a:t>LEGISLATION</a:t>
            </a:r>
          </a:p>
          <a:p>
            <a:endParaRPr lang="en-US" sz="1400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Professional Development </a:t>
            </a:r>
            <a:r>
              <a:rPr lang="en-US" sz="1400" dirty="0">
                <a:latin typeface="Georgia" panose="02040502050405020303" pitchFamily="18" charset="0"/>
              </a:rPr>
              <a:t>PROGRAMS/TRAININGS/ANNUAL CONFERENCE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D134563-68ED-0E2A-0086-BD419C0F838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679127"/>
              </p:ext>
            </p:extLst>
          </p:nvPr>
        </p:nvGraphicFramePr>
        <p:xfrm>
          <a:off x="5436710" y="2017336"/>
          <a:ext cx="5089301" cy="4024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243869" imgH="7048265" progId="Word.Document.12">
                  <p:embed/>
                </p:oleObj>
              </mc:Choice>
              <mc:Fallback>
                <p:oleObj name="Document" r:id="rId2" imgW="8243869" imgH="7048265" progId="Word.Documen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0BC8D6CB-9DE9-C63F-BFB3-6657546F69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36710" y="2017336"/>
                        <a:ext cx="5089301" cy="4024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34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COG-Colors">
      <a:dk1>
        <a:srgbClr val="3A3838"/>
      </a:dk1>
      <a:lt1>
        <a:srgbClr val="FFFFFF"/>
      </a:lt1>
      <a:dk2>
        <a:srgbClr val="002B7C"/>
      </a:dk2>
      <a:lt2>
        <a:srgbClr val="FF9245"/>
      </a:lt2>
      <a:accent1>
        <a:srgbClr val="1F666E"/>
      </a:accent1>
      <a:accent2>
        <a:srgbClr val="D96D21"/>
      </a:accent2>
      <a:accent3>
        <a:srgbClr val="EDB200"/>
      </a:accent3>
      <a:accent4>
        <a:srgbClr val="84B2B3"/>
      </a:accent4>
      <a:accent5>
        <a:srgbClr val="91B1ED"/>
      </a:accent5>
      <a:accent6>
        <a:srgbClr val="AEABAB"/>
      </a:accent6>
      <a:hlink>
        <a:srgbClr val="1F666E"/>
      </a:hlink>
      <a:folHlink>
        <a:srgbClr val="002B7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9D6D8FAEA794C9C31E53ACD2E9109" ma:contentTypeVersion="15" ma:contentTypeDescription="Create a new document." ma:contentTypeScope="" ma:versionID="3d68349551e3910ad5172aa65410099c">
  <xsd:schema xmlns:xsd="http://www.w3.org/2001/XMLSchema" xmlns:xs="http://www.w3.org/2001/XMLSchema" xmlns:p="http://schemas.microsoft.com/office/2006/metadata/properties" xmlns:ns2="780a9d06-6ab5-4725-a265-8116ce6ae0bb" xmlns:ns3="06bf993f-5771-4210-a1e5-00f69c4679fe" targetNamespace="http://schemas.microsoft.com/office/2006/metadata/properties" ma:root="true" ma:fieldsID="bc5d2a0a1276966c25587b06c3c61a48" ns2:_="" ns3:_="">
    <xsd:import namespace="780a9d06-6ab5-4725-a265-8116ce6ae0bb"/>
    <xsd:import namespace="06bf993f-5771-4210-a1e5-00f69c4679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0a9d06-6ab5-4725-a265-8116ce6ae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5998a11-2e2c-44c4-85d7-655e1af885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f993f-5771-4210-a1e5-00f69c4679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4fd353-5501-41a6-a95a-e324b806ccd2}" ma:internalName="TaxCatchAll" ma:showField="CatchAllData" ma:web="06bf993f-5771-4210-a1e5-00f69c4679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0a9d06-6ab5-4725-a265-8116ce6ae0bb">
      <Terms xmlns="http://schemas.microsoft.com/office/infopath/2007/PartnerControls"/>
    </lcf76f155ced4ddcb4097134ff3c332f>
    <TaxCatchAll xmlns="06bf993f-5771-4210-a1e5-00f69c4679fe" xsi:nil="true"/>
    <SharedWithUsers xmlns="06bf993f-5771-4210-a1e5-00f69c4679fe">
      <UserInfo>
        <DisplayName>Matt Hart</DisplayName>
        <AccountId>661</AccountId>
        <AccountType/>
      </UserInfo>
      <UserInfo>
        <DisplayName>Laura Rosenbluth</DisplayName>
        <AccountId>864</AccountId>
        <AccountType/>
      </UserInfo>
      <UserInfo>
        <DisplayName>Robyn Nichols</DisplayName>
        <AccountId>577</AccountId>
        <AccountType/>
      </UserInfo>
      <UserInfo>
        <DisplayName>Pauline Yoder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75081D-CF6E-4061-B540-668B12B83E4F}">
  <ds:schemaRefs>
    <ds:schemaRef ds:uri="06bf993f-5771-4210-a1e5-00f69c4679fe"/>
    <ds:schemaRef ds:uri="780a9d06-6ab5-4725-a265-8116ce6ae0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B610E0-CE6C-4110-A3B4-6F880E19296A}">
  <ds:schemaRefs>
    <ds:schemaRef ds:uri="http://purl.org/dc/dcmitype/"/>
    <ds:schemaRef ds:uri="http://schemas.microsoft.com/office/2006/metadata/properties"/>
    <ds:schemaRef ds:uri="06bf993f-5771-4210-a1e5-00f69c4679fe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80a9d06-6ab5-4725-a265-8116ce6ae0bb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40C481B-3483-44D5-8DC9-50F06347DD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CRCOG template option 2</Template>
  <TotalTime>539</TotalTime>
  <Words>2179</Words>
  <Application>Microsoft Office PowerPoint</Application>
  <PresentationFormat>Widescreen</PresentationFormat>
  <Paragraphs>314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Calibri Light</vt:lpstr>
      <vt:lpstr>Californian FB</vt:lpstr>
      <vt:lpstr>Franklin Gothic Book</vt:lpstr>
      <vt:lpstr>Georgia</vt:lpstr>
      <vt:lpstr>museo</vt:lpstr>
      <vt:lpstr>open-sans</vt:lpstr>
      <vt:lpstr>Times New Roman</vt:lpstr>
      <vt:lpstr>Verdana</vt:lpstr>
      <vt:lpstr>Office Theme</vt:lpstr>
      <vt:lpstr>Document</vt:lpstr>
      <vt:lpstr>PowerPoint Presentation</vt:lpstr>
      <vt:lpstr>PowerPoint Presentation</vt:lpstr>
      <vt:lpstr>1. Call to Order</vt:lpstr>
      <vt:lpstr> 2. Welcome and Introductions </vt:lpstr>
      <vt:lpstr>3. Public Comment</vt:lpstr>
      <vt:lpstr>4. Guest Speaker Panel Discussion</vt:lpstr>
      <vt:lpstr>Guest Speaker</vt:lpstr>
      <vt:lpstr>What is CLASS? </vt:lpstr>
      <vt:lpstr>CLASS ORGANIZATIONAL STRUCTURE</vt:lpstr>
      <vt:lpstr>CLASS Executive Board - Officers</vt:lpstr>
      <vt:lpstr>Guest Speaker</vt:lpstr>
      <vt:lpstr> 4. Discussion - Opioid Settlements in CT  </vt:lpstr>
      <vt:lpstr> 4. CT Opioid Settlement Advisory Committee (OSAC) </vt:lpstr>
      <vt:lpstr>4. Opioid Settlement Amounts </vt:lpstr>
      <vt:lpstr>4. Opioid Settlement Information</vt:lpstr>
      <vt:lpstr>GUEST SPEAKER</vt:lpstr>
      <vt:lpstr>PowerPoint Presentation</vt:lpstr>
      <vt:lpstr>PowerPoint Presentation</vt:lpstr>
      <vt:lpstr>5. Questions and Answers (Q&amp;A)</vt:lpstr>
      <vt:lpstr>6. Establishment of HSCC Meeting Schedule</vt:lpstr>
      <vt:lpstr>PowerPoint Presentation</vt:lpstr>
      <vt:lpstr>8. Next Steps</vt:lpstr>
      <vt:lpstr>9. Adjournment</vt:lpstr>
      <vt:lpstr>Additional Resources/Appendix</vt:lpstr>
      <vt:lpstr>CT Distributions/Allocations of National Opioid Settlements</vt:lpstr>
      <vt:lpstr> CT Distributions/Allocations  of National Opioid Settlements </vt:lpstr>
      <vt:lpstr> CT Distributions/Allocations  of National Opioid Settlements </vt:lpstr>
      <vt:lpstr> CT Distributions/Allocations  of National Opioid Settlements </vt:lpstr>
      <vt:lpstr>Janssen Opioid Settlement </vt:lpstr>
      <vt:lpstr>  Janssen Opioid Settlement Amounts   </vt:lpstr>
      <vt:lpstr>Janssen Opioid Settlement Amounts</vt:lpstr>
      <vt:lpstr>Janssen Opioid Settlement Amounts </vt:lpstr>
      <vt:lpstr>Janssen Opioid Settlement Amounts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Nichols</dc:creator>
  <cp:lastModifiedBy>Robyn Nichols</cp:lastModifiedBy>
  <cp:revision>24</cp:revision>
  <cp:lastPrinted>2023-06-08T20:12:32Z</cp:lastPrinted>
  <dcterms:created xsi:type="dcterms:W3CDTF">2022-10-11T15:14:03Z</dcterms:created>
  <dcterms:modified xsi:type="dcterms:W3CDTF">2023-06-26T23:22:36Z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0x010100A799D6D8FAEA794C9C31E53ACD2E9109</vt:lpwstr>
  </property>
  <property fmtid="{D5CDD505-2E9C-101B-9397-08002B2CF9AE}" pid="3" name="MediaServiceImageTags">
    <vt:lpwstr/>
  </property>
</Properties>
</file>