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67" r:id="rId7"/>
    <p:sldId id="260" r:id="rId8"/>
    <p:sldId id="261" r:id="rId9"/>
    <p:sldId id="270" r:id="rId10"/>
    <p:sldId id="263" r:id="rId11"/>
    <p:sldId id="258" r:id="rId12"/>
    <p:sldId id="264" r:id="rId13"/>
    <p:sldId id="271" r:id="rId14"/>
    <p:sldId id="298" r:id="rId15"/>
    <p:sldId id="280" r:id="rId16"/>
    <p:sldId id="273" r:id="rId17"/>
    <p:sldId id="285" r:id="rId18"/>
    <p:sldId id="275" r:id="rId19"/>
    <p:sldId id="281" r:id="rId20"/>
    <p:sldId id="274" r:id="rId21"/>
    <p:sldId id="283" r:id="rId22"/>
    <p:sldId id="276" r:id="rId23"/>
    <p:sldId id="294" r:id="rId24"/>
    <p:sldId id="286" r:id="rId25"/>
    <p:sldId id="287" r:id="rId26"/>
    <p:sldId id="277" r:id="rId27"/>
    <p:sldId id="295" r:id="rId28"/>
    <p:sldId id="272" r:id="rId29"/>
    <p:sldId id="296" r:id="rId30"/>
    <p:sldId id="290" r:id="rId31"/>
    <p:sldId id="291" r:id="rId32"/>
    <p:sldId id="278" r:id="rId33"/>
    <p:sldId id="297" r:id="rId34"/>
    <p:sldId id="292" r:id="rId35"/>
    <p:sldId id="293"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66E"/>
    <a:srgbClr val="84B2B3"/>
    <a:srgbClr val="FF9245"/>
    <a:srgbClr val="D96D2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Rosenbluth" userId="02427bf3-8e5a-487b-8791-91a2827223f8" providerId="ADAL" clId="{EA377DEE-5B5C-4C02-8423-F1578D62A5EE}"/>
    <pc:docChg chg="delSld modSld">
      <pc:chgData name="Laura Rosenbluth" userId="02427bf3-8e5a-487b-8791-91a2827223f8" providerId="ADAL" clId="{EA377DEE-5B5C-4C02-8423-F1578D62A5EE}" dt="2023-09-12T19:04:01.600" v="58" actId="6549"/>
      <pc:docMkLst>
        <pc:docMk/>
      </pc:docMkLst>
      <pc:sldChg chg="modSp mod">
        <pc:chgData name="Laura Rosenbluth" userId="02427bf3-8e5a-487b-8791-91a2827223f8" providerId="ADAL" clId="{EA377DEE-5B5C-4C02-8423-F1578D62A5EE}" dt="2023-09-12T19:04:01.600" v="58" actId="6549"/>
        <pc:sldMkLst>
          <pc:docMk/>
          <pc:sldMk cId="238817047" sldId="256"/>
        </pc:sldMkLst>
        <pc:spChg chg="mod">
          <ac:chgData name="Laura Rosenbluth" userId="02427bf3-8e5a-487b-8791-91a2827223f8" providerId="ADAL" clId="{EA377DEE-5B5C-4C02-8423-F1578D62A5EE}" dt="2023-09-12T19:03:01.185" v="4" actId="20577"/>
          <ac:spMkLst>
            <pc:docMk/>
            <pc:sldMk cId="238817047" sldId="256"/>
            <ac:spMk id="3" creationId="{579A5145-E91E-4563-B5B2-230F7BA7A20E}"/>
          </ac:spMkLst>
        </pc:spChg>
        <pc:spChg chg="mod">
          <ac:chgData name="Laura Rosenbluth" userId="02427bf3-8e5a-487b-8791-91a2827223f8" providerId="ADAL" clId="{EA377DEE-5B5C-4C02-8423-F1578D62A5EE}" dt="2023-09-12T19:04:01.600" v="58" actId="6549"/>
          <ac:spMkLst>
            <pc:docMk/>
            <pc:sldMk cId="238817047" sldId="256"/>
            <ac:spMk id="6" creationId="{3EB947B8-5055-4DDB-91D4-A8119CFC6179}"/>
          </ac:spMkLst>
        </pc:spChg>
      </pc:sldChg>
      <pc:sldChg chg="del">
        <pc:chgData name="Laura Rosenbluth" userId="02427bf3-8e5a-487b-8791-91a2827223f8" providerId="ADAL" clId="{EA377DEE-5B5C-4C02-8423-F1578D62A5EE}" dt="2023-09-12T19:03:24.676" v="5" actId="47"/>
        <pc:sldMkLst>
          <pc:docMk/>
          <pc:sldMk cId="726124159" sldId="259"/>
        </pc:sldMkLst>
      </pc:sldChg>
      <pc:sldChg chg="del">
        <pc:chgData name="Laura Rosenbluth" userId="02427bf3-8e5a-487b-8791-91a2827223f8" providerId="ADAL" clId="{EA377DEE-5B5C-4C02-8423-F1578D62A5EE}" dt="2023-09-12T19:03:24.676" v="5" actId="47"/>
        <pc:sldMkLst>
          <pc:docMk/>
          <pc:sldMk cId="502429045" sldId="262"/>
        </pc:sldMkLst>
      </pc:sldChg>
      <pc:sldChg chg="del">
        <pc:chgData name="Laura Rosenbluth" userId="02427bf3-8e5a-487b-8791-91a2827223f8" providerId="ADAL" clId="{EA377DEE-5B5C-4C02-8423-F1578D62A5EE}" dt="2023-09-12T19:03:24.676" v="5" actId="47"/>
        <pc:sldMkLst>
          <pc:docMk/>
          <pc:sldMk cId="3695867613" sldId="266"/>
        </pc:sldMkLst>
      </pc:sldChg>
      <pc:sldChg chg="del">
        <pc:chgData name="Laura Rosenbluth" userId="02427bf3-8e5a-487b-8791-91a2827223f8" providerId="ADAL" clId="{EA377DEE-5B5C-4C02-8423-F1578D62A5EE}" dt="2023-09-12T19:03:24.676" v="5" actId="47"/>
        <pc:sldMkLst>
          <pc:docMk/>
          <pc:sldMk cId="4056001611" sldId="268"/>
        </pc:sldMkLst>
      </pc:sldChg>
      <pc:sldChg chg="del">
        <pc:chgData name="Laura Rosenbluth" userId="02427bf3-8e5a-487b-8791-91a2827223f8" providerId="ADAL" clId="{EA377DEE-5B5C-4C02-8423-F1578D62A5EE}" dt="2023-09-12T19:03:24.676" v="5" actId="47"/>
        <pc:sldMkLst>
          <pc:docMk/>
          <pc:sldMk cId="312689607" sldId="279"/>
        </pc:sldMkLst>
      </pc:sldChg>
      <pc:sldChg chg="del">
        <pc:chgData name="Laura Rosenbluth" userId="02427bf3-8e5a-487b-8791-91a2827223f8" providerId="ADAL" clId="{EA377DEE-5B5C-4C02-8423-F1578D62A5EE}" dt="2023-09-12T19:03:26.489" v="6" actId="47"/>
        <pc:sldMkLst>
          <pc:docMk/>
          <pc:sldMk cId="3659684561"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3854E-60BD-4E93-BB21-78181EF53DD0}"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D7300-3305-4D38-B720-0A1B2473E291}" type="slidenum">
              <a:rPr lang="en-US" smtClean="0"/>
              <a:t>‹#›</a:t>
            </a:fld>
            <a:endParaRPr lang="en-US"/>
          </a:p>
        </p:txBody>
      </p:sp>
    </p:spTree>
    <p:extLst>
      <p:ext uri="{BB962C8B-B14F-4D97-AF65-F5344CB8AC3E}">
        <p14:creationId xmlns:p14="http://schemas.microsoft.com/office/powerpoint/2010/main" val="42287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a:t>
            </a:fld>
            <a:endParaRPr lang="en-US"/>
          </a:p>
        </p:txBody>
      </p:sp>
    </p:spTree>
    <p:extLst>
      <p:ext uri="{BB962C8B-B14F-4D97-AF65-F5344CB8AC3E}">
        <p14:creationId xmlns:p14="http://schemas.microsoft.com/office/powerpoint/2010/main" val="243436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Governance and Communications. There are two goals for this priority. The first focuses on creating space to have substantive policy discussions that will help position our region for greater success. </a:t>
            </a:r>
          </a:p>
          <a:p>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The second goal of this priority focuses on refining CRCOG’s communications strategy to increase awareness about who we are, what we do, and why we do it so we can achieve better results.</a:t>
            </a:r>
          </a:p>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10</a:t>
            </a:fld>
            <a:endParaRPr lang="en-US"/>
          </a:p>
        </p:txBody>
      </p:sp>
    </p:spTree>
    <p:extLst>
      <p:ext uri="{BB962C8B-B14F-4D97-AF65-F5344CB8AC3E}">
        <p14:creationId xmlns:p14="http://schemas.microsoft.com/office/powerpoint/2010/main" val="423442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Governance and Communications. There are two goals for this priority. The first, shown here, focuses on creating space to have substantive policy discussions that will help position our region for greater success. </a:t>
            </a:r>
          </a:p>
        </p:txBody>
      </p:sp>
      <p:sp>
        <p:nvSpPr>
          <p:cNvPr id="4" name="Slide Number Placeholder 3"/>
          <p:cNvSpPr>
            <a:spLocks noGrp="1"/>
          </p:cNvSpPr>
          <p:nvPr>
            <p:ph type="sldNum" sz="quarter" idx="5"/>
          </p:nvPr>
        </p:nvSpPr>
        <p:spPr/>
        <p:txBody>
          <a:bodyPr/>
          <a:lstStyle/>
          <a:p>
            <a:fld id="{6EDD7300-3305-4D38-B720-0A1B2473E291}" type="slidenum">
              <a:rPr lang="en-US" smtClean="0"/>
              <a:t>11</a:t>
            </a:fld>
            <a:endParaRPr lang="en-US"/>
          </a:p>
        </p:txBody>
      </p:sp>
    </p:spTree>
    <p:extLst>
      <p:ext uri="{BB962C8B-B14F-4D97-AF65-F5344CB8AC3E}">
        <p14:creationId xmlns:p14="http://schemas.microsoft.com/office/powerpoint/2010/main" val="41623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part of this priority focuses on refining CRCOG’s communications strategy to increase awareness about who we are, what we do, and why we do it so we can achieve better results.</a:t>
            </a:r>
          </a:p>
        </p:txBody>
      </p:sp>
      <p:sp>
        <p:nvSpPr>
          <p:cNvPr id="4" name="Slide Number Placeholder 3"/>
          <p:cNvSpPr>
            <a:spLocks noGrp="1"/>
          </p:cNvSpPr>
          <p:nvPr>
            <p:ph type="sldNum" sz="quarter" idx="5"/>
          </p:nvPr>
        </p:nvSpPr>
        <p:spPr/>
        <p:txBody>
          <a:bodyPr/>
          <a:lstStyle/>
          <a:p>
            <a:fld id="{6EDD7300-3305-4D38-B720-0A1B2473E291}" type="slidenum">
              <a:rPr lang="en-US" smtClean="0"/>
              <a:t>12</a:t>
            </a:fld>
            <a:endParaRPr lang="en-US"/>
          </a:p>
        </p:txBody>
      </p:sp>
    </p:spTree>
    <p:extLst>
      <p:ext uri="{BB962C8B-B14F-4D97-AF65-F5344CB8AC3E}">
        <p14:creationId xmlns:p14="http://schemas.microsoft.com/office/powerpoint/2010/main" val="378637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Another top priority identified was the need to increase awareness of and access to Federal Infrastructure Funding to plan and implement projects throughout the region. </a:t>
            </a:r>
          </a:p>
          <a:p>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Action steps related to this include: identifying funding opportunities for priority projects, increasing communications and education about programs, assisting with grant applications, advocating to help members overcome barriers preventing them from applying, and CRCOG serving as lead applicant for projects of regional significance.</a:t>
            </a:r>
          </a:p>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13</a:t>
            </a:fld>
            <a:endParaRPr lang="en-US"/>
          </a:p>
        </p:txBody>
      </p:sp>
    </p:spTree>
    <p:extLst>
      <p:ext uri="{BB962C8B-B14F-4D97-AF65-F5344CB8AC3E}">
        <p14:creationId xmlns:p14="http://schemas.microsoft.com/office/powerpoint/2010/main" val="7304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14</a:t>
            </a:fld>
            <a:endParaRPr lang="en-US"/>
          </a:p>
        </p:txBody>
      </p:sp>
    </p:spTree>
    <p:extLst>
      <p:ext uri="{BB962C8B-B14F-4D97-AF65-F5344CB8AC3E}">
        <p14:creationId xmlns:p14="http://schemas.microsoft.com/office/powerpoint/2010/main" val="411579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Economic Vitality is another top concern. There is one goal here - to implement the region’s Comprehensive Economic Development Strategy (the CEDS) – which is further broken down into specifics. As many of you know, we are in the process of updating the CEDS, and recently received Economic Development District designation from the federal Economic Development Administration.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Action Steps to implement the CEDS include adding resources, continuing CRCOG’s Brownfields Remediation Program, establishing a committee to pursue priority goals in the CEDS and identifying funding opportunities to achieve these, and building and supporting a network of local economic development professionals.</a:t>
            </a:r>
          </a:p>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15</a:t>
            </a:fld>
            <a:endParaRPr lang="en-US"/>
          </a:p>
        </p:txBody>
      </p:sp>
    </p:spTree>
    <p:extLst>
      <p:ext uri="{BB962C8B-B14F-4D97-AF65-F5344CB8AC3E}">
        <p14:creationId xmlns:p14="http://schemas.microsoft.com/office/powerpoint/2010/main" val="21938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16</a:t>
            </a:fld>
            <a:endParaRPr lang="en-US"/>
          </a:p>
        </p:txBody>
      </p:sp>
    </p:spTree>
    <p:extLst>
      <p:ext uri="{BB962C8B-B14F-4D97-AF65-F5344CB8AC3E}">
        <p14:creationId xmlns:p14="http://schemas.microsoft.com/office/powerpoint/2010/main" val="321226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Developing a regional housing strategy is another top priority. Increasing access to quality housing for people of varying income levels is critical for improving quality of life for all. Action Steps include developing a housing toolkit that includes model regulations and policies; seeking support and funding to implement recommendations made within the strategy; seeking funding to address crumbling foundations; and prioritizing brownfields remediation, particularly within Transit-oriented development corridors.   </a:t>
            </a:r>
          </a:p>
        </p:txBody>
      </p:sp>
      <p:sp>
        <p:nvSpPr>
          <p:cNvPr id="4" name="Slide Number Placeholder 3"/>
          <p:cNvSpPr>
            <a:spLocks noGrp="1"/>
          </p:cNvSpPr>
          <p:nvPr>
            <p:ph type="sldNum" sz="quarter" idx="5"/>
          </p:nvPr>
        </p:nvSpPr>
        <p:spPr/>
        <p:txBody>
          <a:bodyPr/>
          <a:lstStyle/>
          <a:p>
            <a:fld id="{6EDD7300-3305-4D38-B720-0A1B2473E291}" type="slidenum">
              <a:rPr lang="en-US" smtClean="0"/>
              <a:t>17</a:t>
            </a:fld>
            <a:endParaRPr lang="en-US"/>
          </a:p>
        </p:txBody>
      </p:sp>
    </p:spTree>
    <p:extLst>
      <p:ext uri="{BB962C8B-B14F-4D97-AF65-F5344CB8AC3E}">
        <p14:creationId xmlns:p14="http://schemas.microsoft.com/office/powerpoint/2010/main" val="85498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18</a:t>
            </a:fld>
            <a:endParaRPr lang="en-US"/>
          </a:p>
        </p:txBody>
      </p:sp>
    </p:spTree>
    <p:extLst>
      <p:ext uri="{BB962C8B-B14F-4D97-AF65-F5344CB8AC3E}">
        <p14:creationId xmlns:p14="http://schemas.microsoft.com/office/powerpoint/2010/main" val="206883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Regional Environmental Services is a 3-part priority, with goals related to Recycling &amp; Municipal Waste Management, stormwater management, and other environmental issues such as pollution reduction planning. </a:t>
            </a:r>
          </a:p>
          <a:p>
            <a:endParaRPr lang="en-US" sz="1600"/>
          </a:p>
          <a:p>
            <a:r>
              <a:rPr lang="en-US" sz="1600"/>
              <a:t>Action steps include re-establishing the Central CT Solid Waste Authority (CSWA) to implement recommendations within CRCOG’s Waste Management Study to develop more sustainable waste management system; </a:t>
            </a:r>
          </a:p>
          <a:p>
            <a:r>
              <a:rPr lang="en-US" sz="1600"/>
              <a:t>Conducting a stormwater management study to assess existing conditions and identify needed improvements; Preparing climate action plans and seeking funds to implement recommendations to reduce Greenhouse Gas Emissions;  and abate pollution through Brownfields Remediation Program, particularly in disadvantaged communities.</a:t>
            </a:r>
          </a:p>
        </p:txBody>
      </p:sp>
      <p:sp>
        <p:nvSpPr>
          <p:cNvPr id="4" name="Slide Number Placeholder 3"/>
          <p:cNvSpPr>
            <a:spLocks noGrp="1"/>
          </p:cNvSpPr>
          <p:nvPr>
            <p:ph type="sldNum" sz="quarter" idx="5"/>
          </p:nvPr>
        </p:nvSpPr>
        <p:spPr/>
        <p:txBody>
          <a:bodyPr/>
          <a:lstStyle/>
          <a:p>
            <a:fld id="{6EDD7300-3305-4D38-B720-0A1B2473E291}" type="slidenum">
              <a:rPr lang="en-US" smtClean="0"/>
              <a:t>19</a:t>
            </a:fld>
            <a:endParaRPr lang="en-US"/>
          </a:p>
        </p:txBody>
      </p:sp>
    </p:spTree>
    <p:extLst>
      <p:ext uri="{BB962C8B-B14F-4D97-AF65-F5344CB8AC3E}">
        <p14:creationId xmlns:p14="http://schemas.microsoft.com/office/powerpoint/2010/main" val="138159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a:t>
            </a:fld>
            <a:endParaRPr lang="en-US"/>
          </a:p>
        </p:txBody>
      </p:sp>
    </p:spTree>
    <p:extLst>
      <p:ext uri="{BB962C8B-B14F-4D97-AF65-F5344CB8AC3E}">
        <p14:creationId xmlns:p14="http://schemas.microsoft.com/office/powerpoint/2010/main" val="142934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Regional Environmental Services is a 3-part priority, with 3 goals each related to different aspects of Recycling &amp; Municipal Waste Management, stormwater management, and other environmental issues that include pollution reduction planning. </a:t>
            </a:r>
          </a:p>
          <a:p>
            <a:endParaRPr lang="en-US" sz="1600"/>
          </a:p>
          <a:p>
            <a:r>
              <a:rPr lang="en-US" sz="1600"/>
              <a:t>Action steps include re-establishing the Central CT Solid Waste Authority (CSWA) to implement recommendations within CRCOG’s Waste Management Study to develop more sustainable waste management system; </a:t>
            </a:r>
          </a:p>
          <a:p>
            <a:r>
              <a:rPr lang="en-US" sz="1600"/>
              <a:t>Conduct a stormwater management study to assess existing conditions and identify needed improvements</a:t>
            </a:r>
          </a:p>
          <a:p>
            <a:r>
              <a:rPr lang="en-US" sz="1600"/>
              <a:t>Prepare climate action plans and seek funds to implement recommendations to reduce Greenhouse Gas Emissions and abate pollution through Brownfields Remediation Program, particularly in disadvantaged communities.</a:t>
            </a:r>
          </a:p>
        </p:txBody>
      </p:sp>
      <p:sp>
        <p:nvSpPr>
          <p:cNvPr id="4" name="Slide Number Placeholder 3"/>
          <p:cNvSpPr>
            <a:spLocks noGrp="1"/>
          </p:cNvSpPr>
          <p:nvPr>
            <p:ph type="sldNum" sz="quarter" idx="5"/>
          </p:nvPr>
        </p:nvSpPr>
        <p:spPr/>
        <p:txBody>
          <a:bodyPr/>
          <a:lstStyle/>
          <a:p>
            <a:fld id="{6EDD7300-3305-4D38-B720-0A1B2473E291}" type="slidenum">
              <a:rPr lang="en-US" smtClean="0"/>
              <a:t>20</a:t>
            </a:fld>
            <a:endParaRPr lang="en-US"/>
          </a:p>
        </p:txBody>
      </p:sp>
    </p:spTree>
    <p:extLst>
      <p:ext uri="{BB962C8B-B14F-4D97-AF65-F5344CB8AC3E}">
        <p14:creationId xmlns:p14="http://schemas.microsoft.com/office/powerpoint/2010/main" val="419343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21</a:t>
            </a:fld>
            <a:endParaRPr lang="en-US"/>
          </a:p>
        </p:txBody>
      </p:sp>
    </p:spTree>
    <p:extLst>
      <p:ext uri="{BB962C8B-B14F-4D97-AF65-F5344CB8AC3E}">
        <p14:creationId xmlns:p14="http://schemas.microsoft.com/office/powerpoint/2010/main" val="3303619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22</a:t>
            </a:fld>
            <a:endParaRPr lang="en-US"/>
          </a:p>
        </p:txBody>
      </p:sp>
    </p:spTree>
    <p:extLst>
      <p:ext uri="{BB962C8B-B14F-4D97-AF65-F5344CB8AC3E}">
        <p14:creationId xmlns:p14="http://schemas.microsoft.com/office/powerpoint/2010/main" val="452004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As the region’s Metropolitan Planning Organization (MPO),we are ideally situated to coordinate an approach to road safety, Complete Streets, and multi-use trail projects that will help our region grow sustainably. </a:t>
            </a:r>
          </a:p>
          <a:p>
            <a:endParaRPr lang="en-US" sz="1600"/>
          </a:p>
          <a:p>
            <a:r>
              <a:rPr lang="en-US" sz="1600"/>
              <a:t>Action steps include incorporating an interdisciplinary approach to achieve Vision Zero, focusing on planning, engineering, enforcement, and education; completing the region’s Roundabout Screening Study, the East Coast Greenway Gap Closure Study, and various corridor studies; and seeking funding to implement recommendations made in our studies and Complete Streets projects.</a:t>
            </a:r>
          </a:p>
        </p:txBody>
      </p:sp>
      <p:sp>
        <p:nvSpPr>
          <p:cNvPr id="4" name="Slide Number Placeholder 3"/>
          <p:cNvSpPr>
            <a:spLocks noGrp="1"/>
          </p:cNvSpPr>
          <p:nvPr>
            <p:ph type="sldNum" sz="quarter" idx="5"/>
          </p:nvPr>
        </p:nvSpPr>
        <p:spPr/>
        <p:txBody>
          <a:bodyPr/>
          <a:lstStyle/>
          <a:p>
            <a:fld id="{6EDD7300-3305-4D38-B720-0A1B2473E291}" type="slidenum">
              <a:rPr lang="en-US" smtClean="0"/>
              <a:t>23</a:t>
            </a:fld>
            <a:endParaRPr lang="en-US"/>
          </a:p>
        </p:txBody>
      </p:sp>
    </p:spTree>
    <p:extLst>
      <p:ext uri="{BB962C8B-B14F-4D97-AF65-F5344CB8AC3E}">
        <p14:creationId xmlns:p14="http://schemas.microsoft.com/office/powerpoint/2010/main" val="190766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24</a:t>
            </a:fld>
            <a:endParaRPr lang="en-US"/>
          </a:p>
        </p:txBody>
      </p:sp>
    </p:spTree>
    <p:extLst>
      <p:ext uri="{BB962C8B-B14F-4D97-AF65-F5344CB8AC3E}">
        <p14:creationId xmlns:p14="http://schemas.microsoft.com/office/powerpoint/2010/main" val="226411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Again as MPO, we play a significant role in transit planning, with focus on rail and bus service. Collaborating with key stakeholders like CTDOT, Pioneer Valley Planning Commission, and others will help us improve passenger service on the Hartford Line and support investments in these assets. Continuing to participate in the development of the Greater Hartford Mobility Study and implementation of recommended projects is also important as our region must address aging infrastructure and plan for future growth sustainably. Enhancing bus services by conducting a comprehensive service analysis, analyzing needs around the region, including rural and underserved areas is another action step to accomplish goals related to this priority.</a:t>
            </a:r>
          </a:p>
        </p:txBody>
      </p:sp>
      <p:sp>
        <p:nvSpPr>
          <p:cNvPr id="4" name="Slide Number Placeholder 3"/>
          <p:cNvSpPr>
            <a:spLocks noGrp="1"/>
          </p:cNvSpPr>
          <p:nvPr>
            <p:ph type="sldNum" sz="quarter" idx="5"/>
          </p:nvPr>
        </p:nvSpPr>
        <p:spPr/>
        <p:txBody>
          <a:bodyPr/>
          <a:lstStyle/>
          <a:p>
            <a:fld id="{6EDD7300-3305-4D38-B720-0A1B2473E291}" type="slidenum">
              <a:rPr lang="en-US" smtClean="0"/>
              <a:t>25</a:t>
            </a:fld>
            <a:endParaRPr lang="en-US"/>
          </a:p>
        </p:txBody>
      </p:sp>
    </p:spTree>
    <p:extLst>
      <p:ext uri="{BB962C8B-B14F-4D97-AF65-F5344CB8AC3E}">
        <p14:creationId xmlns:p14="http://schemas.microsoft.com/office/powerpoint/2010/main" val="67923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26</a:t>
            </a:fld>
            <a:endParaRPr lang="en-US"/>
          </a:p>
        </p:txBody>
      </p:sp>
    </p:spTree>
    <p:extLst>
      <p:ext uri="{BB962C8B-B14F-4D97-AF65-F5344CB8AC3E}">
        <p14:creationId xmlns:p14="http://schemas.microsoft.com/office/powerpoint/2010/main" val="1557863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27</a:t>
            </a:fld>
            <a:endParaRPr lang="en-US"/>
          </a:p>
        </p:txBody>
      </p:sp>
    </p:spTree>
    <p:extLst>
      <p:ext uri="{BB962C8B-B14F-4D97-AF65-F5344CB8AC3E}">
        <p14:creationId xmlns:p14="http://schemas.microsoft.com/office/powerpoint/2010/main" val="3507577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28</a:t>
            </a:fld>
            <a:endParaRPr lang="en-US"/>
          </a:p>
        </p:txBody>
      </p:sp>
    </p:spTree>
    <p:extLst>
      <p:ext uri="{BB962C8B-B14F-4D97-AF65-F5344CB8AC3E}">
        <p14:creationId xmlns:p14="http://schemas.microsoft.com/office/powerpoint/2010/main" val="356588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Consistent feedback from member municipalities about difficulty recruiting and maintaining staff in a variety of local government jobs led to this priority for Public Sector Workforce Development, Shared Services, and Direct Services. The goals for this priority focus on developing a talent pipeline for key municipal occupations; capturing economies of scale and improved quality of service through shared services; and providing direct services where desired and feasible, like through our enhanced GIS &amp; Data Center which provides mapping and data to support CRCOG’s and member municipalities’ projects and initiatives.</a:t>
            </a:r>
          </a:p>
          <a:p>
            <a:endParaRPr lang="en-US" sz="1600"/>
          </a:p>
          <a:p>
            <a:r>
              <a:rPr lang="en-US" sz="1600"/>
              <a:t>Key Action Steps include: successfully implementing the three RPIP -funded projects for animal control, assessment, and code enforcement/building inspection; developing a municipal resource library with toolkits, model regulations and policies, best practices, and other information to help member municipalities meet needs in their communities; collaborate with state agencies and other key stakeholders to develop an action plan to address workforce recruitment and retention within the regions Emergency Medical Services (EMS) systems.</a:t>
            </a:r>
          </a:p>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29</a:t>
            </a:fld>
            <a:endParaRPr lang="en-US"/>
          </a:p>
        </p:txBody>
      </p:sp>
    </p:spTree>
    <p:extLst>
      <p:ext uri="{BB962C8B-B14F-4D97-AF65-F5344CB8AC3E}">
        <p14:creationId xmlns:p14="http://schemas.microsoft.com/office/powerpoint/2010/main" val="25930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PY: Consider skipping this slide.  Or just saying, we started our process in the spring and the culmination is going to be the Strategic Playbook.  I'm going to present the major components of that. (Keep slide is, but staff already knows most of it)</a:t>
            </a:r>
            <a:endParaRPr lang="en-US"/>
          </a:p>
          <a:p>
            <a:endParaRPr lang="en-US" sz="1600"/>
          </a:p>
          <a:p>
            <a:r>
              <a:rPr lang="en-US" sz="1600"/>
              <a:t>Findings from Interviews, Surveys, Staff Retreat, Visioning Session with the Policy Board were assessed in creating a Strategic Playbook, which will be summarized next. CRCOG plans to use this Strategic Playbook to guide work and decisions over the next few years.</a:t>
            </a:r>
            <a:endParaRPr lang="en-US" sz="1600">
              <a:cs typeface="Calibri" panose="020F0502020204030204"/>
            </a:endParaRPr>
          </a:p>
        </p:txBody>
      </p:sp>
      <p:sp>
        <p:nvSpPr>
          <p:cNvPr id="4" name="Slide Number Placeholder 3"/>
          <p:cNvSpPr>
            <a:spLocks noGrp="1"/>
          </p:cNvSpPr>
          <p:nvPr>
            <p:ph type="sldNum" sz="quarter" idx="5"/>
          </p:nvPr>
        </p:nvSpPr>
        <p:spPr/>
        <p:txBody>
          <a:bodyPr/>
          <a:lstStyle/>
          <a:p>
            <a:fld id="{6EDD7300-3305-4D38-B720-0A1B2473E291}" type="slidenum">
              <a:rPr lang="en-US" smtClean="0"/>
              <a:t>3</a:t>
            </a:fld>
            <a:endParaRPr lang="en-US"/>
          </a:p>
        </p:txBody>
      </p:sp>
    </p:spTree>
    <p:extLst>
      <p:ext uri="{BB962C8B-B14F-4D97-AF65-F5344CB8AC3E}">
        <p14:creationId xmlns:p14="http://schemas.microsoft.com/office/powerpoint/2010/main" val="2021828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30</a:t>
            </a:fld>
            <a:endParaRPr lang="en-US"/>
          </a:p>
        </p:txBody>
      </p:sp>
    </p:spTree>
    <p:extLst>
      <p:ext uri="{BB962C8B-B14F-4D97-AF65-F5344CB8AC3E}">
        <p14:creationId xmlns:p14="http://schemas.microsoft.com/office/powerpoint/2010/main" val="3203925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31</a:t>
            </a:fld>
            <a:endParaRPr lang="en-US"/>
          </a:p>
        </p:txBody>
      </p:sp>
    </p:spTree>
    <p:extLst>
      <p:ext uri="{BB962C8B-B14F-4D97-AF65-F5344CB8AC3E}">
        <p14:creationId xmlns:p14="http://schemas.microsoft.com/office/powerpoint/2010/main" val="4252654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32</a:t>
            </a:fld>
            <a:endParaRPr lang="en-US"/>
          </a:p>
        </p:txBody>
      </p:sp>
    </p:spTree>
    <p:extLst>
      <p:ext uri="{BB962C8B-B14F-4D97-AF65-F5344CB8AC3E}">
        <p14:creationId xmlns:p14="http://schemas.microsoft.com/office/powerpoint/2010/main" val="840833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33</a:t>
            </a:fld>
            <a:endParaRPr lang="en-US"/>
          </a:p>
        </p:txBody>
      </p:sp>
    </p:spTree>
    <p:extLst>
      <p:ext uri="{BB962C8B-B14F-4D97-AF65-F5344CB8AC3E}">
        <p14:creationId xmlns:p14="http://schemas.microsoft.com/office/powerpoint/2010/main" val="123783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Often</a:t>
            </a:r>
            <a:r>
              <a:rPr lang="en-US" sz="1600" baseline="0"/>
              <a:t> both the first and last step in developing a strategic plan is to define and refine the mission statement. This new mission statement is much shorter than our prior mission, and is meant to be concise but informational, inspiring but realistic.  </a:t>
            </a:r>
          </a:p>
          <a:p>
            <a:r>
              <a:rPr lang="en-US" sz="1600" baseline="0"/>
              <a:t>[Space to activate animation]</a:t>
            </a:r>
          </a:p>
          <a:p>
            <a:r>
              <a:rPr lang="en-US" sz="1600" baseline="0"/>
              <a:t>I promise not to read all the slides, but want to read this statement aloud because it is so important to the work we do.</a:t>
            </a:r>
            <a:endParaRPr lang="en-US" sz="1600"/>
          </a:p>
        </p:txBody>
      </p:sp>
      <p:sp>
        <p:nvSpPr>
          <p:cNvPr id="4" name="Slide Number Placeholder 3"/>
          <p:cNvSpPr>
            <a:spLocks noGrp="1"/>
          </p:cNvSpPr>
          <p:nvPr>
            <p:ph type="sldNum" sz="quarter" idx="5"/>
          </p:nvPr>
        </p:nvSpPr>
        <p:spPr/>
        <p:txBody>
          <a:bodyPr/>
          <a:lstStyle/>
          <a:p>
            <a:fld id="{6EDD7300-3305-4D38-B720-0A1B2473E291}" type="slidenum">
              <a:rPr lang="en-US" smtClean="0"/>
              <a:t>4</a:t>
            </a:fld>
            <a:endParaRPr lang="en-US"/>
          </a:p>
        </p:txBody>
      </p:sp>
    </p:spTree>
    <p:extLst>
      <p:ext uri="{BB962C8B-B14F-4D97-AF65-F5344CB8AC3E}">
        <p14:creationId xmlns:p14="http://schemas.microsoft.com/office/powerpoint/2010/main" val="234216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Another step in the strategic planning process was defining our organization’s core values. These four values resonated strongest throughout this planning process. Each of these values encompass other key words and phrases, like our ability to be non-partisan when being member-focused, and visionary through innovation.</a:t>
            </a:r>
          </a:p>
        </p:txBody>
      </p:sp>
      <p:sp>
        <p:nvSpPr>
          <p:cNvPr id="4" name="Slide Number Placeholder 3"/>
          <p:cNvSpPr>
            <a:spLocks noGrp="1"/>
          </p:cNvSpPr>
          <p:nvPr>
            <p:ph type="sldNum" sz="quarter" idx="5"/>
          </p:nvPr>
        </p:nvSpPr>
        <p:spPr/>
        <p:txBody>
          <a:bodyPr/>
          <a:lstStyle/>
          <a:p>
            <a:fld id="{6EDD7300-3305-4D38-B720-0A1B2473E291}" type="slidenum">
              <a:rPr lang="en-US" smtClean="0"/>
              <a:t>5</a:t>
            </a:fld>
            <a:endParaRPr lang="en-US"/>
          </a:p>
        </p:txBody>
      </p:sp>
    </p:spTree>
    <p:extLst>
      <p:ext uri="{BB962C8B-B14F-4D97-AF65-F5344CB8AC3E}">
        <p14:creationId xmlns:p14="http://schemas.microsoft.com/office/powerpoint/2010/main" val="233521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We also established a set of guiding principles to supplement our core values. These further helped refine our mission statement, and strengthen the new strategic framework, which we will go through next. I'll give you a minute to read through these. </a:t>
            </a:r>
          </a:p>
          <a:p>
            <a:endParaRPr lang="en-US"/>
          </a:p>
          <a:p>
            <a:r>
              <a:rPr lang="en-US"/>
              <a:t>(PY Note, let people sit with it and read through in silence without you talking) </a:t>
            </a:r>
          </a:p>
          <a:p>
            <a:endParaRPr lang="en-US" strike="sngStrike"/>
          </a:p>
          <a:p>
            <a:r>
              <a:rPr lang="en-US" strike="sngStrike"/>
              <a:t>Principles like Sound Planning Practices, Data-driven solutions; Diversity, Equity, Inclusion and Belonging; Sustainability; and the importance of working together to achieve better results. </a:t>
            </a:r>
            <a:endParaRPr lang="en-US" strike="sngStrike">
              <a:cs typeface="Calibri"/>
            </a:endParaRPr>
          </a:p>
        </p:txBody>
      </p:sp>
      <p:sp>
        <p:nvSpPr>
          <p:cNvPr id="4" name="Slide Number Placeholder 3"/>
          <p:cNvSpPr>
            <a:spLocks noGrp="1"/>
          </p:cNvSpPr>
          <p:nvPr>
            <p:ph type="sldNum" sz="quarter" idx="5"/>
          </p:nvPr>
        </p:nvSpPr>
        <p:spPr/>
        <p:txBody>
          <a:bodyPr/>
          <a:lstStyle/>
          <a:p>
            <a:fld id="{6EDD7300-3305-4D38-B720-0A1B2473E291}" type="slidenum">
              <a:rPr lang="en-US" smtClean="0"/>
              <a:t>6</a:t>
            </a:fld>
            <a:endParaRPr lang="en-US"/>
          </a:p>
        </p:txBody>
      </p:sp>
    </p:spTree>
    <p:extLst>
      <p:ext uri="{BB962C8B-B14F-4D97-AF65-F5344CB8AC3E}">
        <p14:creationId xmlns:p14="http://schemas.microsoft.com/office/powerpoint/2010/main" val="139082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a:t>A major goal of this strategic planning process was to identify key priorities that we can take on to improve our region. To help with this, a strategic framework was developed. This framework is a tool to determine if a proposed initiative (like a project, program, or service) warrants an allocation of resources. Collectively, the mission, values, principles, framework, along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7</a:t>
            </a:fld>
            <a:endParaRPr lang="en-US"/>
          </a:p>
        </p:txBody>
      </p:sp>
    </p:spTree>
    <p:extLst>
      <p:ext uri="{BB962C8B-B14F-4D97-AF65-F5344CB8AC3E}">
        <p14:creationId xmlns:p14="http://schemas.microsoft.com/office/powerpoint/2010/main" val="305126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about each priority follows, but before getting into details here is a review of the overall purpose of the strategic playbook and long-term steps. CRCOG plans to use this Strategic Playbook to guide work and decisions over the next few years. Each priority includes stated goals and a series of action steps to achieve them. CRCOG stall will work to implement action steps to meet goals. CRCOG Leadership will periodically review the Playbook to ensure it is still meeting the needs of our members. </a:t>
            </a:r>
          </a:p>
        </p:txBody>
      </p:sp>
      <p:sp>
        <p:nvSpPr>
          <p:cNvPr id="4" name="Slide Number Placeholder 3"/>
          <p:cNvSpPr>
            <a:spLocks noGrp="1"/>
          </p:cNvSpPr>
          <p:nvPr>
            <p:ph type="sldNum" sz="quarter" idx="5"/>
          </p:nvPr>
        </p:nvSpPr>
        <p:spPr/>
        <p:txBody>
          <a:bodyPr/>
          <a:lstStyle/>
          <a:p>
            <a:fld id="{6EDD7300-3305-4D38-B720-0A1B2473E291}" type="slidenum">
              <a:rPr lang="en-US" smtClean="0"/>
              <a:t>8</a:t>
            </a:fld>
            <a:endParaRPr lang="en-US"/>
          </a:p>
        </p:txBody>
      </p:sp>
    </p:spTree>
    <p:extLst>
      <p:ext uri="{BB962C8B-B14F-4D97-AF65-F5344CB8AC3E}">
        <p14:creationId xmlns:p14="http://schemas.microsoft.com/office/powerpoint/2010/main" val="400288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An assessment of findings from this strategic planning process (like the hours of interviews, survey results, post-retreat and visioning session reports, etc.) resulted in identification of several priorities. After a run through the Strategic Framework eight priorities emerged that we can focus on over the next few years. These are in addition to work we currently do to meet commitments made in core plans and state/federal mandates.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Each priority includes stated goals and a series of action steps to achieve them. CRCOG stall will work to implement action steps to meet goals. CRCOG Leadership will periodically review the Playbook to ensure it is still meeting the needs of our members. More information about each priority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EDD7300-3305-4D38-B720-0A1B2473E291}" type="slidenum">
              <a:rPr lang="en-US" smtClean="0"/>
              <a:t>9</a:t>
            </a:fld>
            <a:endParaRPr lang="en-US"/>
          </a:p>
        </p:txBody>
      </p:sp>
    </p:spTree>
    <p:extLst>
      <p:ext uri="{BB962C8B-B14F-4D97-AF65-F5344CB8AC3E}">
        <p14:creationId xmlns:p14="http://schemas.microsoft.com/office/powerpoint/2010/main" val="219709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295A-81FA-4BA3-8FB9-FE3ABC2B0B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2697F-343E-4CB3-A98B-D6099C611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884B22-EB6B-4910-B5BC-B020B36C6CDF}"/>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5" name="Footer Placeholder 4">
            <a:extLst>
              <a:ext uri="{FF2B5EF4-FFF2-40B4-BE49-F238E27FC236}">
                <a16:creationId xmlns:a16="http://schemas.microsoft.com/office/drawing/2014/main" id="{F9A45100-5F57-4744-B828-4AC9B61C4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A3E90-59FC-49EA-B1D6-E6059FF8AE1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37966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6285-9378-4F76-8769-128AFA708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E4429C-86EB-4AAB-A2A0-8EFAEE9C2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15EE6-58B1-4DCD-9074-71A07F4C385D}"/>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5" name="Footer Placeholder 4">
            <a:extLst>
              <a:ext uri="{FF2B5EF4-FFF2-40B4-BE49-F238E27FC236}">
                <a16:creationId xmlns:a16="http://schemas.microsoft.com/office/drawing/2014/main" id="{C20AEB5E-DD87-435A-A4A3-207F6CA91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9A7A6-82D8-4991-92C3-9CCCA5337A2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389436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10A546-D993-4DE0-AAA9-23D699B23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8C816-60AC-4658-9BCD-21138BFF18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C5410-87D3-49A1-91EE-2F953A421BED}"/>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5" name="Footer Placeholder 4">
            <a:extLst>
              <a:ext uri="{FF2B5EF4-FFF2-40B4-BE49-F238E27FC236}">
                <a16:creationId xmlns:a16="http://schemas.microsoft.com/office/drawing/2014/main" id="{8AFE63E9-F792-4DF5-8121-29BF7F448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14D3D-204C-416E-AB23-2134C8A3D5B3}"/>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82634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2E2D-3980-4F1D-970B-746ADA103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7EB4C-121A-4B2A-9422-A8C7C7245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A0404-E98F-4A98-AB10-DAC0B4F811A8}"/>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5" name="Footer Placeholder 4">
            <a:extLst>
              <a:ext uri="{FF2B5EF4-FFF2-40B4-BE49-F238E27FC236}">
                <a16:creationId xmlns:a16="http://schemas.microsoft.com/office/drawing/2014/main" id="{2446CA83-4419-4BE9-A8E5-88A1EA53B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F87C-5453-4A49-941F-D2C7A3AF97A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69052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EBDC-E846-4CF9-8FE5-15E21CBC71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039C1B-302B-4584-9D5A-FFD960D03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EF642-EF04-40AB-8A21-3E4CDBB038AF}"/>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5" name="Footer Placeholder 4">
            <a:extLst>
              <a:ext uri="{FF2B5EF4-FFF2-40B4-BE49-F238E27FC236}">
                <a16:creationId xmlns:a16="http://schemas.microsoft.com/office/drawing/2014/main" id="{EAF10A62-8631-430F-969A-08D7B1E71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60ABB-A85C-4C13-8E07-17E5BC3096C0}"/>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112705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20FE-3EE4-421B-99F7-4F086BB25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AE47D-85DD-42CC-BBDF-EB21AB9DAB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E64D2-8E8B-4DFE-8C5C-C8485D683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DDCAF-EE50-49D9-80B5-B4D962850D33}"/>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6" name="Footer Placeholder 5">
            <a:extLst>
              <a:ext uri="{FF2B5EF4-FFF2-40B4-BE49-F238E27FC236}">
                <a16:creationId xmlns:a16="http://schemas.microsoft.com/office/drawing/2014/main" id="{F060C4F7-DD6B-406E-A2D1-AF70922BC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74B60-EB67-4AC3-887A-BFC8B225EC57}"/>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403100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45C1-C82D-46D4-8991-C3043A795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18C5B-052E-4948-90D9-695A69E53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8662-FD35-4D16-9875-2E5B9A06D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8BAE1-6498-4F77-9686-9376ECD67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1C88A-6D9E-4482-9634-843C6B5D55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7FD10-1EA6-4007-8FE7-E9CC5A76D496}"/>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8" name="Footer Placeholder 7">
            <a:extLst>
              <a:ext uri="{FF2B5EF4-FFF2-40B4-BE49-F238E27FC236}">
                <a16:creationId xmlns:a16="http://schemas.microsoft.com/office/drawing/2014/main" id="{30FFC891-A974-4025-A612-AB1CACABDC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CCE-B9E2-4C41-912C-7D4A196A1D05}"/>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260669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A1EF-C328-4E84-9CA7-BC646B161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831A4-5F2B-47F3-A94D-F1E9A45DE31C}"/>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4" name="Footer Placeholder 3">
            <a:extLst>
              <a:ext uri="{FF2B5EF4-FFF2-40B4-BE49-F238E27FC236}">
                <a16:creationId xmlns:a16="http://schemas.microsoft.com/office/drawing/2014/main" id="{6492AB6E-5259-492D-8BD6-552F6BD54E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E7E0AE-38DB-4EF7-BBAC-BFF8334A4074}"/>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279617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3EB85-8923-415C-93B8-9BD3E1BC988F}"/>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3" name="Footer Placeholder 2">
            <a:extLst>
              <a:ext uri="{FF2B5EF4-FFF2-40B4-BE49-F238E27FC236}">
                <a16:creationId xmlns:a16="http://schemas.microsoft.com/office/drawing/2014/main" id="{C63A684E-906E-4810-A277-5475134D76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7C23B6-C406-4FB8-9570-B06C3BBC6358}"/>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225025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5438-C67A-46A9-BD56-17A17052A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E2D657-18D9-4684-B784-5346328EE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F9095-8D8B-4AA2-A7EC-4A6C3A64B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7762B-5439-41D4-B191-90720187996A}"/>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6" name="Footer Placeholder 5">
            <a:extLst>
              <a:ext uri="{FF2B5EF4-FFF2-40B4-BE49-F238E27FC236}">
                <a16:creationId xmlns:a16="http://schemas.microsoft.com/office/drawing/2014/main" id="{7006C4D9-4136-4858-9C96-5438E4828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C558E-74D8-493C-834C-39692595BAEC}"/>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17215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5A8F-9B94-40E2-ADCF-4627D3AE3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ACCB26-CB48-414E-938F-276AF8727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4571CB1-8310-4B38-8E42-309B5B28D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59719-6E6E-4616-9A3E-846C13EEF480}"/>
              </a:ext>
            </a:extLst>
          </p:cNvPr>
          <p:cNvSpPr>
            <a:spLocks noGrp="1"/>
          </p:cNvSpPr>
          <p:nvPr>
            <p:ph type="dt" sz="half" idx="10"/>
          </p:nvPr>
        </p:nvSpPr>
        <p:spPr/>
        <p:txBody>
          <a:bodyPr/>
          <a:lstStyle/>
          <a:p>
            <a:fld id="{A1B9C5EA-73DE-49C7-906C-CC2954D268F8}" type="datetimeFigureOut">
              <a:rPr lang="en-US" smtClean="0"/>
              <a:t>9/12/2023</a:t>
            </a:fld>
            <a:endParaRPr lang="en-US"/>
          </a:p>
        </p:txBody>
      </p:sp>
      <p:sp>
        <p:nvSpPr>
          <p:cNvPr id="6" name="Footer Placeholder 5">
            <a:extLst>
              <a:ext uri="{FF2B5EF4-FFF2-40B4-BE49-F238E27FC236}">
                <a16:creationId xmlns:a16="http://schemas.microsoft.com/office/drawing/2014/main" id="{716418CC-2495-4E63-A501-BC652CFAF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1934F-AEF2-45B3-B3C4-42A521DA41C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37597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64764-8C31-45C9-98E9-C937FF565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C762C-53AB-4218-A00C-1D6651045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682B0-4BEA-4E9D-8186-1DADE3BB6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9C5EA-73DE-49C7-906C-CC2954D268F8}" type="datetimeFigureOut">
              <a:rPr lang="en-US" smtClean="0"/>
              <a:t>9/12/2023</a:t>
            </a:fld>
            <a:endParaRPr lang="en-US"/>
          </a:p>
        </p:txBody>
      </p:sp>
      <p:sp>
        <p:nvSpPr>
          <p:cNvPr id="5" name="Footer Placeholder 4">
            <a:extLst>
              <a:ext uri="{FF2B5EF4-FFF2-40B4-BE49-F238E27FC236}">
                <a16:creationId xmlns:a16="http://schemas.microsoft.com/office/drawing/2014/main" id="{6FDA7388-5D45-4AAE-BE1A-2C43EB7A0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BB328B-0A47-4F6C-9781-C12FABECDA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1C64B-5849-403E-BEAB-3A4323F74A51}" type="slidenum">
              <a:rPr lang="en-US" smtClean="0"/>
              <a:t>‹#›</a:t>
            </a:fld>
            <a:endParaRPr lang="en-US"/>
          </a:p>
        </p:txBody>
      </p:sp>
    </p:spTree>
    <p:extLst>
      <p:ext uri="{BB962C8B-B14F-4D97-AF65-F5344CB8AC3E}">
        <p14:creationId xmlns:p14="http://schemas.microsoft.com/office/powerpoint/2010/main" val="404175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EDD4C-FE2A-40A3-AD6B-B16CBC019F1B}"/>
              </a:ext>
            </a:extLst>
          </p:cNvPr>
          <p:cNvSpPr/>
          <p:nvPr/>
        </p:nvSpPr>
        <p:spPr>
          <a:xfrm>
            <a:off x="283426" y="1306365"/>
            <a:ext cx="2016430" cy="553674"/>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9A5145-E91E-4563-B5B2-230F7BA7A20E}"/>
              </a:ext>
            </a:extLst>
          </p:cNvPr>
          <p:cNvSpPr txBox="1"/>
          <p:nvPr/>
        </p:nvSpPr>
        <p:spPr>
          <a:xfrm>
            <a:off x="293797" y="1266559"/>
            <a:ext cx="1980029" cy="646331"/>
          </a:xfrm>
          <a:prstGeom prst="rect">
            <a:avLst/>
          </a:prstGeom>
          <a:noFill/>
        </p:spPr>
        <p:txBody>
          <a:bodyPr wrap="none" rtlCol="0">
            <a:spAutoFit/>
          </a:bodyPr>
          <a:lstStyle/>
          <a:p>
            <a:r>
              <a:rPr lang="en-US" sz="3600" b="1" dirty="0">
                <a:solidFill>
                  <a:schemeClr val="bg1"/>
                </a:solidFill>
                <a:latin typeface="Verdana" panose="020B0604030504040204" pitchFamily="34" charset="0"/>
                <a:ea typeface="Verdana" panose="020B0604030504040204" pitchFamily="34" charset="0"/>
              </a:rPr>
              <a:t>CRCOG</a:t>
            </a:r>
            <a:endParaRPr lang="en-US" sz="1200" dirty="0"/>
          </a:p>
        </p:txBody>
      </p:sp>
      <p:sp>
        <p:nvSpPr>
          <p:cNvPr id="11" name="Rectangle 10">
            <a:extLst>
              <a:ext uri="{FF2B5EF4-FFF2-40B4-BE49-F238E27FC236}">
                <a16:creationId xmlns:a16="http://schemas.microsoft.com/office/drawing/2014/main" id="{87F3B4F0-06F5-47A2-8C5A-6591CAD38DD7}"/>
              </a:ext>
            </a:extLst>
          </p:cNvPr>
          <p:cNvSpPr/>
          <p:nvPr/>
        </p:nvSpPr>
        <p:spPr>
          <a:xfrm>
            <a:off x="283424" y="2137362"/>
            <a:ext cx="4191593" cy="553674"/>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EA2E065-FDD2-43CA-BA66-99864517A24B}"/>
              </a:ext>
            </a:extLst>
          </p:cNvPr>
          <p:cNvSpPr txBox="1"/>
          <p:nvPr/>
        </p:nvSpPr>
        <p:spPr>
          <a:xfrm>
            <a:off x="283425" y="2090273"/>
            <a:ext cx="3304902" cy="646331"/>
          </a:xfrm>
          <a:prstGeom prst="rect">
            <a:avLst/>
          </a:prstGeom>
          <a:noFill/>
          <a:ln>
            <a:noFill/>
          </a:ln>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rPr>
              <a:t>STRATEGIC</a:t>
            </a:r>
            <a:endParaRPr lang="en-US" sz="1200">
              <a:solidFill>
                <a:schemeClr val="bg1"/>
              </a:solidFill>
            </a:endParaRPr>
          </a:p>
        </p:txBody>
      </p:sp>
      <p:sp>
        <p:nvSpPr>
          <p:cNvPr id="14" name="Rectangle 13">
            <a:extLst>
              <a:ext uri="{FF2B5EF4-FFF2-40B4-BE49-F238E27FC236}">
                <a16:creationId xmlns:a16="http://schemas.microsoft.com/office/drawing/2014/main" id="{52D8B2E0-BCE1-4EA9-B86E-F50505AB6F58}"/>
              </a:ext>
            </a:extLst>
          </p:cNvPr>
          <p:cNvSpPr/>
          <p:nvPr/>
        </p:nvSpPr>
        <p:spPr>
          <a:xfrm>
            <a:off x="283426" y="2968359"/>
            <a:ext cx="3477771" cy="553674"/>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F3323F3-D681-489B-98A7-8A450CE78B80}"/>
              </a:ext>
            </a:extLst>
          </p:cNvPr>
          <p:cNvSpPr txBox="1"/>
          <p:nvPr/>
        </p:nvSpPr>
        <p:spPr>
          <a:xfrm>
            <a:off x="283425" y="2960959"/>
            <a:ext cx="3152502" cy="646331"/>
          </a:xfrm>
          <a:prstGeom prst="rect">
            <a:avLst/>
          </a:prstGeom>
          <a:noFill/>
          <a:ln>
            <a:noFill/>
          </a:ln>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rPr>
              <a:t>PLAYBOOK</a:t>
            </a:r>
            <a:endParaRPr lang="en-US" sz="1200">
              <a:solidFill>
                <a:schemeClr val="bg1"/>
              </a:solidFill>
            </a:endParaRPr>
          </a:p>
        </p:txBody>
      </p:sp>
      <p:sp>
        <p:nvSpPr>
          <p:cNvPr id="6" name="TextBox 5">
            <a:extLst>
              <a:ext uri="{FF2B5EF4-FFF2-40B4-BE49-F238E27FC236}">
                <a16:creationId xmlns:a16="http://schemas.microsoft.com/office/drawing/2014/main" id="{3EB947B8-5055-4DDB-91D4-A8119CFC6179}"/>
              </a:ext>
            </a:extLst>
          </p:cNvPr>
          <p:cNvSpPr txBox="1"/>
          <p:nvPr/>
        </p:nvSpPr>
        <p:spPr>
          <a:xfrm>
            <a:off x="426809" y="4038948"/>
            <a:ext cx="3548920" cy="707886"/>
          </a:xfrm>
          <a:prstGeom prst="rect">
            <a:avLst/>
          </a:prstGeom>
          <a:noFill/>
        </p:spPr>
        <p:txBody>
          <a:bodyPr wrap="none" rtlCol="0">
            <a:spAutoFit/>
          </a:bodyPr>
          <a:lstStyle/>
          <a:p>
            <a:r>
              <a:rPr lang="en-US" sz="2000" dirty="0">
                <a:solidFill>
                  <a:srgbClr val="84B2B3"/>
                </a:solidFill>
                <a:latin typeface="Verdana" panose="020B0604030504040204" pitchFamily="34" charset="0"/>
                <a:ea typeface="Verdana" panose="020B0604030504040204" pitchFamily="34" charset="0"/>
              </a:rPr>
              <a:t>CRCOG Executive Meeting</a:t>
            </a:r>
          </a:p>
          <a:p>
            <a:r>
              <a:rPr lang="en-US" sz="2000" dirty="0">
                <a:solidFill>
                  <a:srgbClr val="84B2B3"/>
                </a:solidFill>
                <a:latin typeface="Verdana" panose="020B0604030504040204" pitchFamily="34" charset="0"/>
                <a:ea typeface="Verdana" panose="020B0604030504040204" pitchFamily="34" charset="0"/>
              </a:rPr>
              <a:t>September 13</a:t>
            </a:r>
            <a:r>
              <a:rPr lang="en-US" sz="2000">
                <a:solidFill>
                  <a:srgbClr val="84B2B3"/>
                </a:solidFill>
                <a:latin typeface="Verdana" panose="020B0604030504040204" pitchFamily="34" charset="0"/>
                <a:ea typeface="Verdana" panose="020B0604030504040204" pitchFamily="34" charset="0"/>
              </a:rPr>
              <a:t>, 2023</a:t>
            </a:r>
            <a:endParaRPr lang="en-US" sz="2000" dirty="0">
              <a:solidFill>
                <a:srgbClr val="84B2B3"/>
              </a:solidFill>
              <a:latin typeface="Verdana" panose="020B0604030504040204" pitchFamily="34" charset="0"/>
              <a:ea typeface="Verdana" panose="020B0604030504040204" pitchFamily="34" charset="0"/>
            </a:endParaRPr>
          </a:p>
        </p:txBody>
      </p:sp>
      <p:pic>
        <p:nvPicPr>
          <p:cNvPr id="20" name="Picture 19" descr="A picture containing sky, outdoor, city, skyscraper&#10;&#10;Description automatically generated">
            <a:extLst>
              <a:ext uri="{FF2B5EF4-FFF2-40B4-BE49-F238E27FC236}">
                <a16:creationId xmlns:a16="http://schemas.microsoft.com/office/drawing/2014/main" id="{B55150D5-1ED6-4185-9C98-AF16F02C8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091" y="-1"/>
            <a:ext cx="6964232" cy="6912239"/>
          </a:xfrm>
          <a:prstGeom prst="rect">
            <a:avLst/>
          </a:prstGeom>
        </p:spPr>
      </p:pic>
    </p:spTree>
    <p:extLst>
      <p:ext uri="{BB962C8B-B14F-4D97-AF65-F5344CB8AC3E}">
        <p14:creationId xmlns:p14="http://schemas.microsoft.com/office/powerpoint/2010/main" val="23881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2" name="Straight Connector 1">
            <a:extLst>
              <a:ext uri="{FF2B5EF4-FFF2-40B4-BE49-F238E27FC236}">
                <a16:creationId xmlns:a16="http://schemas.microsoft.com/office/drawing/2014/main" id="{A142F354-BC2C-3D69-27C8-F208D2A8D6E7}"/>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536446-9055-B70A-5DA3-ADC44FF17560}"/>
              </a:ext>
            </a:extLst>
          </p:cNvPr>
          <p:cNvSpPr txBox="1"/>
          <p:nvPr/>
        </p:nvSpPr>
        <p:spPr>
          <a:xfrm>
            <a:off x="902257"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Governance and Communications</a:t>
            </a:r>
          </a:p>
        </p:txBody>
      </p:sp>
      <p:pic>
        <p:nvPicPr>
          <p:cNvPr id="9" name="Picture 8">
            <a:extLst>
              <a:ext uri="{FF2B5EF4-FFF2-40B4-BE49-F238E27FC236}">
                <a16:creationId xmlns:a16="http://schemas.microsoft.com/office/drawing/2014/main" id="{1C948C0B-9D0F-A2D0-8141-7FA7EEA630AE}"/>
              </a:ext>
            </a:extLst>
          </p:cNvPr>
          <p:cNvPicPr>
            <a:picLocks noChangeAspect="1"/>
          </p:cNvPicPr>
          <p:nvPr/>
        </p:nvPicPr>
        <p:blipFill>
          <a:blip r:embed="rId3"/>
          <a:stretch>
            <a:fillRect/>
          </a:stretch>
        </p:blipFill>
        <p:spPr>
          <a:xfrm>
            <a:off x="1050533" y="1591626"/>
            <a:ext cx="2662992" cy="2416978"/>
          </a:xfrm>
          <a:prstGeom prst="rect">
            <a:avLst/>
          </a:prstGeom>
        </p:spPr>
      </p:pic>
      <p:sp>
        <p:nvSpPr>
          <p:cNvPr id="16" name="TextBox 15">
            <a:extLst>
              <a:ext uri="{FF2B5EF4-FFF2-40B4-BE49-F238E27FC236}">
                <a16:creationId xmlns:a16="http://schemas.microsoft.com/office/drawing/2014/main" id="{CEA8487F-92AF-59FD-DDAC-D29647FE4690}"/>
              </a:ext>
            </a:extLst>
          </p:cNvPr>
          <p:cNvSpPr txBox="1"/>
          <p:nvPr/>
        </p:nvSpPr>
        <p:spPr>
          <a:xfrm>
            <a:off x="4480383" y="1228397"/>
            <a:ext cx="6223879" cy="4401205"/>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pPr marL="457200" indent="-457200">
              <a:buFont typeface="+mj-lt"/>
              <a:buAutoNum type="arabicParenR"/>
            </a:pPr>
            <a:endParaRPr lang="en-US" sz="2000" b="1"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Create a </a:t>
            </a:r>
            <a:r>
              <a:rPr lang="en-US" sz="2000" b="1" i="0" u="none" strike="noStrike">
                <a:solidFill>
                  <a:srgbClr val="000000"/>
                </a:solidFill>
                <a:effectLst/>
                <a:latin typeface="Georgia" panose="02040502050405020303" pitchFamily="18" charset="0"/>
              </a:rPr>
              <a:t>forum for substantive policy discussions </a:t>
            </a:r>
            <a:r>
              <a:rPr lang="en-US" sz="2000" b="0" i="0" u="none" strike="noStrike">
                <a:solidFill>
                  <a:srgbClr val="000000"/>
                </a:solidFill>
                <a:effectLst/>
                <a:latin typeface="Georgia" panose="02040502050405020303" pitchFamily="18" charset="0"/>
              </a:rPr>
              <a:t>related to key issues, challenges and opportunities facing our members and the region.</a:t>
            </a:r>
            <a:r>
              <a:rPr lang="en-US" sz="2000">
                <a:latin typeface="Georgia" panose="02040502050405020303" pitchFamily="18" charset="0"/>
              </a:rPr>
              <a:t> </a:t>
            </a:r>
          </a:p>
          <a:p>
            <a:pPr marL="457200" indent="-457200">
              <a:buFont typeface="+mj-lt"/>
              <a:buAutoNum type="arabicParenR"/>
            </a:pPr>
            <a:endParaRPr lang="en-US" sz="2000" b="0"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Refine CRCOG’s </a:t>
            </a:r>
            <a:r>
              <a:rPr lang="en-US" sz="2000" b="1" i="0" u="none" strike="noStrike">
                <a:solidFill>
                  <a:srgbClr val="000000"/>
                </a:solidFill>
                <a:effectLst/>
                <a:latin typeface="Georgia" panose="02040502050405020303" pitchFamily="18" charset="0"/>
              </a:rPr>
              <a:t>communications strategy </a:t>
            </a:r>
            <a:r>
              <a:rPr lang="en-US" sz="2000" b="0" i="0" u="none" strike="noStrike">
                <a:solidFill>
                  <a:srgbClr val="000000"/>
                </a:solidFill>
                <a:effectLst/>
                <a:latin typeface="Georgia" panose="02040502050405020303" pitchFamily="18" charset="0"/>
              </a:rPr>
              <a:t>to promote awareness of CRCOG’s work and services, build our professional network, and elevate issues of critical regional importance to the attention of elected officials, municipal staff, and other key stakeholders.</a:t>
            </a:r>
            <a:r>
              <a:rPr lang="en-US" sz="2000">
                <a:latin typeface="Georgia" panose="02040502050405020303" pitchFamily="18" charset="0"/>
              </a:rPr>
              <a:t> </a:t>
            </a:r>
          </a:p>
          <a:p>
            <a:pPr marL="457200" indent="-457200">
              <a:buFont typeface="+mj-lt"/>
              <a:buAutoNum type="arabicParenR"/>
            </a:pPr>
            <a:endParaRPr lang="en-US" sz="2000">
              <a:latin typeface="Georgia" panose="02040502050405020303" pitchFamily="18" charset="0"/>
            </a:endParaRPr>
          </a:p>
        </p:txBody>
      </p:sp>
    </p:spTree>
    <p:extLst>
      <p:ext uri="{BB962C8B-B14F-4D97-AF65-F5344CB8AC3E}">
        <p14:creationId xmlns:p14="http://schemas.microsoft.com/office/powerpoint/2010/main" val="253857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2" name="Straight Connector 1">
            <a:extLst>
              <a:ext uri="{FF2B5EF4-FFF2-40B4-BE49-F238E27FC236}">
                <a16:creationId xmlns:a16="http://schemas.microsoft.com/office/drawing/2014/main" id="{A142F354-BC2C-3D69-27C8-F208D2A8D6E7}"/>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536446-9055-B70A-5DA3-ADC44FF17560}"/>
              </a:ext>
            </a:extLst>
          </p:cNvPr>
          <p:cNvSpPr txBox="1"/>
          <p:nvPr/>
        </p:nvSpPr>
        <p:spPr>
          <a:xfrm>
            <a:off x="902257"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Governance and Communications</a:t>
            </a:r>
          </a:p>
        </p:txBody>
      </p:sp>
      <p:pic>
        <p:nvPicPr>
          <p:cNvPr id="9" name="Picture 8">
            <a:extLst>
              <a:ext uri="{FF2B5EF4-FFF2-40B4-BE49-F238E27FC236}">
                <a16:creationId xmlns:a16="http://schemas.microsoft.com/office/drawing/2014/main" id="{1C948C0B-9D0F-A2D0-8141-7FA7EEA630AE}"/>
              </a:ext>
            </a:extLst>
          </p:cNvPr>
          <p:cNvPicPr>
            <a:picLocks noChangeAspect="1"/>
          </p:cNvPicPr>
          <p:nvPr/>
        </p:nvPicPr>
        <p:blipFill>
          <a:blip r:embed="rId3"/>
          <a:stretch>
            <a:fillRect/>
          </a:stretch>
        </p:blipFill>
        <p:spPr>
          <a:xfrm>
            <a:off x="1050533" y="1591626"/>
            <a:ext cx="2662992" cy="2416978"/>
          </a:xfrm>
          <a:prstGeom prst="rect">
            <a:avLst/>
          </a:prstGeom>
        </p:spPr>
      </p:pic>
      <p:sp>
        <p:nvSpPr>
          <p:cNvPr id="16" name="TextBox 15">
            <a:extLst>
              <a:ext uri="{FF2B5EF4-FFF2-40B4-BE49-F238E27FC236}">
                <a16:creationId xmlns:a16="http://schemas.microsoft.com/office/drawing/2014/main" id="{CEA8487F-92AF-59FD-DDAC-D29647FE4690}"/>
              </a:ext>
            </a:extLst>
          </p:cNvPr>
          <p:cNvSpPr txBox="1"/>
          <p:nvPr/>
        </p:nvSpPr>
        <p:spPr>
          <a:xfrm>
            <a:off x="4480383" y="1050259"/>
            <a:ext cx="6223879" cy="5632311"/>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Create a </a:t>
            </a:r>
            <a:r>
              <a:rPr lang="en-US" sz="2000" b="1" i="0" u="none" strike="noStrike">
                <a:solidFill>
                  <a:srgbClr val="000000"/>
                </a:solidFill>
                <a:effectLst/>
                <a:latin typeface="Georgia" panose="02040502050405020303" pitchFamily="18" charset="0"/>
              </a:rPr>
              <a:t>forum for substantive policy discussions </a:t>
            </a:r>
            <a:r>
              <a:rPr lang="en-US" sz="2000" b="0" i="0" u="none" strike="noStrike">
                <a:solidFill>
                  <a:srgbClr val="000000"/>
                </a:solidFill>
                <a:effectLst/>
                <a:latin typeface="Georgia" panose="02040502050405020303" pitchFamily="18" charset="0"/>
              </a:rPr>
              <a:t>related to key issues, challenges and opportunities facing our members and the region.</a:t>
            </a:r>
            <a:r>
              <a:rPr lang="en-US" sz="2000">
                <a:latin typeface="Georgia" panose="02040502050405020303" pitchFamily="18" charset="0"/>
              </a:rPr>
              <a:t> </a:t>
            </a:r>
          </a:p>
          <a:p>
            <a:pPr marL="285750" indent="-285750">
              <a:buFont typeface="Arial" panose="020B0604020202020204" pitchFamily="34" charset="0"/>
              <a:buChar char="•"/>
            </a:pPr>
            <a:endParaRPr lang="en-US" sz="2000">
              <a:latin typeface="Georgia" panose="02040502050405020303" pitchFamily="18" charset="0"/>
            </a:endParaRPr>
          </a:p>
          <a:p>
            <a:r>
              <a:rPr lang="en-US" sz="2000" b="1">
                <a:latin typeface="Georgia" panose="02040502050405020303" pitchFamily="18" charset="0"/>
              </a:rPr>
              <a:t>Action Steps:</a:t>
            </a:r>
          </a:p>
          <a:p>
            <a:endParaRPr lang="en-US" sz="2000" b="1">
              <a:latin typeface="Georgia" panose="02040502050405020303" pitchFamily="18" charset="0"/>
            </a:endParaRPr>
          </a:p>
          <a:p>
            <a:pPr marL="457200" indent="-457200">
              <a:buFont typeface="+mj-lt"/>
              <a:buAutoNum type="arabicParenR"/>
            </a:pPr>
            <a:r>
              <a:rPr lang="en-US" sz="2000">
                <a:solidFill>
                  <a:srgbClr val="000000"/>
                </a:solidFill>
                <a:latin typeface="Georgia" panose="02040502050405020303" pitchFamily="18" charset="0"/>
              </a:rPr>
              <a:t>Schedule </a:t>
            </a:r>
            <a:r>
              <a:rPr lang="en-US" sz="2000" b="1">
                <a:solidFill>
                  <a:srgbClr val="000000"/>
                </a:solidFill>
                <a:latin typeface="Georgia" panose="02040502050405020303" pitchFamily="18" charset="0"/>
              </a:rPr>
              <a:t>periodic in-person Policy Board meetings </a:t>
            </a:r>
            <a:r>
              <a:rPr lang="en-US" sz="2000">
                <a:solidFill>
                  <a:srgbClr val="000000"/>
                </a:solidFill>
                <a:latin typeface="Georgia" panose="02040502050405020303" pitchFamily="18" charset="0"/>
              </a:rPr>
              <a:t>to discuss a substantive policy topic, such as housing, workforce development, or Complete Streets.</a:t>
            </a:r>
          </a:p>
          <a:p>
            <a:pPr marL="457200" indent="-457200">
              <a:buFont typeface="+mj-lt"/>
              <a:buAutoNum type="arabicParenR"/>
            </a:pPr>
            <a:endParaRPr lang="en-US" sz="2000">
              <a:solidFill>
                <a:srgbClr val="000000"/>
              </a:solidFill>
              <a:latin typeface="Georgia" panose="02040502050405020303" pitchFamily="18" charset="0"/>
            </a:endParaRPr>
          </a:p>
          <a:p>
            <a:pPr marL="457200" indent="-457200">
              <a:buFont typeface="+mj-lt"/>
              <a:buAutoNum type="arabicParenR"/>
            </a:pPr>
            <a:r>
              <a:rPr lang="en-US" sz="2000">
                <a:solidFill>
                  <a:srgbClr val="000000"/>
                </a:solidFill>
                <a:latin typeface="Georgia" panose="02040502050405020303" pitchFamily="18" charset="0"/>
              </a:rPr>
              <a:t>Schedule </a:t>
            </a:r>
            <a:r>
              <a:rPr lang="en-US" sz="2000" b="1">
                <a:solidFill>
                  <a:srgbClr val="000000"/>
                </a:solidFill>
                <a:latin typeface="Georgia" panose="02040502050405020303" pitchFamily="18" charset="0"/>
              </a:rPr>
              <a:t>substantive policy discussions with CRCOG’s Legislative Committee </a:t>
            </a:r>
            <a:r>
              <a:rPr lang="en-US" sz="2000">
                <a:solidFill>
                  <a:srgbClr val="000000"/>
                </a:solidFill>
                <a:latin typeface="Georgia" panose="02040502050405020303" pitchFamily="18" charset="0"/>
              </a:rPr>
              <a:t>at key points throughout the legislative session to track and respond to relevant legislation.</a:t>
            </a:r>
          </a:p>
        </p:txBody>
      </p:sp>
    </p:spTree>
    <p:extLst>
      <p:ext uri="{BB962C8B-B14F-4D97-AF65-F5344CB8AC3E}">
        <p14:creationId xmlns:p14="http://schemas.microsoft.com/office/powerpoint/2010/main" val="314059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2" name="Straight Connector 1">
            <a:extLst>
              <a:ext uri="{FF2B5EF4-FFF2-40B4-BE49-F238E27FC236}">
                <a16:creationId xmlns:a16="http://schemas.microsoft.com/office/drawing/2014/main" id="{A142F354-BC2C-3D69-27C8-F208D2A8D6E7}"/>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536446-9055-B70A-5DA3-ADC44FF17560}"/>
              </a:ext>
            </a:extLst>
          </p:cNvPr>
          <p:cNvSpPr txBox="1"/>
          <p:nvPr/>
        </p:nvSpPr>
        <p:spPr>
          <a:xfrm>
            <a:off x="902257"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Governance and Communications</a:t>
            </a:r>
          </a:p>
        </p:txBody>
      </p:sp>
      <p:pic>
        <p:nvPicPr>
          <p:cNvPr id="9" name="Picture 8">
            <a:extLst>
              <a:ext uri="{FF2B5EF4-FFF2-40B4-BE49-F238E27FC236}">
                <a16:creationId xmlns:a16="http://schemas.microsoft.com/office/drawing/2014/main" id="{1C948C0B-9D0F-A2D0-8141-7FA7EEA630AE}"/>
              </a:ext>
            </a:extLst>
          </p:cNvPr>
          <p:cNvPicPr>
            <a:picLocks noChangeAspect="1"/>
          </p:cNvPicPr>
          <p:nvPr/>
        </p:nvPicPr>
        <p:blipFill>
          <a:blip r:embed="rId3"/>
          <a:stretch>
            <a:fillRect/>
          </a:stretch>
        </p:blipFill>
        <p:spPr>
          <a:xfrm>
            <a:off x="1050533" y="1591626"/>
            <a:ext cx="2662992" cy="2416978"/>
          </a:xfrm>
          <a:prstGeom prst="rect">
            <a:avLst/>
          </a:prstGeom>
        </p:spPr>
      </p:pic>
      <p:sp>
        <p:nvSpPr>
          <p:cNvPr id="16" name="TextBox 15">
            <a:extLst>
              <a:ext uri="{FF2B5EF4-FFF2-40B4-BE49-F238E27FC236}">
                <a16:creationId xmlns:a16="http://schemas.microsoft.com/office/drawing/2014/main" id="{CEA8487F-92AF-59FD-DDAC-D29647FE4690}"/>
              </a:ext>
            </a:extLst>
          </p:cNvPr>
          <p:cNvSpPr txBox="1"/>
          <p:nvPr/>
        </p:nvSpPr>
        <p:spPr>
          <a:xfrm>
            <a:off x="4480383" y="1083116"/>
            <a:ext cx="6496593" cy="5632311"/>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startAt="2"/>
            </a:pPr>
            <a:r>
              <a:rPr lang="en-US" sz="2000" b="0" i="0" u="none" strike="noStrike">
                <a:solidFill>
                  <a:srgbClr val="000000"/>
                </a:solidFill>
                <a:effectLst/>
                <a:latin typeface="Georgia" panose="02040502050405020303" pitchFamily="18" charset="0"/>
              </a:rPr>
              <a:t>Refine CRCOG’s </a:t>
            </a:r>
            <a:r>
              <a:rPr lang="en-US" sz="2000" b="1" i="0" u="none" strike="noStrike">
                <a:solidFill>
                  <a:srgbClr val="000000"/>
                </a:solidFill>
                <a:effectLst/>
                <a:latin typeface="Georgia" panose="02040502050405020303" pitchFamily="18" charset="0"/>
              </a:rPr>
              <a:t>communications strategy </a:t>
            </a:r>
            <a:r>
              <a:rPr lang="en-US" sz="2000" b="0" i="0" u="none" strike="noStrike">
                <a:solidFill>
                  <a:srgbClr val="000000"/>
                </a:solidFill>
                <a:effectLst/>
                <a:latin typeface="Georgia" panose="02040502050405020303" pitchFamily="18" charset="0"/>
              </a:rPr>
              <a:t>to promote awareness of CRCOG’s work and services, build our professional network, and elevate issues of critical regional importance to the attention of elected officials, municipal staff, and other key stakeholders.</a:t>
            </a:r>
            <a:r>
              <a:rPr lang="en-US" sz="2000">
                <a:latin typeface="Georgia" panose="02040502050405020303" pitchFamily="18" charset="0"/>
              </a:rPr>
              <a:t> </a:t>
            </a:r>
          </a:p>
          <a:p>
            <a:pPr marL="285750" indent="-285750">
              <a:buFont typeface="Arial" panose="020B0604020202020204" pitchFamily="34" charset="0"/>
              <a:buChar char="•"/>
            </a:pPr>
            <a:endParaRPr lang="en-US" sz="2000">
              <a:latin typeface="Georgia" panose="02040502050405020303" pitchFamily="18" charset="0"/>
            </a:endParaRPr>
          </a:p>
          <a:p>
            <a:r>
              <a:rPr lang="en-US" sz="2000" b="1">
                <a:latin typeface="Georgia" panose="02040502050405020303" pitchFamily="18" charset="0"/>
              </a:rPr>
              <a:t>Action Steps:</a:t>
            </a:r>
          </a:p>
          <a:p>
            <a:endParaRPr lang="en-US" sz="2000" b="1">
              <a:latin typeface="Georgia" panose="02040502050405020303" pitchFamily="18" charset="0"/>
            </a:endParaRPr>
          </a:p>
          <a:p>
            <a:pPr marL="457200" indent="-457200">
              <a:buFont typeface="+mj-lt"/>
              <a:buAutoNum type="arabicParenR"/>
            </a:pPr>
            <a:r>
              <a:rPr lang="en-US" sz="2000">
                <a:solidFill>
                  <a:srgbClr val="000000"/>
                </a:solidFill>
                <a:latin typeface="Georgia" panose="02040502050405020303" pitchFamily="18" charset="0"/>
              </a:rPr>
              <a:t>Build a network </a:t>
            </a:r>
            <a:r>
              <a:rPr lang="en-US" sz="2000" b="1">
                <a:solidFill>
                  <a:srgbClr val="000000"/>
                </a:solidFill>
                <a:latin typeface="Georgia" panose="02040502050405020303" pitchFamily="18" charset="0"/>
              </a:rPr>
              <a:t>of local public information officers and communications staff</a:t>
            </a:r>
            <a:r>
              <a:rPr lang="en-US" sz="2000">
                <a:solidFill>
                  <a:srgbClr val="000000"/>
                </a:solidFill>
                <a:latin typeface="Georgia" panose="02040502050405020303" pitchFamily="18" charset="0"/>
              </a:rPr>
              <a:t> to share information across the region.</a:t>
            </a:r>
          </a:p>
          <a:p>
            <a:pPr marL="457200" indent="-457200">
              <a:buFont typeface="+mj-lt"/>
              <a:buAutoNum type="arabicParenR"/>
            </a:pPr>
            <a:r>
              <a:rPr lang="en-US" sz="2000">
                <a:solidFill>
                  <a:srgbClr val="000000"/>
                </a:solidFill>
                <a:latin typeface="Georgia" panose="02040502050405020303" pitchFamily="18" charset="0"/>
              </a:rPr>
              <a:t>Continue </a:t>
            </a:r>
            <a:r>
              <a:rPr lang="en-US" sz="2000" b="1">
                <a:solidFill>
                  <a:srgbClr val="000000"/>
                </a:solidFill>
                <a:latin typeface="Georgia" panose="02040502050405020303" pitchFamily="18" charset="0"/>
              </a:rPr>
              <a:t>CRCOG Who, CRCOG What, CRCOG Why </a:t>
            </a:r>
            <a:r>
              <a:rPr lang="en-US" sz="2000">
                <a:solidFill>
                  <a:srgbClr val="000000"/>
                </a:solidFill>
                <a:latin typeface="Georgia" panose="02040502050405020303" pitchFamily="18" charset="0"/>
              </a:rPr>
              <a:t>campaign.</a:t>
            </a:r>
          </a:p>
          <a:p>
            <a:pPr marL="457200" indent="-457200">
              <a:buFont typeface="+mj-lt"/>
              <a:buAutoNum type="arabicParenR"/>
            </a:pPr>
            <a:r>
              <a:rPr lang="en-US" sz="2000">
                <a:solidFill>
                  <a:srgbClr val="000000"/>
                </a:solidFill>
                <a:latin typeface="Georgia" panose="02040502050405020303" pitchFamily="18" charset="0"/>
              </a:rPr>
              <a:t>Continue CRCOG </a:t>
            </a:r>
            <a:r>
              <a:rPr lang="en-US" sz="2000" b="1">
                <a:solidFill>
                  <a:srgbClr val="000000"/>
                </a:solidFill>
                <a:latin typeface="Georgia" panose="02040502050405020303" pitchFamily="18" charset="0"/>
              </a:rPr>
              <a:t>staff visitation program </a:t>
            </a:r>
            <a:r>
              <a:rPr lang="en-US" sz="2000">
                <a:solidFill>
                  <a:srgbClr val="000000"/>
                </a:solidFill>
                <a:latin typeface="Georgia" panose="02040502050405020303" pitchFamily="18" charset="0"/>
              </a:rPr>
              <a:t>with member municipalities.</a:t>
            </a:r>
            <a:endParaRPr lang="en-US" sz="2000">
              <a:latin typeface="Georgia" panose="02040502050405020303" pitchFamily="18" charset="0"/>
            </a:endParaRPr>
          </a:p>
        </p:txBody>
      </p:sp>
    </p:spTree>
    <p:extLst>
      <p:ext uri="{BB962C8B-B14F-4D97-AF65-F5344CB8AC3E}">
        <p14:creationId xmlns:p14="http://schemas.microsoft.com/office/powerpoint/2010/main" val="367485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B47BD8-E5F6-71B2-FF36-F524D758E0AF}"/>
              </a:ext>
            </a:extLst>
          </p:cNvPr>
          <p:cNvSpPr txBox="1"/>
          <p:nvPr/>
        </p:nvSpPr>
        <p:spPr>
          <a:xfrm>
            <a:off x="3754025" y="1789197"/>
            <a:ext cx="8213386" cy="1938992"/>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r>
              <a:rPr lang="en-US" sz="2000" b="0" i="0" u="none" strike="noStrike">
                <a:solidFill>
                  <a:srgbClr val="000000"/>
                </a:solidFill>
                <a:effectLst/>
                <a:latin typeface="Georgia" panose="02040502050405020303" pitchFamily="18" charset="0"/>
              </a:rPr>
              <a:t>Assist our members with </a:t>
            </a:r>
            <a:r>
              <a:rPr lang="en-US" sz="2000" b="1" i="0" u="none" strike="noStrike">
                <a:solidFill>
                  <a:srgbClr val="000000"/>
                </a:solidFill>
                <a:effectLst/>
                <a:latin typeface="Georgia" panose="02040502050405020303" pitchFamily="18" charset="0"/>
              </a:rPr>
              <a:t>leveraging maximum funding from BIL, IRA, and related infrastructure grant programs</a:t>
            </a:r>
            <a:r>
              <a:rPr lang="en-US" sz="2000" b="0" i="0" u="none" strike="noStrike">
                <a:solidFill>
                  <a:srgbClr val="000000"/>
                </a:solidFill>
                <a:effectLst/>
                <a:latin typeface="Georgia" panose="02040502050405020303" pitchFamily="18" charset="0"/>
              </a:rPr>
              <a:t>.</a:t>
            </a:r>
            <a:r>
              <a:rPr lang="en-US" sz="2000"/>
              <a:t> </a:t>
            </a:r>
          </a:p>
          <a:p>
            <a:pPr marL="457200" indent="-457200">
              <a:buFont typeface="+mj-lt"/>
              <a:buAutoNum type="arabicParenR"/>
            </a:pPr>
            <a:endParaRPr lang="en-US" sz="2000"/>
          </a:p>
          <a:p>
            <a:endParaRPr lang="en-US" sz="2000" b="1"/>
          </a:p>
        </p:txBody>
      </p:sp>
      <p:sp>
        <p:nvSpPr>
          <p:cNvPr id="11" name="TextBox 10">
            <a:extLst>
              <a:ext uri="{FF2B5EF4-FFF2-40B4-BE49-F238E27FC236}">
                <a16:creationId xmlns:a16="http://schemas.microsoft.com/office/drawing/2014/main" id="{26C44499-31BA-4A95-B6B1-2D00F3CEF9E8}"/>
              </a:ext>
            </a:extLst>
          </p:cNvPr>
          <p:cNvSpPr txBox="1"/>
          <p:nvPr/>
        </p:nvSpPr>
        <p:spPr>
          <a:xfrm>
            <a:off x="294499" y="4124888"/>
            <a:ext cx="2752545"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Federal Infrastructure Funding</a:t>
            </a:r>
          </a:p>
        </p:txBody>
      </p:sp>
      <p:pic>
        <p:nvPicPr>
          <p:cNvPr id="6" name="Picture 5">
            <a:extLst>
              <a:ext uri="{FF2B5EF4-FFF2-40B4-BE49-F238E27FC236}">
                <a16:creationId xmlns:a16="http://schemas.microsoft.com/office/drawing/2014/main" id="{132FB1A0-2A6E-B460-4611-C7005652D5A4}"/>
              </a:ext>
            </a:extLst>
          </p:cNvPr>
          <p:cNvPicPr>
            <a:picLocks noChangeAspect="1"/>
          </p:cNvPicPr>
          <p:nvPr/>
        </p:nvPicPr>
        <p:blipFill>
          <a:blip r:embed="rId3"/>
          <a:stretch>
            <a:fillRect/>
          </a:stretch>
        </p:blipFill>
        <p:spPr>
          <a:xfrm>
            <a:off x="382335" y="1259806"/>
            <a:ext cx="2576872" cy="2495899"/>
          </a:xfrm>
          <a:prstGeom prst="rect">
            <a:avLst/>
          </a:prstGeom>
        </p:spPr>
      </p:pic>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381187" y="3976723"/>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90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B47BD8-E5F6-71B2-FF36-F524D758E0AF}"/>
              </a:ext>
            </a:extLst>
          </p:cNvPr>
          <p:cNvSpPr txBox="1"/>
          <p:nvPr/>
        </p:nvSpPr>
        <p:spPr>
          <a:xfrm>
            <a:off x="3754025" y="1131475"/>
            <a:ext cx="8213386" cy="5632311"/>
          </a:xfrm>
          <a:prstGeom prst="rect">
            <a:avLst/>
          </a:prstGeom>
          <a:noFill/>
        </p:spPr>
        <p:txBody>
          <a:bodyPr wrap="square">
            <a:spAutoFit/>
          </a:bodyPr>
          <a:lstStyle/>
          <a:p>
            <a:r>
              <a:rPr lang="en-US" sz="2000" b="1">
                <a:solidFill>
                  <a:srgbClr val="000000"/>
                </a:solidFill>
                <a:latin typeface="Georgia" panose="02040502050405020303" pitchFamily="18" charset="0"/>
              </a:rPr>
              <a:t>Action Steps:</a:t>
            </a:r>
          </a:p>
          <a:p>
            <a:endParaRPr lang="en-US" sz="2000" b="1">
              <a:solidFill>
                <a:srgbClr val="000000"/>
              </a:solidFill>
              <a:latin typeface="Georgia" panose="02040502050405020303" pitchFamily="18" charset="0"/>
            </a:endParaRPr>
          </a:p>
          <a:p>
            <a:pPr marL="457200" indent="-457200">
              <a:buFont typeface="+mj-lt"/>
              <a:buAutoNum type="arabicParenR"/>
            </a:pPr>
            <a:r>
              <a:rPr lang="en-US" sz="2000">
                <a:solidFill>
                  <a:srgbClr val="000000"/>
                </a:solidFill>
                <a:latin typeface="Georgia" panose="02040502050405020303" pitchFamily="18" charset="0"/>
              </a:rPr>
              <a:t>Continue to assist CRCOG members with </a:t>
            </a:r>
            <a:r>
              <a:rPr lang="en-US" sz="2000" b="1">
                <a:solidFill>
                  <a:srgbClr val="000000"/>
                </a:solidFill>
                <a:latin typeface="Georgia" panose="02040502050405020303" pitchFamily="18" charset="0"/>
              </a:rPr>
              <a:t>preparing competitive applications</a:t>
            </a:r>
            <a:r>
              <a:rPr lang="en-US" sz="2000">
                <a:solidFill>
                  <a:srgbClr val="000000"/>
                </a:solidFill>
                <a:latin typeface="Georgia" panose="02040502050405020303" pitchFamily="18" charset="0"/>
              </a:rPr>
              <a:t> for funding under the BIL and </a:t>
            </a:r>
            <a:r>
              <a:rPr lang="en-US" sz="2000" b="1">
                <a:solidFill>
                  <a:srgbClr val="000000"/>
                </a:solidFill>
                <a:latin typeface="Georgia" panose="02040502050405020303" pitchFamily="18" charset="0"/>
              </a:rPr>
              <a:t>screen local infrastructure projects for potential funding sources</a:t>
            </a:r>
            <a:r>
              <a:rPr lang="en-US" sz="2000">
                <a:solidFill>
                  <a:srgbClr val="000000"/>
                </a:solidFill>
                <a:latin typeface="Georgia" panose="02040502050405020303" pitchFamily="18" charset="0"/>
              </a:rPr>
              <a:t>. </a:t>
            </a:r>
          </a:p>
          <a:p>
            <a:pPr marL="457200" indent="-457200">
              <a:buFont typeface="+mj-lt"/>
              <a:buAutoNum type="arabicParenR"/>
            </a:pPr>
            <a:r>
              <a:rPr lang="en-US" sz="2000" b="1">
                <a:solidFill>
                  <a:srgbClr val="000000"/>
                </a:solidFill>
                <a:latin typeface="Georgia" panose="02040502050405020303" pitchFamily="18" charset="0"/>
              </a:rPr>
              <a:t>Build relationships with funding agencies</a:t>
            </a:r>
            <a:r>
              <a:rPr lang="en-US" sz="2000">
                <a:solidFill>
                  <a:srgbClr val="000000"/>
                </a:solidFill>
                <a:latin typeface="Georgia" panose="02040502050405020303" pitchFamily="18" charset="0"/>
              </a:rPr>
              <a:t> and </a:t>
            </a:r>
            <a:r>
              <a:rPr lang="en-US" sz="2000" b="1">
                <a:solidFill>
                  <a:srgbClr val="000000"/>
                </a:solidFill>
                <a:latin typeface="Georgia" panose="02040502050405020303" pitchFamily="18" charset="0"/>
              </a:rPr>
              <a:t>host workshops and seminars</a:t>
            </a:r>
            <a:r>
              <a:rPr lang="en-US" sz="2000">
                <a:solidFill>
                  <a:srgbClr val="000000"/>
                </a:solidFill>
                <a:latin typeface="Georgia" panose="02040502050405020303" pitchFamily="18" charset="0"/>
              </a:rPr>
              <a:t> to feature best practices and new technologies. </a:t>
            </a:r>
          </a:p>
          <a:p>
            <a:pPr marL="457200" indent="-457200">
              <a:buFont typeface="+mj-lt"/>
              <a:buAutoNum type="arabicParenR"/>
            </a:pPr>
            <a:r>
              <a:rPr lang="en-US" sz="2000">
                <a:solidFill>
                  <a:srgbClr val="000000"/>
                </a:solidFill>
                <a:latin typeface="Georgia" panose="02040502050405020303" pitchFamily="18" charset="0"/>
              </a:rPr>
              <a:t>Add services to </a:t>
            </a:r>
            <a:r>
              <a:rPr lang="en-US" sz="2000" b="1">
                <a:solidFill>
                  <a:srgbClr val="000000"/>
                </a:solidFill>
                <a:latin typeface="Georgia" panose="02040502050405020303" pitchFamily="18" charset="0"/>
              </a:rPr>
              <a:t>assist members with the application process</a:t>
            </a:r>
            <a:r>
              <a:rPr lang="en-US" sz="2000">
                <a:solidFill>
                  <a:srgbClr val="000000"/>
                </a:solidFill>
                <a:latin typeface="Georgia" panose="02040502050405020303" pitchFamily="18" charset="0"/>
              </a:rPr>
              <a:t>, such as a grant newsletter  and resources to conduct a benefit-cost analysis (BCA).</a:t>
            </a:r>
          </a:p>
          <a:p>
            <a:pPr marL="457200" indent="-457200">
              <a:buFont typeface="+mj-lt"/>
              <a:buAutoNum type="arabicParenR"/>
            </a:pPr>
            <a:r>
              <a:rPr lang="en-US" sz="2000" b="1">
                <a:solidFill>
                  <a:srgbClr val="000000"/>
                </a:solidFill>
                <a:latin typeface="Georgia" panose="02040502050405020303" pitchFamily="18" charset="0"/>
              </a:rPr>
              <a:t>Advocate for concerns</a:t>
            </a:r>
            <a:r>
              <a:rPr lang="en-US" sz="2000">
                <a:solidFill>
                  <a:srgbClr val="000000"/>
                </a:solidFill>
                <a:latin typeface="Georgia" panose="02040502050405020303" pitchFamily="18" charset="0"/>
              </a:rPr>
              <a:t> expressed by member municipalities to assist them with </a:t>
            </a:r>
            <a:r>
              <a:rPr lang="en-US" sz="2000" b="1">
                <a:solidFill>
                  <a:srgbClr val="000000"/>
                </a:solidFill>
                <a:latin typeface="Georgia" panose="02040502050405020303" pitchFamily="18" charset="0"/>
              </a:rPr>
              <a:t>overcoming barriers </a:t>
            </a:r>
            <a:r>
              <a:rPr lang="en-US" sz="2000">
                <a:solidFill>
                  <a:srgbClr val="000000"/>
                </a:solidFill>
                <a:latin typeface="Georgia" panose="02040502050405020303" pitchFamily="18" charset="0"/>
              </a:rPr>
              <a:t>that hinder their participation in federal funding opportunities. </a:t>
            </a:r>
          </a:p>
          <a:p>
            <a:pPr marL="457200" indent="-457200">
              <a:buFont typeface="+mj-lt"/>
              <a:buAutoNum type="arabicParenR"/>
            </a:pPr>
            <a:r>
              <a:rPr lang="en-US" sz="2000" b="1">
                <a:solidFill>
                  <a:srgbClr val="000000"/>
                </a:solidFill>
                <a:latin typeface="Georgia" panose="02040502050405020303" pitchFamily="18" charset="0"/>
              </a:rPr>
              <a:t>Apply</a:t>
            </a:r>
            <a:r>
              <a:rPr lang="en-US" sz="2000">
                <a:solidFill>
                  <a:srgbClr val="000000"/>
                </a:solidFill>
                <a:latin typeface="Georgia" panose="02040502050405020303" pitchFamily="18" charset="0"/>
              </a:rPr>
              <a:t> for planning grants and implementation grants for </a:t>
            </a:r>
            <a:r>
              <a:rPr lang="en-US" sz="2000" b="1">
                <a:solidFill>
                  <a:srgbClr val="000000"/>
                </a:solidFill>
                <a:latin typeface="Georgia" panose="02040502050405020303" pitchFamily="18" charset="0"/>
              </a:rPr>
              <a:t>regionally significant projects </a:t>
            </a:r>
            <a:r>
              <a:rPr lang="en-US" sz="2000">
                <a:solidFill>
                  <a:srgbClr val="000000"/>
                </a:solidFill>
                <a:latin typeface="Georgia" panose="02040502050405020303" pitchFamily="18" charset="0"/>
              </a:rPr>
              <a:t>and to accomplish CRCOG’s strategic priorities.</a:t>
            </a:r>
          </a:p>
        </p:txBody>
      </p:sp>
      <p:sp>
        <p:nvSpPr>
          <p:cNvPr id="11" name="TextBox 10">
            <a:extLst>
              <a:ext uri="{FF2B5EF4-FFF2-40B4-BE49-F238E27FC236}">
                <a16:creationId xmlns:a16="http://schemas.microsoft.com/office/drawing/2014/main" id="{26C44499-31BA-4A95-B6B1-2D00F3CEF9E8}"/>
              </a:ext>
            </a:extLst>
          </p:cNvPr>
          <p:cNvSpPr txBox="1"/>
          <p:nvPr/>
        </p:nvSpPr>
        <p:spPr>
          <a:xfrm>
            <a:off x="294499" y="4124888"/>
            <a:ext cx="2752545"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Federal Infrastructure Funding</a:t>
            </a:r>
          </a:p>
        </p:txBody>
      </p:sp>
      <p:pic>
        <p:nvPicPr>
          <p:cNvPr id="6" name="Picture 5">
            <a:extLst>
              <a:ext uri="{FF2B5EF4-FFF2-40B4-BE49-F238E27FC236}">
                <a16:creationId xmlns:a16="http://schemas.microsoft.com/office/drawing/2014/main" id="{132FB1A0-2A6E-B460-4611-C7005652D5A4}"/>
              </a:ext>
            </a:extLst>
          </p:cNvPr>
          <p:cNvPicPr>
            <a:picLocks noChangeAspect="1"/>
          </p:cNvPicPr>
          <p:nvPr/>
        </p:nvPicPr>
        <p:blipFill>
          <a:blip r:embed="rId3"/>
          <a:stretch>
            <a:fillRect/>
          </a:stretch>
        </p:blipFill>
        <p:spPr>
          <a:xfrm>
            <a:off x="382335" y="1259806"/>
            <a:ext cx="2576872" cy="2495899"/>
          </a:xfrm>
          <a:prstGeom prst="rect">
            <a:avLst/>
          </a:prstGeom>
        </p:spPr>
      </p:pic>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381187" y="3976723"/>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75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A317DB-A977-4EEB-817C-CB2BFB47B087}"/>
              </a:ext>
            </a:extLst>
          </p:cNvPr>
          <p:cNvSpPr txBox="1"/>
          <p:nvPr/>
        </p:nvSpPr>
        <p:spPr>
          <a:xfrm>
            <a:off x="960578" y="4377788"/>
            <a:ext cx="2889567" cy="400110"/>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Economic Vitality</a:t>
            </a:r>
          </a:p>
        </p:txBody>
      </p:sp>
      <p:pic>
        <p:nvPicPr>
          <p:cNvPr id="14" name="Picture 13">
            <a:extLst>
              <a:ext uri="{FF2B5EF4-FFF2-40B4-BE49-F238E27FC236}">
                <a16:creationId xmlns:a16="http://schemas.microsoft.com/office/drawing/2014/main" id="{444F43AF-A8B0-556E-B867-E86A385B7C4E}"/>
              </a:ext>
            </a:extLst>
          </p:cNvPr>
          <p:cNvPicPr>
            <a:picLocks noChangeAspect="1"/>
          </p:cNvPicPr>
          <p:nvPr/>
        </p:nvPicPr>
        <p:blipFill>
          <a:blip r:embed="rId3"/>
          <a:stretch>
            <a:fillRect/>
          </a:stretch>
        </p:blipFill>
        <p:spPr>
          <a:xfrm>
            <a:off x="1082219" y="1621244"/>
            <a:ext cx="2509265" cy="2278823"/>
          </a:xfrm>
          <a:prstGeom prst="rect">
            <a:avLst/>
          </a:prstGeom>
        </p:spPr>
      </p:pic>
      <p:sp>
        <p:nvSpPr>
          <p:cNvPr id="9" name="TextBox 8">
            <a:extLst>
              <a:ext uri="{FF2B5EF4-FFF2-40B4-BE49-F238E27FC236}">
                <a16:creationId xmlns:a16="http://schemas.microsoft.com/office/drawing/2014/main" id="{97ADCC46-5DB9-22F2-20D2-0E0D1067E94C}"/>
              </a:ext>
            </a:extLst>
          </p:cNvPr>
          <p:cNvSpPr txBox="1"/>
          <p:nvPr/>
        </p:nvSpPr>
        <p:spPr>
          <a:xfrm>
            <a:off x="4480383" y="1536174"/>
            <a:ext cx="6096000" cy="4093428"/>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1" i="0" u="none" strike="noStrike">
                <a:solidFill>
                  <a:srgbClr val="000000"/>
                </a:solidFill>
                <a:effectLst/>
                <a:latin typeface="Georgia" panose="02040502050405020303" pitchFamily="18" charset="0"/>
              </a:rPr>
              <a:t>Implement the key recommendations in the CEDS (Comprehensive Economic Development Strategy)</a:t>
            </a:r>
            <a:r>
              <a:rPr lang="en-US" sz="2000" b="0" i="0" u="none" strike="noStrike">
                <a:solidFill>
                  <a:srgbClr val="000000"/>
                </a:solidFill>
                <a:effectLst/>
                <a:latin typeface="Georgia" panose="02040502050405020303" pitchFamily="18" charset="0"/>
              </a:rPr>
              <a:t>, including: </a:t>
            </a:r>
          </a:p>
          <a:p>
            <a:pPr marL="914400" lvl="1" indent="-457200">
              <a:buFont typeface="+mj-lt"/>
              <a:buAutoNum type="alphaLcParenR"/>
            </a:pPr>
            <a:r>
              <a:rPr lang="en-US" sz="2000" b="0" i="0" u="none" strike="noStrike">
                <a:solidFill>
                  <a:srgbClr val="000000"/>
                </a:solidFill>
                <a:effectLst/>
                <a:latin typeface="Georgia" panose="02040502050405020303" pitchFamily="18" charset="0"/>
              </a:rPr>
              <a:t>support for </a:t>
            </a:r>
            <a:r>
              <a:rPr lang="en-US" sz="2000" b="1" i="0" u="none" strike="noStrike">
                <a:solidFill>
                  <a:srgbClr val="000000"/>
                </a:solidFill>
                <a:effectLst/>
                <a:latin typeface="Georgia" panose="02040502050405020303" pitchFamily="18" charset="0"/>
              </a:rPr>
              <a:t>workforce development</a:t>
            </a:r>
            <a:r>
              <a:rPr lang="en-US" sz="2000" b="0" i="0" u="none" strike="noStrike">
                <a:solidFill>
                  <a:srgbClr val="000000"/>
                </a:solidFill>
                <a:effectLst/>
                <a:latin typeface="Georgia" panose="02040502050405020303" pitchFamily="18" charset="0"/>
              </a:rPr>
              <a:t>, </a:t>
            </a:r>
          </a:p>
          <a:p>
            <a:pPr marL="914400" lvl="1" indent="-457200">
              <a:buFont typeface="+mj-lt"/>
              <a:buAutoNum type="alphaLcParenR"/>
            </a:pPr>
            <a:r>
              <a:rPr lang="en-US" sz="2000" b="0" i="0" u="none" strike="noStrike">
                <a:solidFill>
                  <a:srgbClr val="000000"/>
                </a:solidFill>
                <a:effectLst/>
                <a:latin typeface="Georgia" panose="02040502050405020303" pitchFamily="18" charset="0"/>
              </a:rPr>
              <a:t>support and facilitation of </a:t>
            </a:r>
            <a:r>
              <a:rPr lang="en-US" sz="2000" b="1" i="0" u="none" strike="noStrike">
                <a:solidFill>
                  <a:srgbClr val="000000"/>
                </a:solidFill>
                <a:effectLst/>
                <a:latin typeface="Georgia" panose="02040502050405020303" pitchFamily="18" charset="0"/>
              </a:rPr>
              <a:t>mixed-use and mixed-income developments </a:t>
            </a:r>
            <a:r>
              <a:rPr lang="en-US" sz="2000" b="0" i="0" u="none" strike="noStrike">
                <a:solidFill>
                  <a:srgbClr val="000000"/>
                </a:solidFill>
                <a:effectLst/>
                <a:latin typeface="Georgia" panose="02040502050405020303" pitchFamily="18" charset="0"/>
              </a:rPr>
              <a:t>and </a:t>
            </a:r>
            <a:r>
              <a:rPr lang="en-US" sz="2000" b="1" i="0" u="none" strike="noStrike">
                <a:solidFill>
                  <a:srgbClr val="000000"/>
                </a:solidFill>
                <a:effectLst/>
                <a:latin typeface="Georgia" panose="02040502050405020303" pitchFamily="18" charset="0"/>
              </a:rPr>
              <a:t>transit-oriented development</a:t>
            </a:r>
            <a:r>
              <a:rPr lang="en-US" sz="2000" b="0" i="0" u="none" strike="noStrike">
                <a:solidFill>
                  <a:srgbClr val="000000"/>
                </a:solidFill>
                <a:effectLst/>
                <a:latin typeface="Georgia" panose="02040502050405020303" pitchFamily="18" charset="0"/>
              </a:rPr>
              <a:t>, and </a:t>
            </a:r>
          </a:p>
          <a:p>
            <a:pPr marL="914400" lvl="1" indent="-457200">
              <a:buFont typeface="+mj-lt"/>
              <a:buAutoNum type="alphaLcParenR"/>
            </a:pPr>
            <a:r>
              <a:rPr lang="en-US" sz="2000" b="0" i="0" u="none" strike="noStrike">
                <a:solidFill>
                  <a:srgbClr val="000000"/>
                </a:solidFill>
                <a:effectLst/>
                <a:latin typeface="Georgia" panose="02040502050405020303" pitchFamily="18" charset="0"/>
              </a:rPr>
              <a:t>development of a </a:t>
            </a:r>
            <a:r>
              <a:rPr lang="en-US" sz="2000" b="1" i="0" u="none" strike="noStrike">
                <a:solidFill>
                  <a:srgbClr val="000000"/>
                </a:solidFill>
                <a:effectLst/>
                <a:latin typeface="Georgia" panose="02040502050405020303" pitchFamily="18" charset="0"/>
              </a:rPr>
              <a:t>regional business recruitment and retention program </a:t>
            </a:r>
            <a:r>
              <a:rPr lang="en-US" sz="2000" b="0" i="0" u="none" strike="noStrike">
                <a:solidFill>
                  <a:srgbClr val="000000"/>
                </a:solidFill>
                <a:effectLst/>
                <a:latin typeface="Georgia" panose="02040502050405020303" pitchFamily="18" charset="0"/>
              </a:rPr>
              <a:t>focusing first on the business sectors that are identified in the CEDS. </a:t>
            </a:r>
            <a:endParaRPr lang="en-US" sz="2000">
              <a:solidFill>
                <a:srgbClr val="000000"/>
              </a:solidFill>
              <a:latin typeface="Georgia" panose="02040502050405020303" pitchFamily="18" charset="0"/>
            </a:endParaRPr>
          </a:p>
        </p:txBody>
      </p:sp>
    </p:spTree>
    <p:extLst>
      <p:ext uri="{BB962C8B-B14F-4D97-AF65-F5344CB8AC3E}">
        <p14:creationId xmlns:p14="http://schemas.microsoft.com/office/powerpoint/2010/main" val="248037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A317DB-A977-4EEB-817C-CB2BFB47B087}"/>
              </a:ext>
            </a:extLst>
          </p:cNvPr>
          <p:cNvSpPr txBox="1"/>
          <p:nvPr/>
        </p:nvSpPr>
        <p:spPr>
          <a:xfrm>
            <a:off x="960578" y="4377788"/>
            <a:ext cx="2889567" cy="400110"/>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Economic Vitality</a:t>
            </a:r>
          </a:p>
        </p:txBody>
      </p:sp>
      <p:pic>
        <p:nvPicPr>
          <p:cNvPr id="14" name="Picture 13">
            <a:extLst>
              <a:ext uri="{FF2B5EF4-FFF2-40B4-BE49-F238E27FC236}">
                <a16:creationId xmlns:a16="http://schemas.microsoft.com/office/drawing/2014/main" id="{444F43AF-A8B0-556E-B867-E86A385B7C4E}"/>
              </a:ext>
            </a:extLst>
          </p:cNvPr>
          <p:cNvPicPr>
            <a:picLocks noChangeAspect="1"/>
          </p:cNvPicPr>
          <p:nvPr/>
        </p:nvPicPr>
        <p:blipFill>
          <a:blip r:embed="rId3"/>
          <a:stretch>
            <a:fillRect/>
          </a:stretch>
        </p:blipFill>
        <p:spPr>
          <a:xfrm>
            <a:off x="1082219" y="1621244"/>
            <a:ext cx="2509265" cy="2278823"/>
          </a:xfrm>
          <a:prstGeom prst="rect">
            <a:avLst/>
          </a:prstGeom>
        </p:spPr>
      </p:pic>
      <p:sp>
        <p:nvSpPr>
          <p:cNvPr id="9" name="TextBox 8">
            <a:extLst>
              <a:ext uri="{FF2B5EF4-FFF2-40B4-BE49-F238E27FC236}">
                <a16:creationId xmlns:a16="http://schemas.microsoft.com/office/drawing/2014/main" id="{97ADCC46-5DB9-22F2-20D2-0E0D1067E94C}"/>
              </a:ext>
            </a:extLst>
          </p:cNvPr>
          <p:cNvSpPr txBox="1"/>
          <p:nvPr/>
        </p:nvSpPr>
        <p:spPr>
          <a:xfrm>
            <a:off x="4480383" y="1536174"/>
            <a:ext cx="7106195" cy="4708981"/>
          </a:xfrm>
          <a:prstGeom prst="rect">
            <a:avLst/>
          </a:prstGeom>
          <a:noFill/>
        </p:spPr>
        <p:txBody>
          <a:bodyPr wrap="square">
            <a:spAutoFit/>
          </a:bodyPr>
          <a:lstStyle/>
          <a:p>
            <a:r>
              <a:rPr lang="en-US" sz="2000" b="1">
                <a:solidFill>
                  <a:srgbClr val="000000"/>
                </a:solidFill>
                <a:latin typeface="Georgia" panose="02040502050405020303" pitchFamily="18" charset="0"/>
              </a:rPr>
              <a:t>Action Steps</a:t>
            </a:r>
            <a:r>
              <a:rPr lang="en-US" sz="2000" b="1" i="0" u="none" strike="noStrike">
                <a:solidFill>
                  <a:srgbClr val="000000"/>
                </a:solidFill>
                <a:effectLst/>
                <a:latin typeface="Georgia" panose="02040502050405020303" pitchFamily="18" charset="0"/>
              </a:rPr>
              <a:t>:</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Add resources  to coordinate </a:t>
            </a:r>
            <a:r>
              <a:rPr lang="en-US" sz="2000" b="1" i="0" u="none" strike="noStrike">
                <a:solidFill>
                  <a:srgbClr val="000000"/>
                </a:solidFill>
                <a:effectLst/>
                <a:latin typeface="Georgia" panose="02040502050405020303" pitchFamily="18" charset="0"/>
              </a:rPr>
              <a:t>implementation of the CEDS</a:t>
            </a:r>
            <a:r>
              <a:rPr lang="en-US" sz="2000" b="0" i="0" u="none" strike="noStrike">
                <a:solidFill>
                  <a:srgbClr val="000000"/>
                </a:solidFill>
                <a:effectLst/>
                <a:latin typeface="Georgia" panose="02040502050405020303" pitchFamily="18" charset="0"/>
              </a:rPr>
              <a:t>.</a:t>
            </a:r>
          </a:p>
          <a:p>
            <a:pPr marL="342900" indent="-342900">
              <a:buFont typeface="+mj-lt"/>
              <a:buAutoNum type="arabicParenR"/>
            </a:pPr>
            <a:r>
              <a:rPr lang="en-US" sz="2000" b="0" i="0" u="none" strike="noStrike">
                <a:solidFill>
                  <a:srgbClr val="000000"/>
                </a:solidFill>
                <a:effectLst/>
                <a:latin typeface="Georgia" panose="02040502050405020303" pitchFamily="18" charset="0"/>
              </a:rPr>
              <a:t>Continue to </a:t>
            </a:r>
            <a:r>
              <a:rPr lang="en-US" sz="2000" b="1" i="0" u="none" strike="noStrike">
                <a:solidFill>
                  <a:srgbClr val="000000"/>
                </a:solidFill>
                <a:effectLst/>
                <a:latin typeface="Georgia" panose="02040502050405020303" pitchFamily="18" charset="0"/>
              </a:rPr>
              <a:t>develop CRCOG’s Brownfields Remediation Program.</a:t>
            </a:r>
          </a:p>
          <a:p>
            <a:pPr marL="342900" indent="-342900">
              <a:buFont typeface="+mj-lt"/>
              <a:buAutoNum type="arabicParenR"/>
            </a:pPr>
            <a:r>
              <a:rPr lang="en-US" sz="2000" b="0" i="0" u="none" strike="noStrike">
                <a:solidFill>
                  <a:srgbClr val="000000"/>
                </a:solidFill>
                <a:effectLst/>
                <a:latin typeface="Georgia" panose="02040502050405020303" pitchFamily="18" charset="0"/>
              </a:rPr>
              <a:t>Establish an implementation committee and core CRCOG team that meets regularly to </a:t>
            </a:r>
            <a:r>
              <a:rPr lang="en-US" sz="2000" b="1" i="0" u="none" strike="noStrike">
                <a:solidFill>
                  <a:srgbClr val="000000"/>
                </a:solidFill>
                <a:effectLst/>
                <a:latin typeface="Georgia" panose="02040502050405020303" pitchFamily="18" charset="0"/>
              </a:rPr>
              <a:t>pursue priority CEDS goals </a:t>
            </a:r>
            <a:r>
              <a:rPr lang="en-US" sz="2000" b="0" i="0" u="none" strike="noStrike">
                <a:solidFill>
                  <a:srgbClr val="000000"/>
                </a:solidFill>
                <a:effectLst/>
                <a:latin typeface="Georgia" panose="02040502050405020303" pitchFamily="18" charset="0"/>
              </a:rPr>
              <a:t>as well as </a:t>
            </a:r>
            <a:r>
              <a:rPr lang="en-US" sz="2000" b="1" i="0" u="none" strike="noStrike">
                <a:solidFill>
                  <a:srgbClr val="000000"/>
                </a:solidFill>
                <a:effectLst/>
                <a:latin typeface="Georgia" panose="02040502050405020303" pitchFamily="18" charset="0"/>
              </a:rPr>
              <a:t>identify and apply for funding </a:t>
            </a:r>
            <a:r>
              <a:rPr lang="en-US" sz="2000" b="0" i="0" u="none" strike="noStrike">
                <a:solidFill>
                  <a:srgbClr val="000000"/>
                </a:solidFill>
                <a:effectLst/>
                <a:latin typeface="Georgia" panose="02040502050405020303" pitchFamily="18" charset="0"/>
              </a:rPr>
              <a:t>or other opportunities that enable implementation of the CEDS.</a:t>
            </a:r>
          </a:p>
          <a:p>
            <a:pPr marL="342900" indent="-342900">
              <a:buFont typeface="+mj-lt"/>
              <a:buAutoNum type="arabicParenR"/>
            </a:pPr>
            <a:r>
              <a:rPr lang="en-US" sz="2000" b="0" i="0" u="none" strike="noStrike">
                <a:solidFill>
                  <a:srgbClr val="000000"/>
                </a:solidFill>
                <a:effectLst/>
                <a:latin typeface="Georgia" panose="02040502050405020303" pitchFamily="18" charset="0"/>
              </a:rPr>
              <a:t>Build and support a </a:t>
            </a:r>
            <a:r>
              <a:rPr lang="en-US" sz="2000" b="1" i="0" u="none" strike="noStrike">
                <a:solidFill>
                  <a:srgbClr val="000000"/>
                </a:solidFill>
                <a:effectLst/>
                <a:latin typeface="Georgia" panose="02040502050405020303" pitchFamily="18" charset="0"/>
              </a:rPr>
              <a:t>network of local government economic development professionals </a:t>
            </a:r>
            <a:r>
              <a:rPr lang="en-US" sz="2000" b="0" i="0" u="none" strike="noStrike">
                <a:solidFill>
                  <a:srgbClr val="000000"/>
                </a:solidFill>
                <a:effectLst/>
                <a:latin typeface="Georgia" panose="02040502050405020303" pitchFamily="18" charset="0"/>
              </a:rPr>
              <a:t>and other regional stakeholders, including </a:t>
            </a:r>
            <a:r>
              <a:rPr lang="en-US" sz="2000" b="1" i="0" u="none" strike="noStrike">
                <a:solidFill>
                  <a:srgbClr val="000000"/>
                </a:solidFill>
                <a:effectLst/>
                <a:latin typeface="Georgia" panose="02040502050405020303" pitchFamily="18" charset="0"/>
              </a:rPr>
              <a:t>arts and cultural institutions.</a:t>
            </a:r>
          </a:p>
        </p:txBody>
      </p:sp>
    </p:spTree>
    <p:extLst>
      <p:ext uri="{BB962C8B-B14F-4D97-AF65-F5344CB8AC3E}">
        <p14:creationId xmlns:p14="http://schemas.microsoft.com/office/powerpoint/2010/main" val="171163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902257"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Regional Housing Strategy</a:t>
            </a:r>
          </a:p>
        </p:txBody>
      </p:sp>
      <p:pic>
        <p:nvPicPr>
          <p:cNvPr id="13" name="Picture 12">
            <a:extLst>
              <a:ext uri="{FF2B5EF4-FFF2-40B4-BE49-F238E27FC236}">
                <a16:creationId xmlns:a16="http://schemas.microsoft.com/office/drawing/2014/main" id="{2A23761D-DBF7-153B-881A-BCC50B1DEF97}"/>
              </a:ext>
            </a:extLst>
          </p:cNvPr>
          <p:cNvPicPr>
            <a:picLocks noChangeAspect="1"/>
          </p:cNvPicPr>
          <p:nvPr/>
        </p:nvPicPr>
        <p:blipFill>
          <a:blip r:embed="rId3"/>
          <a:stretch>
            <a:fillRect/>
          </a:stretch>
        </p:blipFill>
        <p:spPr>
          <a:xfrm>
            <a:off x="1047668" y="1560264"/>
            <a:ext cx="2509265" cy="2548843"/>
          </a:xfrm>
          <a:prstGeom prst="rect">
            <a:avLst/>
          </a:prstGeom>
        </p:spPr>
      </p:pic>
      <p:sp>
        <p:nvSpPr>
          <p:cNvPr id="9" name="TextBox 8">
            <a:extLst>
              <a:ext uri="{FF2B5EF4-FFF2-40B4-BE49-F238E27FC236}">
                <a16:creationId xmlns:a16="http://schemas.microsoft.com/office/drawing/2014/main" id="{105FF4F8-3296-87F8-B0F2-6A7A33F5E2D5}"/>
              </a:ext>
            </a:extLst>
          </p:cNvPr>
          <p:cNvSpPr txBox="1"/>
          <p:nvPr/>
        </p:nvSpPr>
        <p:spPr>
          <a:xfrm>
            <a:off x="4480383" y="1340013"/>
            <a:ext cx="6096000" cy="1631216"/>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Assist member municipalities across the region with </a:t>
            </a:r>
            <a:r>
              <a:rPr lang="en-US" sz="2000" b="1" i="0" u="none" strike="noStrike">
                <a:solidFill>
                  <a:srgbClr val="000000"/>
                </a:solidFill>
                <a:effectLst/>
                <a:latin typeface="Georgia" panose="02040502050405020303" pitchFamily="18" charset="0"/>
              </a:rPr>
              <a:t>increasing access to quality housing for people of varying income levels.</a:t>
            </a:r>
            <a:endParaRPr lang="en-US" sz="2000" b="1" u="sng">
              <a:solidFill>
                <a:srgbClr val="000000"/>
              </a:solidFill>
              <a:latin typeface="Georgia" panose="02040502050405020303" pitchFamily="18" charset="0"/>
            </a:endParaRPr>
          </a:p>
        </p:txBody>
      </p:sp>
    </p:spTree>
    <p:extLst>
      <p:ext uri="{BB962C8B-B14F-4D97-AF65-F5344CB8AC3E}">
        <p14:creationId xmlns:p14="http://schemas.microsoft.com/office/powerpoint/2010/main" val="53085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902257"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Regional Housing Strategy</a:t>
            </a:r>
          </a:p>
        </p:txBody>
      </p:sp>
      <p:pic>
        <p:nvPicPr>
          <p:cNvPr id="13" name="Picture 12">
            <a:extLst>
              <a:ext uri="{FF2B5EF4-FFF2-40B4-BE49-F238E27FC236}">
                <a16:creationId xmlns:a16="http://schemas.microsoft.com/office/drawing/2014/main" id="{2A23761D-DBF7-153B-881A-BCC50B1DEF97}"/>
              </a:ext>
            </a:extLst>
          </p:cNvPr>
          <p:cNvPicPr>
            <a:picLocks noChangeAspect="1"/>
          </p:cNvPicPr>
          <p:nvPr/>
        </p:nvPicPr>
        <p:blipFill>
          <a:blip r:embed="rId3"/>
          <a:stretch>
            <a:fillRect/>
          </a:stretch>
        </p:blipFill>
        <p:spPr>
          <a:xfrm>
            <a:off x="1047668" y="1560264"/>
            <a:ext cx="2509265" cy="2548843"/>
          </a:xfrm>
          <a:prstGeom prst="rect">
            <a:avLst/>
          </a:prstGeom>
        </p:spPr>
      </p:pic>
      <p:sp>
        <p:nvSpPr>
          <p:cNvPr id="9" name="TextBox 8">
            <a:extLst>
              <a:ext uri="{FF2B5EF4-FFF2-40B4-BE49-F238E27FC236}">
                <a16:creationId xmlns:a16="http://schemas.microsoft.com/office/drawing/2014/main" id="{105FF4F8-3296-87F8-B0F2-6A7A33F5E2D5}"/>
              </a:ext>
            </a:extLst>
          </p:cNvPr>
          <p:cNvSpPr txBox="1"/>
          <p:nvPr/>
        </p:nvSpPr>
        <p:spPr>
          <a:xfrm>
            <a:off x="4090441" y="1283366"/>
            <a:ext cx="7053891" cy="5324535"/>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Action Steps: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Develop a </a:t>
            </a:r>
            <a:r>
              <a:rPr lang="en-US" sz="2000" b="1" i="0" u="none" strike="noStrike">
                <a:solidFill>
                  <a:srgbClr val="000000"/>
                </a:solidFill>
                <a:effectLst/>
                <a:latin typeface="Georgia" panose="02040502050405020303" pitchFamily="18" charset="0"/>
              </a:rPr>
              <a:t>comprehensive housing strategy </a:t>
            </a:r>
            <a:r>
              <a:rPr lang="en-US" sz="2000" b="0" i="0" u="none" strike="noStrike">
                <a:solidFill>
                  <a:srgbClr val="000000"/>
                </a:solidFill>
                <a:effectLst/>
                <a:latin typeface="Georgia" panose="02040502050405020303" pitchFamily="18" charset="0"/>
              </a:rPr>
              <a:t>for our region in partnership with housing-based organizations and other stakeholders.</a:t>
            </a:r>
          </a:p>
          <a:p>
            <a:pPr marL="342900" indent="-342900">
              <a:buFont typeface="+mj-lt"/>
              <a:buAutoNum type="arabicParenR"/>
            </a:pPr>
            <a:r>
              <a:rPr lang="en-US" sz="2000" b="0" i="0" u="none" strike="noStrike">
                <a:solidFill>
                  <a:srgbClr val="000000"/>
                </a:solidFill>
                <a:effectLst/>
                <a:latin typeface="Georgia" panose="02040502050405020303" pitchFamily="18" charset="0"/>
              </a:rPr>
              <a:t>Develop a </a:t>
            </a:r>
            <a:r>
              <a:rPr lang="en-US" sz="2000" b="1" i="0" u="none" strike="noStrike">
                <a:solidFill>
                  <a:srgbClr val="000000"/>
                </a:solidFill>
                <a:effectLst/>
                <a:latin typeface="Georgia" panose="02040502050405020303" pitchFamily="18" charset="0"/>
              </a:rPr>
              <a:t>housing toolkit</a:t>
            </a:r>
            <a:r>
              <a:rPr lang="en-US" sz="2000" b="0" i="0" u="none" strike="noStrike">
                <a:solidFill>
                  <a:srgbClr val="000000"/>
                </a:solidFill>
                <a:effectLst/>
                <a:latin typeface="Georgia" panose="02040502050405020303" pitchFamily="18" charset="0"/>
              </a:rPr>
              <a:t>, including </a:t>
            </a:r>
            <a:r>
              <a:rPr lang="en-US" sz="2000" b="1" i="0" u="none" strike="noStrike">
                <a:solidFill>
                  <a:srgbClr val="000000"/>
                </a:solidFill>
                <a:effectLst/>
                <a:latin typeface="Georgia" panose="02040502050405020303" pitchFamily="18" charset="0"/>
              </a:rPr>
              <a:t>model regulations and policies</a:t>
            </a:r>
            <a:r>
              <a:rPr lang="en-US" sz="2000" b="0" i="0" u="none" strike="noStrike">
                <a:solidFill>
                  <a:srgbClr val="000000"/>
                </a:solidFill>
                <a:effectLst/>
                <a:latin typeface="Georgia" panose="02040502050405020303" pitchFamily="18" charset="0"/>
              </a:rPr>
              <a:t>, based on recommendations outlined in the strategy.</a:t>
            </a:r>
          </a:p>
          <a:p>
            <a:pPr marL="342900" indent="-342900">
              <a:buFont typeface="+mj-lt"/>
              <a:buAutoNum type="arabicParenR"/>
            </a:pPr>
            <a:r>
              <a:rPr lang="en-US" sz="2000" b="0" i="0" u="none" strike="noStrike">
                <a:solidFill>
                  <a:srgbClr val="000000"/>
                </a:solidFill>
                <a:effectLst/>
                <a:latin typeface="Georgia" panose="02040502050405020303" pitchFamily="18" charset="0"/>
              </a:rPr>
              <a:t>Seek </a:t>
            </a:r>
            <a:r>
              <a:rPr lang="en-US" sz="2000" b="1" i="0" u="none" strike="noStrike">
                <a:solidFill>
                  <a:srgbClr val="000000"/>
                </a:solidFill>
                <a:effectLst/>
                <a:latin typeface="Georgia" panose="02040502050405020303" pitchFamily="18" charset="0"/>
              </a:rPr>
              <a:t>support and funding </a:t>
            </a:r>
            <a:r>
              <a:rPr lang="en-US" sz="2000" b="0" i="0" u="none" strike="noStrike">
                <a:solidFill>
                  <a:srgbClr val="000000"/>
                </a:solidFill>
                <a:effectLst/>
                <a:latin typeface="Georgia" panose="02040502050405020303" pitchFamily="18" charset="0"/>
              </a:rPr>
              <a:t>to implement strategy recommendations and related initiatives.</a:t>
            </a:r>
          </a:p>
          <a:p>
            <a:pPr marL="342900" indent="-342900">
              <a:buFont typeface="+mj-lt"/>
              <a:buAutoNum type="arabicParenR"/>
            </a:pPr>
            <a:r>
              <a:rPr lang="en-US" sz="2000" b="0" i="0" u="none" strike="noStrike">
                <a:solidFill>
                  <a:srgbClr val="000000"/>
                </a:solidFill>
                <a:effectLst/>
                <a:latin typeface="Georgia" panose="02040502050405020303" pitchFamily="18" charset="0"/>
              </a:rPr>
              <a:t>Implement the </a:t>
            </a:r>
            <a:r>
              <a:rPr lang="en-US" sz="2000" b="1" i="0" u="none" strike="noStrike">
                <a:solidFill>
                  <a:srgbClr val="000000"/>
                </a:solidFill>
                <a:effectLst/>
                <a:latin typeface="Georgia" panose="02040502050405020303" pitchFamily="18" charset="0"/>
              </a:rPr>
              <a:t>HUD-funded grant assistance program </a:t>
            </a:r>
            <a:r>
              <a:rPr lang="en-US" sz="2000" b="0" i="0" u="none" strike="noStrike">
                <a:solidFill>
                  <a:srgbClr val="000000"/>
                </a:solidFill>
                <a:effectLst/>
                <a:latin typeface="Georgia" panose="02040502050405020303" pitchFamily="18" charset="0"/>
              </a:rPr>
              <a:t>for Low to Moderate Income (LMI) homeowners with </a:t>
            </a:r>
            <a:r>
              <a:rPr lang="en-US" sz="2000" b="1" i="0" u="none" strike="noStrike">
                <a:solidFill>
                  <a:srgbClr val="000000"/>
                </a:solidFill>
                <a:effectLst/>
                <a:latin typeface="Georgia" panose="02040502050405020303" pitchFamily="18" charset="0"/>
              </a:rPr>
              <a:t>crumbling foundations</a:t>
            </a:r>
            <a:r>
              <a:rPr lang="en-US" sz="2000" b="0" i="0" u="none" strike="noStrike">
                <a:solidFill>
                  <a:srgbClr val="000000"/>
                </a:solidFill>
                <a:effectLst/>
                <a:latin typeface="Georgia" panose="02040502050405020303" pitchFamily="18" charset="0"/>
              </a:rPr>
              <a:t>.</a:t>
            </a:r>
          </a:p>
          <a:p>
            <a:pPr marL="342900" indent="-342900">
              <a:buFont typeface="+mj-lt"/>
              <a:buAutoNum type="arabicParenR"/>
            </a:pPr>
            <a:r>
              <a:rPr lang="en-US" sz="2000" b="1" i="0" u="none" strike="noStrike">
                <a:solidFill>
                  <a:srgbClr val="000000"/>
                </a:solidFill>
                <a:effectLst/>
                <a:latin typeface="Georgia" panose="02040502050405020303" pitchFamily="18" charset="0"/>
              </a:rPr>
              <a:t>Increase housing supply </a:t>
            </a:r>
            <a:r>
              <a:rPr lang="en-US" sz="2000" b="0" i="0" u="none" strike="noStrike">
                <a:solidFill>
                  <a:srgbClr val="000000"/>
                </a:solidFill>
                <a:effectLst/>
                <a:latin typeface="Georgia" panose="02040502050405020303" pitchFamily="18" charset="0"/>
              </a:rPr>
              <a:t>by continuing to </a:t>
            </a:r>
            <a:r>
              <a:rPr lang="en-US" sz="2000" b="1" i="0" u="none" strike="noStrike">
                <a:solidFill>
                  <a:srgbClr val="000000"/>
                </a:solidFill>
                <a:effectLst/>
                <a:latin typeface="Georgia" panose="02040502050405020303" pitchFamily="18" charset="0"/>
              </a:rPr>
              <a:t>implement CRCOG’s Brownfields Remediation Program</a:t>
            </a:r>
            <a:r>
              <a:rPr lang="en-US" sz="2000" b="0" i="0" u="none" strike="noStrike">
                <a:solidFill>
                  <a:srgbClr val="000000"/>
                </a:solidFill>
                <a:effectLst/>
                <a:latin typeface="Georgia" panose="02040502050405020303" pitchFamily="18" charset="0"/>
              </a:rPr>
              <a:t>, prioritizing brownfields redevelopment within transit-oriented corridors.</a:t>
            </a:r>
          </a:p>
        </p:txBody>
      </p:sp>
    </p:spTree>
    <p:extLst>
      <p:ext uri="{BB962C8B-B14F-4D97-AF65-F5344CB8AC3E}">
        <p14:creationId xmlns:p14="http://schemas.microsoft.com/office/powerpoint/2010/main" val="47661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3925384"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1021391" y="4377787"/>
            <a:ext cx="3951661"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Regional Environmental Services </a:t>
            </a:r>
          </a:p>
          <a:p>
            <a:r>
              <a:rPr lang="en-US" sz="2000">
                <a:solidFill>
                  <a:schemeClr val="bg2">
                    <a:lumMod val="25000"/>
                  </a:schemeClr>
                </a:solidFill>
                <a:latin typeface="Georgia" panose="02040502050405020303" pitchFamily="18" charset="0"/>
                <a:ea typeface="Verdana" panose="020B0604030504040204" pitchFamily="34" charset="0"/>
              </a:rPr>
              <a:t>(Recycling and Waste Management, Pollution Reduction Planning, and Stormwater Management)</a:t>
            </a:r>
          </a:p>
        </p:txBody>
      </p:sp>
      <p:pic>
        <p:nvPicPr>
          <p:cNvPr id="15" name="Picture 14">
            <a:extLst>
              <a:ext uri="{FF2B5EF4-FFF2-40B4-BE49-F238E27FC236}">
                <a16:creationId xmlns:a16="http://schemas.microsoft.com/office/drawing/2014/main" id="{8D41D780-601B-AF9F-90E2-A59F61DA337B}"/>
              </a:ext>
            </a:extLst>
          </p:cNvPr>
          <p:cNvPicPr>
            <a:picLocks noChangeAspect="1"/>
          </p:cNvPicPr>
          <p:nvPr/>
        </p:nvPicPr>
        <p:blipFill>
          <a:blip r:embed="rId3"/>
          <a:stretch>
            <a:fillRect/>
          </a:stretch>
        </p:blipFill>
        <p:spPr>
          <a:xfrm>
            <a:off x="1269597" y="1772989"/>
            <a:ext cx="2256136" cy="2276316"/>
          </a:xfrm>
          <a:prstGeom prst="rect">
            <a:avLst/>
          </a:prstGeom>
        </p:spPr>
      </p:pic>
      <p:sp>
        <p:nvSpPr>
          <p:cNvPr id="2" name="TextBox 1">
            <a:extLst>
              <a:ext uri="{FF2B5EF4-FFF2-40B4-BE49-F238E27FC236}">
                <a16:creationId xmlns:a16="http://schemas.microsoft.com/office/drawing/2014/main" id="{12764020-8166-36BC-29DE-262BC69D8ABC}"/>
              </a:ext>
            </a:extLst>
          </p:cNvPr>
          <p:cNvSpPr txBox="1"/>
          <p:nvPr/>
        </p:nvSpPr>
        <p:spPr>
          <a:xfrm>
            <a:off x="5309937" y="1694814"/>
            <a:ext cx="5612466" cy="4708981"/>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Implement key recommendations in CRCOG’s waste management study to </a:t>
            </a:r>
            <a:r>
              <a:rPr lang="en-US" sz="2000" b="1" i="0" u="none" strike="noStrike">
                <a:solidFill>
                  <a:srgbClr val="000000"/>
                </a:solidFill>
                <a:effectLst/>
                <a:latin typeface="Georgia" panose="02040502050405020303" pitchFamily="18" charset="0"/>
              </a:rPr>
              <a:t>develop a more sustainable waste management system </a:t>
            </a:r>
            <a:r>
              <a:rPr lang="en-US" sz="2000" b="0" i="0" u="none" strike="noStrike">
                <a:solidFill>
                  <a:srgbClr val="000000"/>
                </a:solidFill>
                <a:effectLst/>
                <a:latin typeface="Georgia" panose="02040502050405020303" pitchFamily="18" charset="0"/>
              </a:rPr>
              <a:t>for the region. </a:t>
            </a:r>
          </a:p>
          <a:p>
            <a:pPr marL="342900" indent="-342900">
              <a:buFont typeface="+mj-lt"/>
              <a:buAutoNum type="arabicParenR"/>
            </a:pPr>
            <a:endParaRPr lang="en-US" sz="2000" b="0"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Develop a long-term plan to dramatically </a:t>
            </a:r>
            <a:r>
              <a:rPr lang="en-US" sz="2000" b="1" i="0" u="none" strike="noStrike">
                <a:solidFill>
                  <a:srgbClr val="000000"/>
                </a:solidFill>
                <a:effectLst/>
                <a:latin typeface="Georgia" panose="02040502050405020303" pitchFamily="18" charset="0"/>
              </a:rPr>
              <a:t>improve stormwater infrastructure</a:t>
            </a:r>
            <a:r>
              <a:rPr lang="en-US" sz="2000" b="0" i="0" u="none" strike="noStrike">
                <a:solidFill>
                  <a:srgbClr val="000000"/>
                </a:solidFill>
                <a:effectLst/>
                <a:latin typeface="Georgia" panose="02040502050405020303" pitchFamily="18" charset="0"/>
              </a:rPr>
              <a:t> across the region, implementing </a:t>
            </a:r>
            <a:r>
              <a:rPr lang="en-US" sz="2000" b="1" i="0" u="none" strike="noStrike">
                <a:solidFill>
                  <a:srgbClr val="000000"/>
                </a:solidFill>
                <a:effectLst/>
                <a:latin typeface="Georgia" panose="02040502050405020303" pitchFamily="18" charset="0"/>
              </a:rPr>
              <a:t>nature-based solutions </a:t>
            </a:r>
            <a:r>
              <a:rPr lang="en-US" sz="2000" b="0" i="0" u="none" strike="noStrike">
                <a:solidFill>
                  <a:srgbClr val="000000"/>
                </a:solidFill>
                <a:effectLst/>
                <a:latin typeface="Georgia" panose="02040502050405020303" pitchFamily="18" charset="0"/>
              </a:rPr>
              <a:t>where appropriate. </a:t>
            </a:r>
          </a:p>
          <a:p>
            <a:pPr marL="342900" indent="-342900">
              <a:buFont typeface="+mj-lt"/>
              <a:buAutoNum type="arabicParenR"/>
            </a:pPr>
            <a:endParaRPr lang="en-US" sz="2000" b="0"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Work to meet goals set by state and federal governments to address climate change.  </a:t>
            </a:r>
            <a:endParaRPr lang="en-US" sz="2000">
              <a:solidFill>
                <a:srgbClr val="000000"/>
              </a:solidFill>
              <a:highlight>
                <a:srgbClr val="FFFF00"/>
              </a:highlight>
              <a:latin typeface="Georgia" panose="02040502050405020303" pitchFamily="18" charset="0"/>
            </a:endParaRPr>
          </a:p>
          <a:p>
            <a:endParaRPr lang="en-US" sz="2000">
              <a:solidFill>
                <a:srgbClr val="000000"/>
              </a:solidFill>
              <a:highlight>
                <a:srgbClr val="FFFF00"/>
              </a:highlight>
              <a:latin typeface="Georgia" panose="02040502050405020303" pitchFamily="18" charset="0"/>
            </a:endParaRPr>
          </a:p>
        </p:txBody>
      </p:sp>
    </p:spTree>
    <p:extLst>
      <p:ext uri="{BB962C8B-B14F-4D97-AF65-F5344CB8AC3E}">
        <p14:creationId xmlns:p14="http://schemas.microsoft.com/office/powerpoint/2010/main" val="364749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0B1E10-DAB9-4A79-A57F-3EAE3B3627CE}"/>
              </a:ext>
            </a:extLst>
          </p:cNvPr>
          <p:cNvSpPr/>
          <p:nvPr/>
        </p:nvSpPr>
        <p:spPr>
          <a:xfrm>
            <a:off x="317752" y="374665"/>
            <a:ext cx="8482299" cy="553674"/>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9064AFB-1596-4279-9C5B-CF71C0FC6815}"/>
              </a:ext>
            </a:extLst>
          </p:cNvPr>
          <p:cNvSpPr txBox="1"/>
          <p:nvPr/>
        </p:nvSpPr>
        <p:spPr>
          <a:xfrm>
            <a:off x="386517" y="236003"/>
            <a:ext cx="8002473"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Overview</a:t>
            </a:r>
            <a:endParaRPr lang="en-US" sz="2000"/>
          </a:p>
        </p:txBody>
      </p:sp>
      <p:sp>
        <p:nvSpPr>
          <p:cNvPr id="4" name="TextBox 3">
            <a:extLst>
              <a:ext uri="{FF2B5EF4-FFF2-40B4-BE49-F238E27FC236}">
                <a16:creationId xmlns:a16="http://schemas.microsoft.com/office/drawing/2014/main" id="{796FCB1D-D1CE-41F7-B8F4-89A8F36500B6}"/>
              </a:ext>
            </a:extLst>
          </p:cNvPr>
          <p:cNvSpPr txBox="1"/>
          <p:nvPr/>
        </p:nvSpPr>
        <p:spPr>
          <a:xfrm>
            <a:off x="317752" y="1333850"/>
            <a:ext cx="10033233" cy="3416320"/>
          </a:xfrm>
          <a:prstGeom prst="rect">
            <a:avLst/>
          </a:prstGeom>
          <a:noFill/>
        </p:spPr>
        <p:txBody>
          <a:bodyPr wrap="square" rtlCol="0">
            <a:spAutoFit/>
          </a:bodyPr>
          <a:lstStyle/>
          <a:p>
            <a:r>
              <a:rPr lang="en-US" sz="2400">
                <a:solidFill>
                  <a:schemeClr val="bg2">
                    <a:lumMod val="25000"/>
                  </a:schemeClr>
                </a:solidFill>
                <a:latin typeface="Georgia" panose="02040502050405020303" pitchFamily="18" charset="0"/>
              </a:rPr>
              <a:t>Introduction</a:t>
            </a:r>
          </a:p>
          <a:p>
            <a:endParaRPr lang="en-US" sz="2400">
              <a:solidFill>
                <a:schemeClr val="bg2">
                  <a:lumMod val="25000"/>
                </a:schemeClr>
              </a:solidFill>
              <a:latin typeface="Georgia" panose="02040502050405020303" pitchFamily="18" charset="0"/>
            </a:endParaRPr>
          </a:p>
          <a:p>
            <a:r>
              <a:rPr lang="en-US" sz="2400">
                <a:solidFill>
                  <a:schemeClr val="bg2">
                    <a:lumMod val="25000"/>
                  </a:schemeClr>
                </a:solidFill>
                <a:latin typeface="Georgia" panose="02040502050405020303" pitchFamily="18" charset="0"/>
              </a:rPr>
              <a:t>Mission Statement</a:t>
            </a:r>
          </a:p>
          <a:p>
            <a:endParaRPr lang="en-US" sz="2400">
              <a:solidFill>
                <a:schemeClr val="bg2">
                  <a:lumMod val="25000"/>
                </a:schemeClr>
              </a:solidFill>
              <a:latin typeface="Georgia" panose="02040502050405020303" pitchFamily="18" charset="0"/>
            </a:endParaRPr>
          </a:p>
          <a:p>
            <a:r>
              <a:rPr lang="en-US" sz="2400">
                <a:solidFill>
                  <a:schemeClr val="bg2">
                    <a:lumMod val="25000"/>
                  </a:schemeClr>
                </a:solidFill>
                <a:latin typeface="Georgia" panose="02040502050405020303" pitchFamily="18" charset="0"/>
              </a:rPr>
              <a:t>Values and Guiding Principles</a:t>
            </a:r>
          </a:p>
          <a:p>
            <a:endParaRPr lang="en-US" sz="2400">
              <a:solidFill>
                <a:schemeClr val="bg2">
                  <a:lumMod val="25000"/>
                </a:schemeClr>
              </a:solidFill>
              <a:latin typeface="Georgia" panose="02040502050405020303" pitchFamily="18" charset="0"/>
            </a:endParaRPr>
          </a:p>
          <a:p>
            <a:r>
              <a:rPr lang="en-US" sz="2400">
                <a:solidFill>
                  <a:schemeClr val="bg2">
                    <a:lumMod val="25000"/>
                  </a:schemeClr>
                </a:solidFill>
                <a:latin typeface="Georgia" panose="02040502050405020303" pitchFamily="18" charset="0"/>
              </a:rPr>
              <a:t>Strategic Framework</a:t>
            </a:r>
          </a:p>
          <a:p>
            <a:endParaRPr lang="en-US" sz="2400">
              <a:solidFill>
                <a:schemeClr val="bg2">
                  <a:lumMod val="25000"/>
                </a:schemeClr>
              </a:solidFill>
              <a:latin typeface="Georgia" panose="02040502050405020303" pitchFamily="18" charset="0"/>
            </a:endParaRPr>
          </a:p>
          <a:p>
            <a:r>
              <a:rPr lang="en-US" sz="2400">
                <a:solidFill>
                  <a:schemeClr val="bg2">
                    <a:lumMod val="25000"/>
                  </a:schemeClr>
                </a:solidFill>
                <a:latin typeface="Georgia" panose="02040502050405020303" pitchFamily="18" charset="0"/>
              </a:rPr>
              <a:t>Eight Strategic Priorities</a:t>
            </a:r>
          </a:p>
        </p:txBody>
      </p:sp>
    </p:spTree>
    <p:extLst>
      <p:ext uri="{BB962C8B-B14F-4D97-AF65-F5344CB8AC3E}">
        <p14:creationId xmlns:p14="http://schemas.microsoft.com/office/powerpoint/2010/main" val="3424480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3925384"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1021391" y="4377787"/>
            <a:ext cx="3951661"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Regional Environmental Services </a:t>
            </a:r>
          </a:p>
          <a:p>
            <a:r>
              <a:rPr lang="en-US" sz="2000">
                <a:solidFill>
                  <a:schemeClr val="bg2">
                    <a:lumMod val="25000"/>
                  </a:schemeClr>
                </a:solidFill>
                <a:latin typeface="Georgia" panose="02040502050405020303" pitchFamily="18" charset="0"/>
                <a:ea typeface="Verdana" panose="020B0604030504040204" pitchFamily="34" charset="0"/>
              </a:rPr>
              <a:t>(Recycling and Waste Management, Pollution Reduction Planning, and Stormwater Management)</a:t>
            </a:r>
          </a:p>
        </p:txBody>
      </p:sp>
      <p:pic>
        <p:nvPicPr>
          <p:cNvPr id="15" name="Picture 14">
            <a:extLst>
              <a:ext uri="{FF2B5EF4-FFF2-40B4-BE49-F238E27FC236}">
                <a16:creationId xmlns:a16="http://schemas.microsoft.com/office/drawing/2014/main" id="{8D41D780-601B-AF9F-90E2-A59F61DA337B}"/>
              </a:ext>
            </a:extLst>
          </p:cNvPr>
          <p:cNvPicPr>
            <a:picLocks noChangeAspect="1"/>
          </p:cNvPicPr>
          <p:nvPr/>
        </p:nvPicPr>
        <p:blipFill>
          <a:blip r:embed="rId3"/>
          <a:stretch>
            <a:fillRect/>
          </a:stretch>
        </p:blipFill>
        <p:spPr>
          <a:xfrm>
            <a:off x="1269597" y="1772989"/>
            <a:ext cx="2256136" cy="2276316"/>
          </a:xfrm>
          <a:prstGeom prst="rect">
            <a:avLst/>
          </a:prstGeom>
        </p:spPr>
      </p:pic>
      <p:sp>
        <p:nvSpPr>
          <p:cNvPr id="2" name="TextBox 1">
            <a:extLst>
              <a:ext uri="{FF2B5EF4-FFF2-40B4-BE49-F238E27FC236}">
                <a16:creationId xmlns:a16="http://schemas.microsoft.com/office/drawing/2014/main" id="{12764020-8166-36BC-29DE-262BC69D8ABC}"/>
              </a:ext>
            </a:extLst>
          </p:cNvPr>
          <p:cNvSpPr txBox="1"/>
          <p:nvPr/>
        </p:nvSpPr>
        <p:spPr>
          <a:xfrm>
            <a:off x="5309937" y="1757108"/>
            <a:ext cx="5612466" cy="4708981"/>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Implement key recommendations in CRCOG’s waste management study to </a:t>
            </a:r>
            <a:r>
              <a:rPr lang="en-US" sz="2000" b="1" i="0" u="none" strike="noStrike">
                <a:solidFill>
                  <a:srgbClr val="000000"/>
                </a:solidFill>
                <a:effectLst/>
                <a:latin typeface="Georgia" panose="02040502050405020303" pitchFamily="18" charset="0"/>
              </a:rPr>
              <a:t>develop a more sustainable waste management system </a:t>
            </a:r>
            <a:r>
              <a:rPr lang="en-US" sz="2000" b="0" i="0" u="none" strike="noStrike">
                <a:solidFill>
                  <a:srgbClr val="000000"/>
                </a:solidFill>
                <a:effectLst/>
                <a:latin typeface="Georgia" panose="02040502050405020303" pitchFamily="18" charset="0"/>
              </a:rPr>
              <a:t>for the region. </a:t>
            </a:r>
          </a:p>
          <a:p>
            <a:endParaRPr lang="en-US" sz="2000">
              <a:solidFill>
                <a:srgbClr val="000000"/>
              </a:solidFill>
              <a:highlight>
                <a:srgbClr val="FFFF00"/>
              </a:highlight>
              <a:latin typeface="Georgia" panose="02040502050405020303" pitchFamily="18" charset="0"/>
            </a:endParaRPr>
          </a:p>
          <a:p>
            <a:r>
              <a:rPr lang="en-US" sz="2000" b="1" i="0" u="none" strike="noStrike">
                <a:solidFill>
                  <a:srgbClr val="000000"/>
                </a:solidFill>
                <a:effectLst/>
                <a:latin typeface="Georgia" panose="02040502050405020303" pitchFamily="18" charset="0"/>
              </a:rPr>
              <a:t>Action Steps:</a:t>
            </a:r>
          </a:p>
          <a:p>
            <a:endParaRPr lang="en-US" sz="2000" b="1">
              <a:solidFill>
                <a:srgbClr val="000000"/>
              </a:solidFill>
              <a:highlight>
                <a:srgbClr val="FFFF00"/>
              </a:highlight>
              <a:latin typeface="Georgia" panose="02040502050405020303" pitchFamily="18" charset="0"/>
            </a:endParaRPr>
          </a:p>
          <a:p>
            <a:r>
              <a:rPr lang="en-US" sz="2000">
                <a:solidFill>
                  <a:srgbClr val="000000"/>
                </a:solidFill>
                <a:latin typeface="Georgia" panose="02040502050405020303" pitchFamily="18" charset="0"/>
              </a:rPr>
              <a:t>Re-establish the Central CT Solid Waste Authority (CCSWA) to help implement the recommendations outlined in CRCOG’s recent waste management study.</a:t>
            </a:r>
          </a:p>
          <a:p>
            <a:endParaRPr lang="en-US" sz="2000" b="1" i="0" u="none" strike="noStrike">
              <a:solidFill>
                <a:srgbClr val="000000"/>
              </a:solidFill>
              <a:effectLst/>
              <a:highlight>
                <a:srgbClr val="FFFF00"/>
              </a:highlight>
              <a:latin typeface="Georgia" panose="02040502050405020303" pitchFamily="18" charset="0"/>
            </a:endParaRPr>
          </a:p>
          <a:p>
            <a:pPr marL="342900" indent="-342900">
              <a:buFont typeface="Arial" panose="020B0604020202020204" pitchFamily="34" charset="0"/>
              <a:buChar char="•"/>
            </a:pPr>
            <a:endParaRPr lang="en-US" sz="2000">
              <a:solidFill>
                <a:srgbClr val="000000"/>
              </a:solidFill>
              <a:highlight>
                <a:srgbClr val="FFFF00"/>
              </a:highlight>
              <a:latin typeface="Georgia" panose="02040502050405020303" pitchFamily="18" charset="0"/>
            </a:endParaRPr>
          </a:p>
        </p:txBody>
      </p:sp>
    </p:spTree>
    <p:extLst>
      <p:ext uri="{BB962C8B-B14F-4D97-AF65-F5344CB8AC3E}">
        <p14:creationId xmlns:p14="http://schemas.microsoft.com/office/powerpoint/2010/main" val="357463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3925384"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1021391" y="4377787"/>
            <a:ext cx="3951661"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Regional Environmental Services </a:t>
            </a:r>
          </a:p>
          <a:p>
            <a:r>
              <a:rPr lang="en-US" sz="2000">
                <a:solidFill>
                  <a:schemeClr val="bg2">
                    <a:lumMod val="25000"/>
                  </a:schemeClr>
                </a:solidFill>
                <a:latin typeface="Georgia" panose="02040502050405020303" pitchFamily="18" charset="0"/>
                <a:ea typeface="Verdana" panose="020B0604030504040204" pitchFamily="34" charset="0"/>
              </a:rPr>
              <a:t>(Recycling and Waste Management, Pollution Reduction Planning, and Stormwater Management)</a:t>
            </a:r>
          </a:p>
        </p:txBody>
      </p:sp>
      <p:pic>
        <p:nvPicPr>
          <p:cNvPr id="15" name="Picture 14">
            <a:extLst>
              <a:ext uri="{FF2B5EF4-FFF2-40B4-BE49-F238E27FC236}">
                <a16:creationId xmlns:a16="http://schemas.microsoft.com/office/drawing/2014/main" id="{8D41D780-601B-AF9F-90E2-A59F61DA337B}"/>
              </a:ext>
            </a:extLst>
          </p:cNvPr>
          <p:cNvPicPr>
            <a:picLocks noChangeAspect="1"/>
          </p:cNvPicPr>
          <p:nvPr/>
        </p:nvPicPr>
        <p:blipFill>
          <a:blip r:embed="rId3"/>
          <a:stretch>
            <a:fillRect/>
          </a:stretch>
        </p:blipFill>
        <p:spPr>
          <a:xfrm>
            <a:off x="1269597" y="1772989"/>
            <a:ext cx="2256136" cy="2276316"/>
          </a:xfrm>
          <a:prstGeom prst="rect">
            <a:avLst/>
          </a:prstGeom>
        </p:spPr>
      </p:pic>
      <p:sp>
        <p:nvSpPr>
          <p:cNvPr id="2" name="TextBox 1">
            <a:extLst>
              <a:ext uri="{FF2B5EF4-FFF2-40B4-BE49-F238E27FC236}">
                <a16:creationId xmlns:a16="http://schemas.microsoft.com/office/drawing/2014/main" id="{12764020-8166-36BC-29DE-262BC69D8ABC}"/>
              </a:ext>
            </a:extLst>
          </p:cNvPr>
          <p:cNvSpPr txBox="1"/>
          <p:nvPr/>
        </p:nvSpPr>
        <p:spPr>
          <a:xfrm>
            <a:off x="5309937" y="1757108"/>
            <a:ext cx="5567068" cy="4708981"/>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startAt="2"/>
            </a:pPr>
            <a:r>
              <a:rPr lang="en-US" sz="2000" b="0" i="0" u="none" strike="noStrike">
                <a:solidFill>
                  <a:srgbClr val="000000"/>
                </a:solidFill>
                <a:effectLst/>
                <a:latin typeface="Georgia" panose="02040502050405020303" pitchFamily="18" charset="0"/>
              </a:rPr>
              <a:t>Develop a long-term plan to dramatically </a:t>
            </a:r>
            <a:r>
              <a:rPr lang="en-US" sz="2000" b="1" i="0" u="none" strike="noStrike">
                <a:solidFill>
                  <a:srgbClr val="000000"/>
                </a:solidFill>
                <a:effectLst/>
                <a:latin typeface="Georgia" panose="02040502050405020303" pitchFamily="18" charset="0"/>
              </a:rPr>
              <a:t>improve stormwater infrastructure</a:t>
            </a:r>
            <a:r>
              <a:rPr lang="en-US" sz="2000" b="0" i="0" u="none" strike="noStrike">
                <a:solidFill>
                  <a:srgbClr val="000000"/>
                </a:solidFill>
                <a:effectLst/>
                <a:latin typeface="Georgia" panose="02040502050405020303" pitchFamily="18" charset="0"/>
              </a:rPr>
              <a:t> across the region, implementing </a:t>
            </a:r>
            <a:r>
              <a:rPr lang="en-US" sz="2000" b="1" i="0" u="none" strike="noStrike">
                <a:solidFill>
                  <a:srgbClr val="000000"/>
                </a:solidFill>
                <a:effectLst/>
                <a:latin typeface="Georgia" panose="02040502050405020303" pitchFamily="18" charset="0"/>
              </a:rPr>
              <a:t>nature-based solutions </a:t>
            </a:r>
            <a:r>
              <a:rPr lang="en-US" sz="2000" b="0" i="0" u="none" strike="noStrike">
                <a:solidFill>
                  <a:srgbClr val="000000"/>
                </a:solidFill>
                <a:effectLst/>
                <a:latin typeface="Georgia" panose="02040502050405020303" pitchFamily="18" charset="0"/>
              </a:rPr>
              <a:t>where appropriate. </a:t>
            </a:r>
            <a:endParaRPr lang="en-US" sz="2000">
              <a:solidFill>
                <a:srgbClr val="000000"/>
              </a:solidFill>
              <a:highlight>
                <a:srgbClr val="FFFF00"/>
              </a:highlight>
              <a:latin typeface="Georgia" panose="02040502050405020303" pitchFamily="18" charset="0"/>
            </a:endParaRPr>
          </a:p>
          <a:p>
            <a:endParaRPr lang="en-US" sz="2000" b="1" i="0" u="none" strike="noStrike">
              <a:solidFill>
                <a:srgbClr val="000000"/>
              </a:solidFill>
              <a:effectLst/>
              <a:latin typeface="Georgia" panose="02040502050405020303" pitchFamily="18" charset="0"/>
            </a:endParaRPr>
          </a:p>
          <a:p>
            <a:r>
              <a:rPr lang="en-US" sz="2000" b="1" i="0" u="none" strike="noStrike">
                <a:solidFill>
                  <a:srgbClr val="000000"/>
                </a:solidFill>
                <a:effectLst/>
                <a:latin typeface="Georgia" panose="02040502050405020303" pitchFamily="18" charset="0"/>
              </a:rPr>
              <a:t>Action Steps:</a:t>
            </a:r>
          </a:p>
          <a:p>
            <a:endParaRPr lang="en-US" sz="2000" b="1">
              <a:solidFill>
                <a:srgbClr val="000000"/>
              </a:solidFill>
              <a:highlight>
                <a:srgbClr val="FFFF00"/>
              </a:highlight>
              <a:latin typeface="Georgia" panose="02040502050405020303" pitchFamily="18" charset="0"/>
            </a:endParaRPr>
          </a:p>
          <a:p>
            <a:r>
              <a:rPr lang="en-US" sz="2000">
                <a:solidFill>
                  <a:srgbClr val="000000"/>
                </a:solidFill>
                <a:latin typeface="Georgia" panose="02040502050405020303" pitchFamily="18" charset="0"/>
              </a:rPr>
              <a:t>Re-establish the </a:t>
            </a:r>
            <a:r>
              <a:rPr lang="en-US" sz="2000" b="1">
                <a:solidFill>
                  <a:srgbClr val="000000"/>
                </a:solidFill>
                <a:latin typeface="Georgia" panose="02040502050405020303" pitchFamily="18" charset="0"/>
              </a:rPr>
              <a:t>Central CT Solid Waste Authority (CCSWA) </a:t>
            </a:r>
            <a:r>
              <a:rPr lang="en-US" sz="2000">
                <a:solidFill>
                  <a:srgbClr val="000000"/>
                </a:solidFill>
                <a:latin typeface="Georgia" panose="02040502050405020303" pitchFamily="18" charset="0"/>
              </a:rPr>
              <a:t>to help </a:t>
            </a:r>
            <a:r>
              <a:rPr lang="en-US" sz="2000" b="1">
                <a:solidFill>
                  <a:srgbClr val="000000"/>
                </a:solidFill>
                <a:latin typeface="Georgia" panose="02040502050405020303" pitchFamily="18" charset="0"/>
              </a:rPr>
              <a:t>implement the recommendations outlined in CRCOG’s recent waste management study.</a:t>
            </a:r>
          </a:p>
          <a:p>
            <a:endParaRPr lang="en-US" sz="2000" b="1" i="0" u="none" strike="noStrike">
              <a:solidFill>
                <a:srgbClr val="000000"/>
              </a:solidFill>
              <a:effectLst/>
              <a:highlight>
                <a:srgbClr val="FFFF00"/>
              </a:highlight>
              <a:latin typeface="Georgia" panose="02040502050405020303" pitchFamily="18" charset="0"/>
            </a:endParaRPr>
          </a:p>
          <a:p>
            <a:pPr marL="342900" indent="-342900">
              <a:buFont typeface="Arial" panose="020B0604020202020204" pitchFamily="34" charset="0"/>
              <a:buChar char="•"/>
            </a:pPr>
            <a:endParaRPr lang="en-US" sz="2000">
              <a:solidFill>
                <a:srgbClr val="000000"/>
              </a:solidFill>
              <a:highlight>
                <a:srgbClr val="FFFF00"/>
              </a:highlight>
              <a:latin typeface="Georgia" panose="02040502050405020303" pitchFamily="18" charset="0"/>
            </a:endParaRPr>
          </a:p>
        </p:txBody>
      </p:sp>
    </p:spTree>
    <p:extLst>
      <p:ext uri="{BB962C8B-B14F-4D97-AF65-F5344CB8AC3E}">
        <p14:creationId xmlns:p14="http://schemas.microsoft.com/office/powerpoint/2010/main" val="298695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3925384"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1021391" y="4377787"/>
            <a:ext cx="3951661"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Regional Environmental Services </a:t>
            </a:r>
          </a:p>
          <a:p>
            <a:r>
              <a:rPr lang="en-US" sz="2000">
                <a:solidFill>
                  <a:schemeClr val="bg2">
                    <a:lumMod val="25000"/>
                  </a:schemeClr>
                </a:solidFill>
                <a:latin typeface="Georgia" panose="02040502050405020303" pitchFamily="18" charset="0"/>
                <a:ea typeface="Verdana" panose="020B0604030504040204" pitchFamily="34" charset="0"/>
              </a:rPr>
              <a:t>(Recycling and Waste Management, Pollution Reduction Planning, and Stormwater Management)</a:t>
            </a:r>
          </a:p>
        </p:txBody>
      </p:sp>
      <p:pic>
        <p:nvPicPr>
          <p:cNvPr id="15" name="Picture 14">
            <a:extLst>
              <a:ext uri="{FF2B5EF4-FFF2-40B4-BE49-F238E27FC236}">
                <a16:creationId xmlns:a16="http://schemas.microsoft.com/office/drawing/2014/main" id="{8D41D780-601B-AF9F-90E2-A59F61DA337B}"/>
              </a:ext>
            </a:extLst>
          </p:cNvPr>
          <p:cNvPicPr>
            <a:picLocks noChangeAspect="1"/>
          </p:cNvPicPr>
          <p:nvPr/>
        </p:nvPicPr>
        <p:blipFill>
          <a:blip r:embed="rId3"/>
          <a:stretch>
            <a:fillRect/>
          </a:stretch>
        </p:blipFill>
        <p:spPr>
          <a:xfrm>
            <a:off x="1269597" y="1772989"/>
            <a:ext cx="2256136" cy="2276316"/>
          </a:xfrm>
          <a:prstGeom prst="rect">
            <a:avLst/>
          </a:prstGeom>
        </p:spPr>
      </p:pic>
      <p:sp>
        <p:nvSpPr>
          <p:cNvPr id="2" name="TextBox 1">
            <a:extLst>
              <a:ext uri="{FF2B5EF4-FFF2-40B4-BE49-F238E27FC236}">
                <a16:creationId xmlns:a16="http://schemas.microsoft.com/office/drawing/2014/main" id="{12764020-8166-36BC-29DE-262BC69D8ABC}"/>
              </a:ext>
            </a:extLst>
          </p:cNvPr>
          <p:cNvSpPr txBox="1"/>
          <p:nvPr/>
        </p:nvSpPr>
        <p:spPr>
          <a:xfrm>
            <a:off x="5309936" y="1307932"/>
            <a:ext cx="6609347" cy="5016758"/>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startAt="3"/>
            </a:pPr>
            <a:r>
              <a:rPr lang="en-US" sz="2000" b="0" i="0" u="none" strike="noStrike">
                <a:solidFill>
                  <a:srgbClr val="000000"/>
                </a:solidFill>
                <a:effectLst/>
                <a:latin typeface="Georgia" panose="02040502050405020303" pitchFamily="18" charset="0"/>
              </a:rPr>
              <a:t>Work to meet goals set by state and federal governments to address climate change.  </a:t>
            </a:r>
            <a:endParaRPr lang="en-US" sz="2000">
              <a:solidFill>
                <a:srgbClr val="000000"/>
              </a:solidFill>
              <a:highlight>
                <a:srgbClr val="FFFF00"/>
              </a:highlight>
              <a:latin typeface="Georgia" panose="02040502050405020303" pitchFamily="18" charset="0"/>
            </a:endParaRPr>
          </a:p>
          <a:p>
            <a:endParaRPr lang="en-US" sz="2000" b="1" i="0" u="none" strike="noStrike">
              <a:solidFill>
                <a:srgbClr val="000000"/>
              </a:solidFill>
              <a:effectLst/>
              <a:latin typeface="Georgia" panose="02040502050405020303" pitchFamily="18" charset="0"/>
            </a:endParaRPr>
          </a:p>
          <a:p>
            <a:r>
              <a:rPr lang="en-US" sz="2000" b="1" i="0" u="none" strike="noStrike">
                <a:solidFill>
                  <a:srgbClr val="000000"/>
                </a:solidFill>
                <a:effectLst/>
                <a:latin typeface="Georgia" panose="02040502050405020303" pitchFamily="18" charset="0"/>
              </a:rPr>
              <a:t>Action Steps:</a:t>
            </a:r>
          </a:p>
          <a:p>
            <a:endParaRPr lang="en-US" sz="2000" b="1">
              <a:solidFill>
                <a:srgbClr val="000000"/>
              </a:solidFill>
              <a:highlight>
                <a:srgbClr val="FFFF00"/>
              </a:highlight>
              <a:latin typeface="Georgia" panose="02040502050405020303" pitchFamily="18" charset="0"/>
            </a:endParaRPr>
          </a:p>
          <a:p>
            <a:pPr marL="457200" indent="-457200">
              <a:buFont typeface="+mj-lt"/>
              <a:buAutoNum type="arabicParenR"/>
            </a:pPr>
            <a:r>
              <a:rPr lang="en-US" sz="2000">
                <a:solidFill>
                  <a:srgbClr val="000000"/>
                </a:solidFill>
                <a:latin typeface="Georgia" panose="02040502050405020303" pitchFamily="18" charset="0"/>
              </a:rPr>
              <a:t>Utilize the Natural Hazards Mitigation Plan and CPRG to </a:t>
            </a:r>
            <a:r>
              <a:rPr lang="en-US" sz="2000" b="1">
                <a:solidFill>
                  <a:srgbClr val="000000"/>
                </a:solidFill>
                <a:latin typeface="Georgia" panose="02040502050405020303" pitchFamily="18" charset="0"/>
              </a:rPr>
              <a:t>prepare climate action plans </a:t>
            </a:r>
            <a:r>
              <a:rPr lang="en-US" sz="2000">
                <a:solidFill>
                  <a:srgbClr val="000000"/>
                </a:solidFill>
                <a:latin typeface="Georgia" panose="02040502050405020303" pitchFamily="18" charset="0"/>
              </a:rPr>
              <a:t>for the region and </a:t>
            </a:r>
            <a:r>
              <a:rPr lang="en-US" sz="2000" b="1">
                <a:solidFill>
                  <a:srgbClr val="000000"/>
                </a:solidFill>
                <a:latin typeface="Georgia" panose="02040502050405020303" pitchFamily="18" charset="0"/>
              </a:rPr>
              <a:t>seek funds to implement key recommendations</a:t>
            </a:r>
            <a:r>
              <a:rPr lang="en-US" sz="2000">
                <a:solidFill>
                  <a:srgbClr val="000000"/>
                </a:solidFill>
                <a:latin typeface="Georgia" panose="02040502050405020303" pitchFamily="18" charset="0"/>
              </a:rPr>
              <a:t>.</a:t>
            </a:r>
          </a:p>
          <a:p>
            <a:pPr marL="457200" indent="-457200">
              <a:buFont typeface="+mj-lt"/>
              <a:buAutoNum type="arabicParenR"/>
            </a:pPr>
            <a:r>
              <a:rPr lang="en-US" sz="2000">
                <a:solidFill>
                  <a:srgbClr val="000000"/>
                </a:solidFill>
                <a:latin typeface="Georgia" panose="02040502050405020303" pitchFamily="18" charset="0"/>
              </a:rPr>
              <a:t>Continue to </a:t>
            </a:r>
            <a:r>
              <a:rPr lang="en-US" sz="2000" b="1">
                <a:solidFill>
                  <a:srgbClr val="000000"/>
                </a:solidFill>
                <a:latin typeface="Georgia" panose="02040502050405020303" pitchFamily="18" charset="0"/>
              </a:rPr>
              <a:t>implement the brownfields program</a:t>
            </a:r>
            <a:r>
              <a:rPr lang="en-US" sz="2000">
                <a:solidFill>
                  <a:srgbClr val="000000"/>
                </a:solidFill>
                <a:latin typeface="Georgia" panose="02040502050405020303" pitchFamily="18" charset="0"/>
              </a:rPr>
              <a:t> and proactively seek projects that </a:t>
            </a:r>
            <a:r>
              <a:rPr lang="en-US" sz="2000" b="1">
                <a:solidFill>
                  <a:srgbClr val="000000"/>
                </a:solidFill>
                <a:latin typeface="Georgia" panose="02040502050405020303" pitchFamily="18" charset="0"/>
              </a:rPr>
              <a:t>abate pollution</a:t>
            </a:r>
            <a:r>
              <a:rPr lang="en-US" sz="2000">
                <a:solidFill>
                  <a:srgbClr val="000000"/>
                </a:solidFill>
                <a:latin typeface="Georgia" panose="02040502050405020303" pitchFamily="18" charset="0"/>
              </a:rPr>
              <a:t>, particularly in our </a:t>
            </a:r>
            <a:r>
              <a:rPr lang="en-US" sz="2000" b="1">
                <a:solidFill>
                  <a:srgbClr val="000000"/>
                </a:solidFill>
                <a:latin typeface="Georgia" panose="02040502050405020303" pitchFamily="18" charset="0"/>
              </a:rPr>
              <a:t>disadvantaged communities</a:t>
            </a:r>
            <a:r>
              <a:rPr lang="en-US" sz="2000">
                <a:solidFill>
                  <a:srgbClr val="000000"/>
                </a:solidFill>
                <a:latin typeface="Georgia" panose="02040502050405020303" pitchFamily="18" charset="0"/>
              </a:rPr>
              <a:t> which are often disproportionately impacted from pollution and heat island effects.</a:t>
            </a:r>
            <a:endParaRPr lang="en-US" sz="2000">
              <a:solidFill>
                <a:srgbClr val="000000"/>
              </a:solidFill>
              <a:highlight>
                <a:srgbClr val="FFFF00"/>
              </a:highlight>
              <a:latin typeface="Georgia" panose="02040502050405020303" pitchFamily="18" charset="0"/>
            </a:endParaRPr>
          </a:p>
        </p:txBody>
      </p:sp>
    </p:spTree>
    <p:extLst>
      <p:ext uri="{BB962C8B-B14F-4D97-AF65-F5344CB8AC3E}">
        <p14:creationId xmlns:p14="http://schemas.microsoft.com/office/powerpoint/2010/main" val="442749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A317DB-A977-4EEB-817C-CB2BFB47B087}"/>
              </a:ext>
            </a:extLst>
          </p:cNvPr>
          <p:cNvSpPr txBox="1"/>
          <p:nvPr/>
        </p:nvSpPr>
        <p:spPr>
          <a:xfrm>
            <a:off x="915918" y="4377788"/>
            <a:ext cx="2889567" cy="1323439"/>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Coordinated Approach to Road Safety, Complete Streets, and Multi-use Trail Projects</a:t>
            </a:r>
          </a:p>
        </p:txBody>
      </p:sp>
      <p:pic>
        <p:nvPicPr>
          <p:cNvPr id="21" name="Picture 20">
            <a:extLst>
              <a:ext uri="{FF2B5EF4-FFF2-40B4-BE49-F238E27FC236}">
                <a16:creationId xmlns:a16="http://schemas.microsoft.com/office/drawing/2014/main" id="{ABBB0C75-4274-7AD6-17A9-3C8DAE96A5C9}"/>
              </a:ext>
            </a:extLst>
          </p:cNvPr>
          <p:cNvPicPr>
            <a:picLocks noChangeAspect="1"/>
          </p:cNvPicPr>
          <p:nvPr/>
        </p:nvPicPr>
        <p:blipFill>
          <a:blip r:embed="rId3"/>
          <a:stretch>
            <a:fillRect/>
          </a:stretch>
        </p:blipFill>
        <p:spPr>
          <a:xfrm>
            <a:off x="1032862" y="1131254"/>
            <a:ext cx="2335493" cy="3063532"/>
          </a:xfrm>
          <a:prstGeom prst="rect">
            <a:avLst/>
          </a:prstGeom>
        </p:spPr>
      </p:pic>
      <p:sp>
        <p:nvSpPr>
          <p:cNvPr id="2" name="TextBox 1">
            <a:extLst>
              <a:ext uri="{FF2B5EF4-FFF2-40B4-BE49-F238E27FC236}">
                <a16:creationId xmlns:a16="http://schemas.microsoft.com/office/drawing/2014/main" id="{F9C26431-1CE5-FF72-2C2D-71FA39D6F420}"/>
              </a:ext>
            </a:extLst>
          </p:cNvPr>
          <p:cNvSpPr txBox="1"/>
          <p:nvPr/>
        </p:nvSpPr>
        <p:spPr>
          <a:xfrm>
            <a:off x="4278959" y="1847412"/>
            <a:ext cx="7202447" cy="1631216"/>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r>
              <a:rPr lang="en-US" sz="2000" b="0" i="0" u="none" strike="noStrike">
                <a:solidFill>
                  <a:srgbClr val="000000"/>
                </a:solidFill>
                <a:effectLst/>
                <a:latin typeface="Georgia" panose="02040502050405020303" pitchFamily="18" charset="0"/>
              </a:rPr>
              <a:t>Work to </a:t>
            </a:r>
            <a:r>
              <a:rPr lang="en-US" sz="2000" b="1" i="0" u="none" strike="noStrike">
                <a:solidFill>
                  <a:srgbClr val="000000"/>
                </a:solidFill>
                <a:effectLst/>
                <a:latin typeface="Georgia" panose="02040502050405020303" pitchFamily="18" charset="0"/>
              </a:rPr>
              <a:t>dramatically improve safety for all road users </a:t>
            </a:r>
            <a:r>
              <a:rPr lang="en-US" sz="2000" b="0" i="0" u="none" strike="noStrike">
                <a:solidFill>
                  <a:srgbClr val="000000"/>
                </a:solidFill>
                <a:effectLst/>
                <a:latin typeface="Georgia" panose="02040502050405020303" pitchFamily="18" charset="0"/>
              </a:rPr>
              <a:t>and to </a:t>
            </a:r>
            <a:r>
              <a:rPr lang="en-US" sz="2000" b="1" i="0" u="none" strike="noStrike">
                <a:solidFill>
                  <a:srgbClr val="000000"/>
                </a:solidFill>
                <a:effectLst/>
                <a:latin typeface="Georgia" panose="02040502050405020303" pitchFamily="18" charset="0"/>
              </a:rPr>
              <a:t>promote </a:t>
            </a:r>
            <a:r>
              <a:rPr lang="en-US" sz="2000" b="1" i="0" u="none" strike="noStrike" err="1">
                <a:solidFill>
                  <a:srgbClr val="000000"/>
                </a:solidFill>
                <a:effectLst/>
                <a:latin typeface="Georgia" panose="02040502050405020303" pitchFamily="18" charset="0"/>
              </a:rPr>
              <a:t>micromobility</a:t>
            </a:r>
            <a:r>
              <a:rPr lang="en-US" sz="2000" b="1" i="0" u="none" strike="noStrike">
                <a:solidFill>
                  <a:srgbClr val="000000"/>
                </a:solidFill>
                <a:effectLst/>
                <a:latin typeface="Georgia" panose="02040502050405020303" pitchFamily="18" charset="0"/>
              </a:rPr>
              <a:t> </a:t>
            </a:r>
            <a:r>
              <a:rPr lang="en-US" sz="2000" i="0" u="none" strike="noStrike">
                <a:solidFill>
                  <a:srgbClr val="000000"/>
                </a:solidFill>
                <a:effectLst/>
                <a:latin typeface="Georgia" panose="02040502050405020303" pitchFamily="18" charset="0"/>
              </a:rPr>
              <a:t>and</a:t>
            </a:r>
            <a:r>
              <a:rPr lang="en-US" sz="2000" b="1" i="0" u="none" strike="noStrike">
                <a:solidFill>
                  <a:srgbClr val="000000"/>
                </a:solidFill>
                <a:effectLst/>
                <a:latin typeface="Georgia" panose="02040502050405020303" pitchFamily="18" charset="0"/>
              </a:rPr>
              <a:t> Complete Streets</a:t>
            </a:r>
            <a:r>
              <a:rPr lang="en-US" sz="2000" b="0" i="0" u="none" strike="noStrike">
                <a:solidFill>
                  <a:srgbClr val="000000"/>
                </a:solidFill>
                <a:effectLst/>
                <a:latin typeface="Georgia" panose="02040502050405020303" pitchFamily="18" charset="0"/>
              </a:rPr>
              <a:t>.</a:t>
            </a:r>
          </a:p>
          <a:p>
            <a:endParaRPr lang="en-US" sz="2000" b="0" i="0" u="none" strike="noStrike">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56444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A317DB-A977-4EEB-817C-CB2BFB47B087}"/>
              </a:ext>
            </a:extLst>
          </p:cNvPr>
          <p:cNvSpPr txBox="1"/>
          <p:nvPr/>
        </p:nvSpPr>
        <p:spPr>
          <a:xfrm>
            <a:off x="915918" y="4377788"/>
            <a:ext cx="2889567" cy="1323439"/>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Coordinated Approach to Road Safety, Complete Streets, and Multi-use Trail Projects</a:t>
            </a:r>
          </a:p>
        </p:txBody>
      </p:sp>
      <p:pic>
        <p:nvPicPr>
          <p:cNvPr id="21" name="Picture 20">
            <a:extLst>
              <a:ext uri="{FF2B5EF4-FFF2-40B4-BE49-F238E27FC236}">
                <a16:creationId xmlns:a16="http://schemas.microsoft.com/office/drawing/2014/main" id="{ABBB0C75-4274-7AD6-17A9-3C8DAE96A5C9}"/>
              </a:ext>
            </a:extLst>
          </p:cNvPr>
          <p:cNvPicPr>
            <a:picLocks noChangeAspect="1"/>
          </p:cNvPicPr>
          <p:nvPr/>
        </p:nvPicPr>
        <p:blipFill>
          <a:blip r:embed="rId3"/>
          <a:stretch>
            <a:fillRect/>
          </a:stretch>
        </p:blipFill>
        <p:spPr>
          <a:xfrm>
            <a:off x="1032862" y="1131254"/>
            <a:ext cx="2335493" cy="3063532"/>
          </a:xfrm>
          <a:prstGeom prst="rect">
            <a:avLst/>
          </a:prstGeom>
        </p:spPr>
      </p:pic>
      <p:sp>
        <p:nvSpPr>
          <p:cNvPr id="2" name="TextBox 1">
            <a:extLst>
              <a:ext uri="{FF2B5EF4-FFF2-40B4-BE49-F238E27FC236}">
                <a16:creationId xmlns:a16="http://schemas.microsoft.com/office/drawing/2014/main" id="{F9C26431-1CE5-FF72-2C2D-71FA39D6F420}"/>
              </a:ext>
            </a:extLst>
          </p:cNvPr>
          <p:cNvSpPr txBox="1"/>
          <p:nvPr/>
        </p:nvSpPr>
        <p:spPr>
          <a:xfrm>
            <a:off x="4299741" y="1083128"/>
            <a:ext cx="7202447" cy="5940088"/>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r>
              <a:rPr lang="en-US" sz="2000" b="0" i="0" u="none" strike="noStrike">
                <a:solidFill>
                  <a:srgbClr val="000000"/>
                </a:solidFill>
                <a:effectLst/>
                <a:latin typeface="Georgia" panose="02040502050405020303" pitchFamily="18" charset="0"/>
              </a:rPr>
              <a:t>Work to </a:t>
            </a:r>
            <a:r>
              <a:rPr lang="en-US" sz="2000" b="1" i="0" u="none" strike="noStrike">
                <a:solidFill>
                  <a:srgbClr val="000000"/>
                </a:solidFill>
                <a:effectLst/>
                <a:latin typeface="Georgia" panose="02040502050405020303" pitchFamily="18" charset="0"/>
              </a:rPr>
              <a:t>dramatically improve safety for all road users </a:t>
            </a:r>
            <a:r>
              <a:rPr lang="en-US" sz="2000" b="0" i="0" u="none" strike="noStrike">
                <a:solidFill>
                  <a:srgbClr val="000000"/>
                </a:solidFill>
                <a:effectLst/>
                <a:latin typeface="Georgia" panose="02040502050405020303" pitchFamily="18" charset="0"/>
              </a:rPr>
              <a:t>and to </a:t>
            </a:r>
            <a:r>
              <a:rPr lang="en-US" sz="2000" b="1" i="0" u="none" strike="noStrike">
                <a:solidFill>
                  <a:srgbClr val="000000"/>
                </a:solidFill>
                <a:effectLst/>
                <a:latin typeface="Georgia" panose="02040502050405020303" pitchFamily="18" charset="0"/>
              </a:rPr>
              <a:t>promote </a:t>
            </a:r>
            <a:r>
              <a:rPr lang="en-US" sz="2000" b="1" i="0" u="none" strike="noStrike" err="1">
                <a:solidFill>
                  <a:srgbClr val="000000"/>
                </a:solidFill>
                <a:effectLst/>
                <a:latin typeface="Georgia" panose="02040502050405020303" pitchFamily="18" charset="0"/>
              </a:rPr>
              <a:t>micromobility</a:t>
            </a:r>
            <a:r>
              <a:rPr lang="en-US" sz="2000" b="1" i="0" u="none" strike="noStrike">
                <a:solidFill>
                  <a:srgbClr val="000000"/>
                </a:solidFill>
                <a:effectLst/>
                <a:latin typeface="Georgia" panose="02040502050405020303" pitchFamily="18" charset="0"/>
              </a:rPr>
              <a:t> </a:t>
            </a:r>
            <a:r>
              <a:rPr lang="en-US" sz="2000" i="0" u="none" strike="noStrike">
                <a:solidFill>
                  <a:srgbClr val="000000"/>
                </a:solidFill>
                <a:effectLst/>
                <a:latin typeface="Georgia" panose="02040502050405020303" pitchFamily="18" charset="0"/>
              </a:rPr>
              <a:t>and</a:t>
            </a:r>
            <a:r>
              <a:rPr lang="en-US" sz="2000" b="1" i="0" u="none" strike="noStrike">
                <a:solidFill>
                  <a:srgbClr val="000000"/>
                </a:solidFill>
                <a:effectLst/>
                <a:latin typeface="Georgia" panose="02040502050405020303" pitchFamily="18" charset="0"/>
              </a:rPr>
              <a:t> Complete Streets</a:t>
            </a:r>
            <a:r>
              <a:rPr lang="en-US" sz="2000" b="0" i="0" u="none" strike="noStrike">
                <a:solidFill>
                  <a:srgbClr val="000000"/>
                </a:solidFill>
                <a:effectLst/>
                <a:latin typeface="Georgia" panose="02040502050405020303" pitchFamily="18" charset="0"/>
              </a:rPr>
              <a:t>.</a:t>
            </a:r>
          </a:p>
          <a:p>
            <a:endParaRPr lang="en-US" sz="2000" b="0" i="0" u="none" strike="noStrike">
              <a:solidFill>
                <a:srgbClr val="000000"/>
              </a:solidFill>
              <a:effectLst/>
              <a:latin typeface="Georgia" panose="02040502050405020303" pitchFamily="18" charset="0"/>
            </a:endParaRPr>
          </a:p>
          <a:p>
            <a:r>
              <a:rPr lang="en-US" sz="2000" b="1">
                <a:solidFill>
                  <a:srgbClr val="000000"/>
                </a:solidFill>
                <a:latin typeface="Georgia" panose="02040502050405020303" pitchFamily="18" charset="0"/>
              </a:rPr>
              <a:t>Action Steps:</a:t>
            </a:r>
          </a:p>
          <a:p>
            <a:pPr marL="457200" indent="-457200">
              <a:buFont typeface="+mj-lt"/>
              <a:buAutoNum type="arabicParenR"/>
            </a:pPr>
            <a:r>
              <a:rPr lang="en-US" sz="2000">
                <a:solidFill>
                  <a:srgbClr val="000000"/>
                </a:solidFill>
                <a:latin typeface="Georgia" panose="02040502050405020303" pitchFamily="18" charset="0"/>
              </a:rPr>
              <a:t>Incorporate a </a:t>
            </a:r>
            <a:r>
              <a:rPr lang="en-US" sz="2000" b="1">
                <a:solidFill>
                  <a:srgbClr val="000000"/>
                </a:solidFill>
                <a:latin typeface="Georgia" panose="02040502050405020303" pitchFamily="18" charset="0"/>
              </a:rPr>
              <a:t>Vision Zero approach </a:t>
            </a:r>
            <a:r>
              <a:rPr lang="en-US" sz="2000">
                <a:solidFill>
                  <a:srgbClr val="000000"/>
                </a:solidFill>
                <a:latin typeface="Georgia" panose="02040502050405020303" pitchFamily="18" charset="0"/>
              </a:rPr>
              <a:t>into the Regional Transportation Safety Plan update.</a:t>
            </a:r>
          </a:p>
          <a:p>
            <a:pPr marL="457200" indent="-457200">
              <a:buFont typeface="+mj-lt"/>
              <a:buAutoNum type="arabicParenR"/>
            </a:pPr>
            <a:r>
              <a:rPr lang="en-US" sz="2000">
                <a:solidFill>
                  <a:srgbClr val="000000"/>
                </a:solidFill>
                <a:latin typeface="Georgia" panose="02040502050405020303" pitchFamily="18" charset="0"/>
              </a:rPr>
              <a:t>Complete the </a:t>
            </a:r>
            <a:r>
              <a:rPr lang="en-US" sz="2000" b="1">
                <a:solidFill>
                  <a:srgbClr val="000000"/>
                </a:solidFill>
                <a:latin typeface="Georgia" panose="02040502050405020303" pitchFamily="18" charset="0"/>
              </a:rPr>
              <a:t>Roundabout Screening Study</a:t>
            </a:r>
            <a:r>
              <a:rPr lang="en-US" sz="2000">
                <a:solidFill>
                  <a:srgbClr val="000000"/>
                </a:solidFill>
                <a:latin typeface="Georgia" panose="02040502050405020303" pitchFamily="18" charset="0"/>
              </a:rPr>
              <a:t>, the </a:t>
            </a:r>
            <a:r>
              <a:rPr lang="en-US" sz="2000" b="1">
                <a:solidFill>
                  <a:srgbClr val="000000"/>
                </a:solidFill>
                <a:latin typeface="Georgia" panose="02040502050405020303" pitchFamily="18" charset="0"/>
              </a:rPr>
              <a:t>East Coast Greenway Gap Closure Study</a:t>
            </a:r>
            <a:r>
              <a:rPr lang="en-US" sz="2000">
                <a:solidFill>
                  <a:srgbClr val="000000"/>
                </a:solidFill>
                <a:latin typeface="Georgia" panose="02040502050405020303" pitchFamily="18" charset="0"/>
              </a:rPr>
              <a:t>, and various </a:t>
            </a:r>
            <a:r>
              <a:rPr lang="en-US" sz="2000" b="1">
                <a:solidFill>
                  <a:srgbClr val="000000"/>
                </a:solidFill>
                <a:latin typeface="Georgia" panose="02040502050405020303" pitchFamily="18" charset="0"/>
              </a:rPr>
              <a:t>corridor studies</a:t>
            </a:r>
            <a:r>
              <a:rPr lang="en-US" sz="2000">
                <a:solidFill>
                  <a:srgbClr val="000000"/>
                </a:solidFill>
                <a:latin typeface="Georgia" panose="02040502050405020303" pitchFamily="18" charset="0"/>
              </a:rPr>
              <a:t>.</a:t>
            </a:r>
          </a:p>
          <a:p>
            <a:pPr marL="457200" indent="-457200">
              <a:buFont typeface="+mj-lt"/>
              <a:buAutoNum type="arabicParenR"/>
            </a:pPr>
            <a:r>
              <a:rPr lang="en-US" sz="2000">
                <a:solidFill>
                  <a:srgbClr val="000000"/>
                </a:solidFill>
                <a:latin typeface="Georgia" panose="02040502050405020303" pitchFamily="18" charset="0"/>
              </a:rPr>
              <a:t>Take on new initiatives such as the </a:t>
            </a:r>
            <a:r>
              <a:rPr lang="en-US" sz="2000" b="1">
                <a:solidFill>
                  <a:srgbClr val="000000"/>
                </a:solidFill>
                <a:latin typeface="Georgia" panose="02040502050405020303" pitchFamily="18" charset="0"/>
              </a:rPr>
              <a:t>Regional Bicycle/Pedestrian Priority Network Plan</a:t>
            </a:r>
            <a:r>
              <a:rPr lang="en-US" sz="2000">
                <a:solidFill>
                  <a:srgbClr val="000000"/>
                </a:solidFill>
                <a:latin typeface="Georgia" panose="02040502050405020303" pitchFamily="18" charset="0"/>
              </a:rPr>
              <a:t>, offer bike/ped count and walk audit as additional services.</a:t>
            </a:r>
          </a:p>
          <a:p>
            <a:pPr marL="457200" indent="-457200">
              <a:buFont typeface="+mj-lt"/>
              <a:buAutoNum type="arabicParenR"/>
            </a:pPr>
            <a:r>
              <a:rPr lang="en-US" sz="2000">
                <a:solidFill>
                  <a:srgbClr val="000000"/>
                </a:solidFill>
                <a:latin typeface="Georgia" panose="02040502050405020303" pitchFamily="18" charset="0"/>
              </a:rPr>
              <a:t>Continue to help member municipalities </a:t>
            </a:r>
            <a:r>
              <a:rPr lang="en-US" sz="2000" b="1">
                <a:solidFill>
                  <a:srgbClr val="000000"/>
                </a:solidFill>
                <a:latin typeface="Georgia" panose="02040502050405020303" pitchFamily="18" charset="0"/>
              </a:rPr>
              <a:t>seek funds </a:t>
            </a:r>
            <a:r>
              <a:rPr lang="en-US" sz="2000">
                <a:solidFill>
                  <a:srgbClr val="000000"/>
                </a:solidFill>
                <a:latin typeface="Georgia" panose="02040502050405020303" pitchFamily="18" charset="0"/>
              </a:rPr>
              <a:t>for </a:t>
            </a:r>
            <a:r>
              <a:rPr lang="en-US" sz="2000" b="1">
                <a:solidFill>
                  <a:srgbClr val="000000"/>
                </a:solidFill>
                <a:latin typeface="Georgia" panose="02040502050405020303" pitchFamily="18" charset="0"/>
              </a:rPr>
              <a:t>Complete Streets</a:t>
            </a:r>
            <a:r>
              <a:rPr lang="en-US" sz="2000">
                <a:solidFill>
                  <a:srgbClr val="000000"/>
                </a:solidFill>
                <a:latin typeface="Georgia" panose="02040502050405020303" pitchFamily="18" charset="0"/>
              </a:rPr>
              <a:t> and related implementation projects.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solidFill>
                <a:srgbClr val="000000"/>
              </a:solidFill>
              <a:latin typeface="Georgia" panose="02040502050405020303" pitchFamily="18" charset="0"/>
            </a:endParaRPr>
          </a:p>
          <a:p>
            <a:endParaRPr lang="en-US" sz="2000">
              <a:solidFill>
                <a:srgbClr val="000000"/>
              </a:solidFill>
              <a:latin typeface="Georgia" panose="02040502050405020303" pitchFamily="18" charset="0"/>
            </a:endParaRPr>
          </a:p>
        </p:txBody>
      </p:sp>
    </p:spTree>
    <p:extLst>
      <p:ext uri="{BB962C8B-B14F-4D97-AF65-F5344CB8AC3E}">
        <p14:creationId xmlns:p14="http://schemas.microsoft.com/office/powerpoint/2010/main" val="389080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70356"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924945"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Enhanced Rail and Bus Service</a:t>
            </a:r>
          </a:p>
        </p:txBody>
      </p:sp>
      <p:pic>
        <p:nvPicPr>
          <p:cNvPr id="6" name="Picture 5">
            <a:extLst>
              <a:ext uri="{FF2B5EF4-FFF2-40B4-BE49-F238E27FC236}">
                <a16:creationId xmlns:a16="http://schemas.microsoft.com/office/drawing/2014/main" id="{EB3B72C7-4C65-5F55-2652-B74A1B48AB1B}"/>
              </a:ext>
            </a:extLst>
          </p:cNvPr>
          <p:cNvPicPr>
            <a:picLocks noChangeAspect="1"/>
          </p:cNvPicPr>
          <p:nvPr/>
        </p:nvPicPr>
        <p:blipFill>
          <a:blip r:embed="rId3"/>
          <a:stretch>
            <a:fillRect/>
          </a:stretch>
        </p:blipFill>
        <p:spPr>
          <a:xfrm>
            <a:off x="1282392" y="2105539"/>
            <a:ext cx="2014410" cy="2050001"/>
          </a:xfrm>
          <a:prstGeom prst="rect">
            <a:avLst/>
          </a:prstGeom>
        </p:spPr>
      </p:pic>
      <p:sp>
        <p:nvSpPr>
          <p:cNvPr id="8" name="TextBox 7">
            <a:extLst>
              <a:ext uri="{FF2B5EF4-FFF2-40B4-BE49-F238E27FC236}">
                <a16:creationId xmlns:a16="http://schemas.microsoft.com/office/drawing/2014/main" id="{F31C4326-12BD-A4E0-E073-CFFEC4CB0FDB}"/>
              </a:ext>
            </a:extLst>
          </p:cNvPr>
          <p:cNvSpPr txBox="1"/>
          <p:nvPr/>
        </p:nvSpPr>
        <p:spPr>
          <a:xfrm>
            <a:off x="4480383" y="1424599"/>
            <a:ext cx="6096000" cy="4708981"/>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Collaborate with CTDOT, member municipalities, the Pioneer Valley Planning Commission (PVPC), and other stakeholders to </a:t>
            </a:r>
            <a:r>
              <a:rPr lang="en-US" sz="2000" b="1" i="0" u="none" strike="noStrike">
                <a:solidFill>
                  <a:srgbClr val="000000"/>
                </a:solidFill>
                <a:effectLst/>
                <a:latin typeface="Georgia" panose="02040502050405020303" pitchFamily="18" charset="0"/>
              </a:rPr>
              <a:t>improve passenger service on the Hartford Line</a:t>
            </a:r>
            <a:r>
              <a:rPr lang="en-US" sz="2000" b="0" i="0" u="none" strike="noStrike">
                <a:solidFill>
                  <a:srgbClr val="000000"/>
                </a:solidFill>
                <a:effectLst/>
                <a:latin typeface="Georgia" panose="02040502050405020303" pitchFamily="18" charset="0"/>
              </a:rPr>
              <a:t>. </a:t>
            </a:r>
          </a:p>
          <a:p>
            <a:pPr marL="457200" indent="-457200">
              <a:buFont typeface="+mj-lt"/>
              <a:buAutoNum type="arabicParenR"/>
            </a:pPr>
            <a:endParaRPr lang="en-US" sz="2000">
              <a:solidFill>
                <a:srgbClr val="000000"/>
              </a:solidFill>
              <a:latin typeface="Georgia" panose="02040502050405020303" pitchFamily="18" charset="0"/>
            </a:endParaRPr>
          </a:p>
          <a:p>
            <a:pPr marL="457200" indent="-457200">
              <a:buFont typeface="+mj-lt"/>
              <a:buAutoNum type="arabicParenR"/>
            </a:pPr>
            <a:r>
              <a:rPr lang="en-US" sz="2000" kern="100">
                <a:effectLst/>
                <a:latin typeface="Georgia" panose="02040502050405020303" pitchFamily="18" charset="0"/>
                <a:ea typeface="Calibri" panose="020F0502020204030204" pitchFamily="34" charset="0"/>
                <a:cs typeface="Times New Roman" panose="02020603050405020304" pitchFamily="18" charset="0"/>
              </a:rPr>
              <a:t>Help shape the </a:t>
            </a:r>
            <a:r>
              <a:rPr lang="en-US" sz="2000" b="1" kern="100">
                <a:effectLst/>
                <a:latin typeface="Georgia" panose="02040502050405020303" pitchFamily="18" charset="0"/>
                <a:ea typeface="Calibri" panose="020F0502020204030204" pitchFamily="34" charset="0"/>
                <a:cs typeface="Times New Roman" panose="02020603050405020304" pitchFamily="18" charset="0"/>
              </a:rPr>
              <a:t>Greater Hartford Mobility Study (GHMS) </a:t>
            </a:r>
            <a:r>
              <a:rPr lang="en-US" sz="2000" kern="100">
                <a:effectLst/>
                <a:latin typeface="Georgia" panose="02040502050405020303" pitchFamily="18" charset="0"/>
                <a:ea typeface="Calibri" panose="020F0502020204030204" pitchFamily="34" charset="0"/>
                <a:cs typeface="Times New Roman" panose="02020603050405020304" pitchFamily="18" charset="0"/>
              </a:rPr>
              <a:t>and advocate for the implementation of recommended projects. </a:t>
            </a:r>
          </a:p>
          <a:p>
            <a:pPr marL="457200" indent="-457200">
              <a:buFont typeface="+mj-lt"/>
              <a:buAutoNum type="arabicParenR"/>
            </a:pPr>
            <a:endParaRPr lang="en-US" sz="2000" kern="10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mj-lt"/>
              <a:buAutoNum type="arabicParenR"/>
            </a:pPr>
            <a:r>
              <a:rPr lang="en-US" sz="2000" kern="100">
                <a:effectLst/>
                <a:latin typeface="Georgia" panose="02040502050405020303" pitchFamily="18" charset="0"/>
                <a:ea typeface="Calibri" panose="020F0502020204030204" pitchFamily="34" charset="0"/>
                <a:cs typeface="Times New Roman" panose="02020603050405020304" pitchFamily="18" charset="0"/>
              </a:rPr>
              <a:t>Work with CTDOT and transit operators to enhance bus service, including paratransit throughout our region.</a:t>
            </a:r>
          </a:p>
        </p:txBody>
      </p:sp>
    </p:spTree>
    <p:extLst>
      <p:ext uri="{BB962C8B-B14F-4D97-AF65-F5344CB8AC3E}">
        <p14:creationId xmlns:p14="http://schemas.microsoft.com/office/powerpoint/2010/main" val="404017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70356"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924945"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Enhanced Rail and Bus Service</a:t>
            </a:r>
          </a:p>
        </p:txBody>
      </p:sp>
      <p:pic>
        <p:nvPicPr>
          <p:cNvPr id="6" name="Picture 5">
            <a:extLst>
              <a:ext uri="{FF2B5EF4-FFF2-40B4-BE49-F238E27FC236}">
                <a16:creationId xmlns:a16="http://schemas.microsoft.com/office/drawing/2014/main" id="{EB3B72C7-4C65-5F55-2652-B74A1B48AB1B}"/>
              </a:ext>
            </a:extLst>
          </p:cNvPr>
          <p:cNvPicPr>
            <a:picLocks noChangeAspect="1"/>
          </p:cNvPicPr>
          <p:nvPr/>
        </p:nvPicPr>
        <p:blipFill>
          <a:blip r:embed="rId3"/>
          <a:stretch>
            <a:fillRect/>
          </a:stretch>
        </p:blipFill>
        <p:spPr>
          <a:xfrm>
            <a:off x="1282392" y="2105539"/>
            <a:ext cx="2014410" cy="2050001"/>
          </a:xfrm>
          <a:prstGeom prst="rect">
            <a:avLst/>
          </a:prstGeom>
        </p:spPr>
      </p:pic>
      <p:sp>
        <p:nvSpPr>
          <p:cNvPr id="8" name="TextBox 7">
            <a:extLst>
              <a:ext uri="{FF2B5EF4-FFF2-40B4-BE49-F238E27FC236}">
                <a16:creationId xmlns:a16="http://schemas.microsoft.com/office/drawing/2014/main" id="{F31C4326-12BD-A4E0-E073-CFFEC4CB0FDB}"/>
              </a:ext>
            </a:extLst>
          </p:cNvPr>
          <p:cNvSpPr txBox="1"/>
          <p:nvPr/>
        </p:nvSpPr>
        <p:spPr>
          <a:xfrm>
            <a:off x="4781005" y="1757108"/>
            <a:ext cx="6096000" cy="4401205"/>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Collaborate with CTDOT, member municipalities, the Pioneer Valley Planning Commission (PVPC), and other stakeholders to </a:t>
            </a:r>
            <a:r>
              <a:rPr lang="en-US" sz="2000" b="1" i="0" u="none" strike="noStrike">
                <a:solidFill>
                  <a:srgbClr val="000000"/>
                </a:solidFill>
                <a:effectLst/>
                <a:latin typeface="Georgia" panose="02040502050405020303" pitchFamily="18" charset="0"/>
              </a:rPr>
              <a:t>improve passenger service on the Hartford Line</a:t>
            </a:r>
            <a:r>
              <a:rPr lang="en-US" sz="2000" b="0" i="0" u="none" strike="noStrike">
                <a:solidFill>
                  <a:srgbClr val="000000"/>
                </a:solidFill>
                <a:effectLst/>
                <a:latin typeface="Georgia" panose="02040502050405020303" pitchFamily="18" charset="0"/>
              </a:rPr>
              <a:t>. </a:t>
            </a:r>
          </a:p>
          <a:p>
            <a:pPr marL="342900" indent="-342900">
              <a:buFont typeface="Arial" panose="020B0604020202020204" pitchFamily="34" charset="0"/>
              <a:buChar char="•"/>
            </a:pPr>
            <a:endParaRPr lang="en-US" sz="2000" b="0" i="0" u="none" strike="noStrike">
              <a:solidFill>
                <a:srgbClr val="000000"/>
              </a:solidFill>
              <a:effectLst/>
              <a:latin typeface="Georgia" panose="02040502050405020303" pitchFamily="18" charset="0"/>
            </a:endParaRPr>
          </a:p>
          <a:p>
            <a:r>
              <a:rPr lang="en-US" sz="2000" b="1" i="0" u="none" strike="noStrike">
                <a:solidFill>
                  <a:srgbClr val="000000"/>
                </a:solidFill>
                <a:effectLst/>
                <a:latin typeface="Georgia" panose="02040502050405020303" pitchFamily="18" charset="0"/>
              </a:rPr>
              <a:t>Action Step:</a:t>
            </a:r>
          </a:p>
          <a:p>
            <a:endParaRPr lang="en-US" sz="2000" b="0" i="0" u="none" strike="noStrike">
              <a:solidFill>
                <a:srgbClr val="000000"/>
              </a:solidFill>
              <a:effectLst/>
              <a:latin typeface="Georgia" panose="02040502050405020303" pitchFamily="18" charset="0"/>
            </a:endParaRPr>
          </a:p>
          <a:p>
            <a:r>
              <a:rPr lang="en-US" sz="2000" b="0" i="0" u="none" strike="noStrike">
                <a:solidFill>
                  <a:srgbClr val="000000"/>
                </a:solidFill>
                <a:effectLst/>
                <a:latin typeface="Georgia" panose="02040502050405020303" pitchFamily="18" charset="0"/>
              </a:rPr>
              <a:t>Re-establish the </a:t>
            </a:r>
            <a:r>
              <a:rPr lang="en-US" sz="2000" b="1" i="0" u="none" strike="noStrike">
                <a:solidFill>
                  <a:srgbClr val="000000"/>
                </a:solidFill>
                <a:effectLst/>
                <a:latin typeface="Georgia" panose="02040502050405020303" pitchFamily="18" charset="0"/>
              </a:rPr>
              <a:t>CTfastrak/Hartford Line Corridor Advisory Committee</a:t>
            </a:r>
            <a:r>
              <a:rPr lang="en-US" sz="2000" b="0" i="0" u="none" strike="noStrike">
                <a:solidFill>
                  <a:srgbClr val="000000"/>
                </a:solidFill>
                <a:effectLst/>
                <a:latin typeface="Georgia" panose="02040502050405020303" pitchFamily="18" charset="0"/>
              </a:rPr>
              <a:t> to </a:t>
            </a:r>
            <a:r>
              <a:rPr lang="en-US" sz="2000" b="1" i="0" u="none" strike="noStrike">
                <a:solidFill>
                  <a:srgbClr val="000000"/>
                </a:solidFill>
                <a:effectLst/>
                <a:latin typeface="Georgia" panose="02040502050405020303" pitchFamily="18" charset="0"/>
              </a:rPr>
              <a:t>support continued state investment in these transit assets</a:t>
            </a:r>
            <a:r>
              <a:rPr lang="en-US" sz="2000" b="0" i="0" u="none" strike="noStrike">
                <a:solidFill>
                  <a:srgbClr val="000000"/>
                </a:solidFill>
                <a:effectLst/>
                <a:latin typeface="Georgia" panose="02040502050405020303" pitchFamily="18" charset="0"/>
              </a:rPr>
              <a:t>. </a:t>
            </a:r>
          </a:p>
        </p:txBody>
      </p:sp>
    </p:spTree>
    <p:extLst>
      <p:ext uri="{BB962C8B-B14F-4D97-AF65-F5344CB8AC3E}">
        <p14:creationId xmlns:p14="http://schemas.microsoft.com/office/powerpoint/2010/main" val="248426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70356"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924945"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Enhanced Rail and Bus Service</a:t>
            </a:r>
          </a:p>
        </p:txBody>
      </p:sp>
      <p:pic>
        <p:nvPicPr>
          <p:cNvPr id="6" name="Picture 5">
            <a:extLst>
              <a:ext uri="{FF2B5EF4-FFF2-40B4-BE49-F238E27FC236}">
                <a16:creationId xmlns:a16="http://schemas.microsoft.com/office/drawing/2014/main" id="{EB3B72C7-4C65-5F55-2652-B74A1B48AB1B}"/>
              </a:ext>
            </a:extLst>
          </p:cNvPr>
          <p:cNvPicPr>
            <a:picLocks noChangeAspect="1"/>
          </p:cNvPicPr>
          <p:nvPr/>
        </p:nvPicPr>
        <p:blipFill>
          <a:blip r:embed="rId3"/>
          <a:stretch>
            <a:fillRect/>
          </a:stretch>
        </p:blipFill>
        <p:spPr>
          <a:xfrm>
            <a:off x="1282392" y="2105539"/>
            <a:ext cx="2014410" cy="2050001"/>
          </a:xfrm>
          <a:prstGeom prst="rect">
            <a:avLst/>
          </a:prstGeom>
        </p:spPr>
      </p:pic>
      <p:sp>
        <p:nvSpPr>
          <p:cNvPr id="8" name="TextBox 7">
            <a:extLst>
              <a:ext uri="{FF2B5EF4-FFF2-40B4-BE49-F238E27FC236}">
                <a16:creationId xmlns:a16="http://schemas.microsoft.com/office/drawing/2014/main" id="{F31C4326-12BD-A4E0-E073-CFFEC4CB0FDB}"/>
              </a:ext>
            </a:extLst>
          </p:cNvPr>
          <p:cNvSpPr txBox="1"/>
          <p:nvPr/>
        </p:nvSpPr>
        <p:spPr>
          <a:xfrm>
            <a:off x="4781005" y="1757108"/>
            <a:ext cx="6096000" cy="3337324"/>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marR="0" lvl="0" indent="-457200">
              <a:lnSpc>
                <a:spcPct val="107000"/>
              </a:lnSpc>
              <a:spcBef>
                <a:spcPts val="0"/>
              </a:spcBef>
              <a:spcAft>
                <a:spcPts val="800"/>
              </a:spcAft>
              <a:buFont typeface="+mj-lt"/>
              <a:buAutoNum type="arabicParenR" startAt="2"/>
            </a:pPr>
            <a:r>
              <a:rPr lang="en-US" sz="2000" kern="100">
                <a:effectLst/>
                <a:latin typeface="Georgia" panose="02040502050405020303" pitchFamily="18" charset="0"/>
                <a:ea typeface="Calibri" panose="020F0502020204030204" pitchFamily="34" charset="0"/>
                <a:cs typeface="Times New Roman" panose="02020603050405020304" pitchFamily="18" charset="0"/>
              </a:rPr>
              <a:t>Help shape the </a:t>
            </a:r>
            <a:r>
              <a:rPr lang="en-US" sz="2000" b="1" kern="100">
                <a:effectLst/>
                <a:latin typeface="Georgia" panose="02040502050405020303" pitchFamily="18" charset="0"/>
                <a:ea typeface="Calibri" panose="020F0502020204030204" pitchFamily="34" charset="0"/>
                <a:cs typeface="Times New Roman" panose="02020603050405020304" pitchFamily="18" charset="0"/>
              </a:rPr>
              <a:t>Greater Hartford Mobility Study (GHMS) </a:t>
            </a:r>
            <a:r>
              <a:rPr lang="en-US" sz="2000" kern="100">
                <a:effectLst/>
                <a:latin typeface="Georgia" panose="02040502050405020303" pitchFamily="18" charset="0"/>
                <a:ea typeface="Calibri" panose="020F0502020204030204" pitchFamily="34" charset="0"/>
                <a:cs typeface="Times New Roman" panose="02020603050405020304" pitchFamily="18" charset="0"/>
              </a:rPr>
              <a:t>and advocate for the implementation of recommended projects.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b="0" i="0" u="none" strike="noStrike">
              <a:solidFill>
                <a:srgbClr val="000000"/>
              </a:solidFill>
              <a:effectLst/>
              <a:latin typeface="Georgia" panose="02040502050405020303" pitchFamily="18" charset="0"/>
            </a:endParaRPr>
          </a:p>
          <a:p>
            <a:r>
              <a:rPr lang="en-US" sz="2000" b="1" i="0" u="none" strike="noStrike">
                <a:solidFill>
                  <a:srgbClr val="000000"/>
                </a:solidFill>
                <a:effectLst/>
                <a:latin typeface="Georgia" panose="02040502050405020303" pitchFamily="18" charset="0"/>
              </a:rPr>
              <a:t>Action Step:</a:t>
            </a:r>
          </a:p>
          <a:p>
            <a:endParaRPr lang="en-US" sz="2000" b="1" kern="10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r>
              <a:rPr lang="en-US" sz="2000" kern="100">
                <a:effectLst/>
                <a:latin typeface="Georgia" panose="02040502050405020303" pitchFamily="18" charset="0"/>
                <a:ea typeface="Calibri" panose="020F0502020204030204" pitchFamily="34" charset="0"/>
                <a:cs typeface="Times New Roman" panose="02020603050405020304" pitchFamily="18" charset="0"/>
              </a:rPr>
              <a:t>Continue to </a:t>
            </a:r>
            <a:r>
              <a:rPr lang="en-US" sz="2000" b="1" kern="100">
                <a:effectLst/>
                <a:latin typeface="Georgia" panose="02040502050405020303" pitchFamily="18" charset="0"/>
                <a:ea typeface="Calibri" panose="020F0502020204030204" pitchFamily="34" charset="0"/>
                <a:cs typeface="Times New Roman" panose="02020603050405020304" pitchFamily="18" charset="0"/>
              </a:rPr>
              <a:t>participate in the development and implementation of the GHMS</a:t>
            </a:r>
            <a:r>
              <a:rPr lang="en-US" sz="2000" kern="100">
                <a:effectLst/>
                <a:latin typeface="Georgia" panose="02040502050405020303" pitchFamily="18" charset="0"/>
                <a:ea typeface="Calibri" panose="020F0502020204030204" pitchFamily="34" charset="0"/>
                <a:cs typeface="Times New Roman" panose="02020603050405020304" pitchFamily="18" charset="0"/>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57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5" name="Straight Connector 4">
            <a:extLst>
              <a:ext uri="{FF2B5EF4-FFF2-40B4-BE49-F238E27FC236}">
                <a16:creationId xmlns:a16="http://schemas.microsoft.com/office/drawing/2014/main" id="{F67871C8-9914-4648-B795-2717E3A6B234}"/>
              </a:ext>
            </a:extLst>
          </p:cNvPr>
          <p:cNvCxnSpPr>
            <a:cxnSpLocks/>
          </p:cNvCxnSpPr>
          <p:nvPr/>
        </p:nvCxnSpPr>
        <p:spPr>
          <a:xfrm>
            <a:off x="1070356"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924945" y="4377787"/>
            <a:ext cx="2811268" cy="70788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Enhanced Rail and Bus Service</a:t>
            </a:r>
          </a:p>
        </p:txBody>
      </p:sp>
      <p:pic>
        <p:nvPicPr>
          <p:cNvPr id="6" name="Picture 5">
            <a:extLst>
              <a:ext uri="{FF2B5EF4-FFF2-40B4-BE49-F238E27FC236}">
                <a16:creationId xmlns:a16="http://schemas.microsoft.com/office/drawing/2014/main" id="{EB3B72C7-4C65-5F55-2652-B74A1B48AB1B}"/>
              </a:ext>
            </a:extLst>
          </p:cNvPr>
          <p:cNvPicPr>
            <a:picLocks noChangeAspect="1"/>
          </p:cNvPicPr>
          <p:nvPr/>
        </p:nvPicPr>
        <p:blipFill>
          <a:blip r:embed="rId3"/>
          <a:stretch>
            <a:fillRect/>
          </a:stretch>
        </p:blipFill>
        <p:spPr>
          <a:xfrm>
            <a:off x="1282392" y="2105539"/>
            <a:ext cx="2014410" cy="2050001"/>
          </a:xfrm>
          <a:prstGeom prst="rect">
            <a:avLst/>
          </a:prstGeom>
        </p:spPr>
      </p:pic>
      <p:sp>
        <p:nvSpPr>
          <p:cNvPr id="8" name="TextBox 7">
            <a:extLst>
              <a:ext uri="{FF2B5EF4-FFF2-40B4-BE49-F238E27FC236}">
                <a16:creationId xmlns:a16="http://schemas.microsoft.com/office/drawing/2014/main" id="{F31C4326-12BD-A4E0-E073-CFFEC4CB0FDB}"/>
              </a:ext>
            </a:extLst>
          </p:cNvPr>
          <p:cNvSpPr txBox="1"/>
          <p:nvPr/>
        </p:nvSpPr>
        <p:spPr>
          <a:xfrm>
            <a:off x="4781005" y="1356056"/>
            <a:ext cx="6096000" cy="5000343"/>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marR="0" lvl="0" indent="-457200">
              <a:lnSpc>
                <a:spcPct val="107000"/>
              </a:lnSpc>
              <a:spcBef>
                <a:spcPts val="0"/>
              </a:spcBef>
              <a:spcAft>
                <a:spcPts val="800"/>
              </a:spcAft>
              <a:buFont typeface="+mj-lt"/>
              <a:buAutoNum type="arabicParenR" startAt="3"/>
            </a:pPr>
            <a:r>
              <a:rPr lang="en-US" sz="2000" kern="100">
                <a:effectLst/>
                <a:latin typeface="Georgia" panose="02040502050405020303" pitchFamily="18" charset="0"/>
                <a:ea typeface="Calibri" panose="020F0502020204030204" pitchFamily="34" charset="0"/>
                <a:cs typeface="Times New Roman" panose="02020603050405020304" pitchFamily="18" charset="0"/>
              </a:rPr>
              <a:t>Work with CTDOT and transit operators to enhance bus service, including paratransit throughout our region.</a:t>
            </a:r>
          </a:p>
          <a:p>
            <a:pPr marR="0" lvl="0">
              <a:lnSpc>
                <a:spcPct val="107000"/>
              </a:lnSpc>
              <a:spcBef>
                <a:spcPts val="0"/>
              </a:spcBef>
              <a:spcAft>
                <a:spcPts val="800"/>
              </a:spcAft>
            </a:pPr>
            <a:endParaRPr lang="en-US" sz="2000" b="0" i="0" u="none" strike="noStrike">
              <a:solidFill>
                <a:srgbClr val="000000"/>
              </a:solidFill>
              <a:effectLst/>
              <a:latin typeface="Georgia" panose="02040502050405020303" pitchFamily="18" charset="0"/>
            </a:endParaRPr>
          </a:p>
          <a:p>
            <a:r>
              <a:rPr lang="en-US" sz="2000" b="1" i="0" u="none" strike="noStrike">
                <a:solidFill>
                  <a:srgbClr val="000000"/>
                </a:solidFill>
                <a:effectLst/>
                <a:latin typeface="Georgia" panose="02040502050405020303" pitchFamily="18" charset="0"/>
              </a:rPr>
              <a:t>Action Step:</a:t>
            </a:r>
          </a:p>
          <a:p>
            <a:endParaRPr lang="en-US" sz="2000" b="1" kern="10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mj-lt"/>
              <a:buAutoNum type="arabicParenR"/>
            </a:pPr>
            <a:r>
              <a:rPr lang="en-US" sz="2000" kern="100">
                <a:effectLst/>
                <a:latin typeface="Georgia" panose="02040502050405020303" pitchFamily="18" charset="0"/>
                <a:ea typeface="Calibri" panose="020F0502020204030204" pitchFamily="34" charset="0"/>
                <a:cs typeface="Times New Roman" panose="02020603050405020304" pitchFamily="18" charset="0"/>
              </a:rPr>
              <a:t>Conduct a </a:t>
            </a:r>
            <a:r>
              <a:rPr lang="en-US" sz="2000" b="1" kern="100">
                <a:effectLst/>
                <a:latin typeface="Georgia" panose="02040502050405020303" pitchFamily="18" charset="0"/>
                <a:ea typeface="Calibri" panose="020F0502020204030204" pitchFamily="34" charset="0"/>
                <a:cs typeface="Times New Roman" panose="02020603050405020304" pitchFamily="18" charset="0"/>
              </a:rPr>
              <a:t>comprehensive service analysis </a:t>
            </a:r>
            <a:r>
              <a:rPr lang="en-US" sz="2000" kern="100">
                <a:effectLst/>
                <a:latin typeface="Georgia" panose="02040502050405020303" pitchFamily="18" charset="0"/>
                <a:ea typeface="Calibri" panose="020F0502020204030204" pitchFamily="34" charset="0"/>
                <a:cs typeface="Times New Roman" panose="02020603050405020304" pitchFamily="18" charset="0"/>
              </a:rPr>
              <a:t>to analyze transit needs around the region, including </a:t>
            </a:r>
            <a:r>
              <a:rPr lang="en-US" sz="2000" b="1" kern="100">
                <a:effectLst/>
                <a:latin typeface="Georgia" panose="02040502050405020303" pitchFamily="18" charset="0"/>
                <a:ea typeface="Calibri" panose="020F0502020204030204" pitchFamily="34" charset="0"/>
                <a:cs typeface="Times New Roman" panose="02020603050405020304" pitchFamily="18" charset="0"/>
              </a:rPr>
              <a:t>rural and other underserved areas</a:t>
            </a:r>
            <a:r>
              <a:rPr lang="en-US" sz="2000" kern="100">
                <a:effectLst/>
                <a:latin typeface="Georgia" panose="02040502050405020303" pitchFamily="18" charset="0"/>
                <a:ea typeface="Calibri" panose="020F0502020204030204" pitchFamily="34" charset="0"/>
                <a:cs typeface="Times New Roman" panose="02020603050405020304" pitchFamily="18" charset="0"/>
              </a:rPr>
              <a:t>.</a:t>
            </a:r>
          </a:p>
          <a:p>
            <a:pPr marL="457200" indent="-457200">
              <a:buFont typeface="+mj-lt"/>
              <a:buAutoNum type="arabicParenR"/>
            </a:pPr>
            <a:endParaRPr lang="en-US" sz="2000" kern="10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mj-lt"/>
              <a:buAutoNum type="arabicParenR"/>
            </a:pPr>
            <a:r>
              <a:rPr lang="en-US" sz="2000" kern="100">
                <a:effectLst/>
                <a:latin typeface="Georgia" panose="02040502050405020303" pitchFamily="18" charset="0"/>
                <a:ea typeface="Calibri" panose="020F0502020204030204" pitchFamily="34" charset="0"/>
                <a:cs typeface="Times New Roman" panose="02020603050405020304" pitchFamily="18" charset="0"/>
              </a:rPr>
              <a:t>Assist member municipalities with</a:t>
            </a:r>
            <a:r>
              <a:rPr lang="en-US" sz="2000" b="1" kern="100">
                <a:effectLst/>
                <a:latin typeface="Georgia" panose="02040502050405020303" pitchFamily="18" charset="0"/>
                <a:ea typeface="Calibri" panose="020F0502020204030204" pitchFamily="34" charset="0"/>
                <a:cs typeface="Times New Roman" panose="02020603050405020304" pitchFamily="18" charset="0"/>
              </a:rPr>
              <a:t> grant opportunities to improve service</a:t>
            </a:r>
            <a:r>
              <a:rPr lang="en-US" sz="2000" kern="100">
                <a:effectLst/>
                <a:latin typeface="Georgia" panose="02040502050405020303" pitchFamily="18" charset="0"/>
                <a:ea typeface="Calibri" panose="020F0502020204030204" pitchFamily="34" charset="0"/>
                <a:cs typeface="Times New Roman" panose="02020603050405020304" pitchFamily="18" charset="0"/>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621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7" name="Straight Connector 6">
            <a:extLst>
              <a:ext uri="{FF2B5EF4-FFF2-40B4-BE49-F238E27FC236}">
                <a16:creationId xmlns:a16="http://schemas.microsoft.com/office/drawing/2014/main" id="{C90FF6C7-1F4E-4CD9-ACDD-65232822158B}"/>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986627" y="4377787"/>
            <a:ext cx="2752545"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Public Sector Workforce Development, Shared Services, and Direct Services</a:t>
            </a:r>
          </a:p>
        </p:txBody>
      </p:sp>
      <p:pic>
        <p:nvPicPr>
          <p:cNvPr id="9" name="Picture 8">
            <a:extLst>
              <a:ext uri="{FF2B5EF4-FFF2-40B4-BE49-F238E27FC236}">
                <a16:creationId xmlns:a16="http://schemas.microsoft.com/office/drawing/2014/main" id="{4BF9474E-7729-5E1A-CD8B-02E18A2877D1}"/>
              </a:ext>
            </a:extLst>
          </p:cNvPr>
          <p:cNvPicPr>
            <a:picLocks noChangeAspect="1"/>
          </p:cNvPicPr>
          <p:nvPr/>
        </p:nvPicPr>
        <p:blipFill>
          <a:blip r:embed="rId3"/>
          <a:stretch>
            <a:fillRect/>
          </a:stretch>
        </p:blipFill>
        <p:spPr>
          <a:xfrm>
            <a:off x="1097811" y="2068111"/>
            <a:ext cx="2365387" cy="2050002"/>
          </a:xfrm>
          <a:prstGeom prst="rect">
            <a:avLst/>
          </a:prstGeom>
        </p:spPr>
      </p:pic>
      <p:sp>
        <p:nvSpPr>
          <p:cNvPr id="8" name="TextBox 7">
            <a:extLst>
              <a:ext uri="{FF2B5EF4-FFF2-40B4-BE49-F238E27FC236}">
                <a16:creationId xmlns:a16="http://schemas.microsoft.com/office/drawing/2014/main" id="{D74E1F3E-1DAF-E89F-5487-9306A98A4C25}"/>
              </a:ext>
            </a:extLst>
          </p:cNvPr>
          <p:cNvSpPr txBox="1"/>
          <p:nvPr/>
        </p:nvSpPr>
        <p:spPr>
          <a:xfrm>
            <a:off x="4480383" y="1905504"/>
            <a:ext cx="6913690" cy="4093428"/>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Work with member municipalities and other key stakeholders to </a:t>
            </a:r>
            <a:r>
              <a:rPr lang="en-US" sz="2000" b="1" i="0" u="none" strike="noStrike">
                <a:solidFill>
                  <a:srgbClr val="000000"/>
                </a:solidFill>
                <a:effectLst/>
                <a:latin typeface="Georgia" panose="02040502050405020303" pitchFamily="18" charset="0"/>
              </a:rPr>
              <a:t>develop a talent pipeline for key municipal occupations</a:t>
            </a:r>
            <a:r>
              <a:rPr lang="en-US" sz="2000" b="0" i="0" u="none" strike="noStrike">
                <a:solidFill>
                  <a:srgbClr val="000000"/>
                </a:solidFill>
                <a:effectLst/>
                <a:latin typeface="Georgia" panose="02040502050405020303" pitchFamily="18" charset="0"/>
              </a:rPr>
              <a:t>. </a:t>
            </a:r>
          </a:p>
          <a:p>
            <a:pPr marL="342900" indent="-342900">
              <a:buFont typeface="+mj-lt"/>
              <a:buAutoNum type="arabicParenR"/>
            </a:pPr>
            <a:endParaRPr lang="en-US" sz="2000">
              <a:solidFill>
                <a:srgbClr val="000000"/>
              </a:solidFill>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Help member municipalities </a:t>
            </a:r>
            <a:r>
              <a:rPr lang="en-US" sz="2000" b="1" i="0" u="none" strike="noStrike">
                <a:solidFill>
                  <a:srgbClr val="000000"/>
                </a:solidFill>
                <a:effectLst/>
                <a:latin typeface="Georgia" panose="02040502050405020303" pitchFamily="18" charset="0"/>
              </a:rPr>
              <a:t>share services to capture economies of scale</a:t>
            </a:r>
            <a:r>
              <a:rPr lang="en-US" sz="2000" b="0" i="0" u="none" strike="noStrike">
                <a:solidFill>
                  <a:srgbClr val="000000"/>
                </a:solidFill>
                <a:effectLst/>
                <a:latin typeface="Georgia" panose="02040502050405020303" pitchFamily="18" charset="0"/>
              </a:rPr>
              <a:t> and </a:t>
            </a:r>
            <a:r>
              <a:rPr lang="en-US" sz="2000" b="1" i="0" u="none" strike="noStrike">
                <a:solidFill>
                  <a:srgbClr val="000000"/>
                </a:solidFill>
                <a:effectLst/>
                <a:latin typeface="Georgia" panose="02040502050405020303" pitchFamily="18" charset="0"/>
              </a:rPr>
              <a:t>improve service quality. </a:t>
            </a:r>
          </a:p>
          <a:p>
            <a:pPr marL="342900" indent="-342900">
              <a:buFont typeface="+mj-lt"/>
              <a:buAutoNum type="arabicParenR"/>
            </a:pPr>
            <a:endParaRPr lang="en-US" sz="2000" b="1">
              <a:solidFill>
                <a:srgbClr val="000000"/>
              </a:solidFill>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Provide direct services through CRCOG where desired and feasible.</a:t>
            </a:r>
          </a:p>
          <a:p>
            <a:endParaRPr lang="en-US" sz="2000" b="1" i="0" u="none" strike="noStrike">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3571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F37C17-2A1F-45AF-848D-6D83FF556DE1}"/>
              </a:ext>
            </a:extLst>
          </p:cNvPr>
          <p:cNvSpPr/>
          <p:nvPr/>
        </p:nvSpPr>
        <p:spPr>
          <a:xfrm>
            <a:off x="8702180" y="0"/>
            <a:ext cx="3489820" cy="6858000"/>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07C36E-3AB7-47EF-BE11-54ADB764C6CC}"/>
              </a:ext>
            </a:extLst>
          </p:cNvPr>
          <p:cNvSpPr txBox="1"/>
          <p:nvPr/>
        </p:nvSpPr>
        <p:spPr>
          <a:xfrm>
            <a:off x="564159" y="207355"/>
            <a:ext cx="6094602" cy="707886"/>
          </a:xfrm>
          <a:prstGeom prst="rect">
            <a:avLst/>
          </a:prstGeom>
          <a:noFill/>
        </p:spPr>
        <p:txBody>
          <a:bodyPr wrap="square">
            <a:spAutoFit/>
          </a:bodyPr>
          <a:lstStyle/>
          <a:p>
            <a:r>
              <a:rPr lang="en-US" sz="4000" b="1">
                <a:solidFill>
                  <a:srgbClr val="1F666E"/>
                </a:solidFill>
                <a:latin typeface="Verdana" panose="020B0604030504040204" pitchFamily="34" charset="0"/>
                <a:ea typeface="Verdana" panose="020B0604030504040204" pitchFamily="34" charset="0"/>
              </a:rPr>
              <a:t>Introduction</a:t>
            </a:r>
          </a:p>
        </p:txBody>
      </p:sp>
      <p:sp>
        <p:nvSpPr>
          <p:cNvPr id="8" name="TextBox 7">
            <a:extLst>
              <a:ext uri="{FF2B5EF4-FFF2-40B4-BE49-F238E27FC236}">
                <a16:creationId xmlns:a16="http://schemas.microsoft.com/office/drawing/2014/main" id="{13143DE2-07A8-4B61-B4AD-32D11F73F9CD}"/>
              </a:ext>
            </a:extLst>
          </p:cNvPr>
          <p:cNvSpPr txBox="1"/>
          <p:nvPr/>
        </p:nvSpPr>
        <p:spPr>
          <a:xfrm>
            <a:off x="288759" y="983269"/>
            <a:ext cx="8325326" cy="5632311"/>
          </a:xfrm>
          <a:prstGeom prst="rect">
            <a:avLst/>
          </a:prstGeom>
          <a:noFill/>
        </p:spPr>
        <p:txBody>
          <a:bodyPr wrap="square">
            <a:spAutoFit/>
          </a:bodyPr>
          <a:lstStyle/>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CRCOG’s Strategic Visioning Process began </a:t>
            </a:r>
            <a:r>
              <a:rPr lang="en-US" sz="2000" b="1">
                <a:solidFill>
                  <a:schemeClr val="bg2">
                    <a:lumMod val="25000"/>
                  </a:schemeClr>
                </a:solidFill>
                <a:latin typeface="Georgia" panose="02040502050405020303" pitchFamily="18" charset="0"/>
                <a:ea typeface="Verdana" panose="020B0604030504040204" pitchFamily="34" charset="0"/>
              </a:rPr>
              <a:t>Spring 2023.</a:t>
            </a:r>
          </a:p>
          <a:p>
            <a:pPr marL="342900" indent="-342900">
              <a:buFont typeface="Arial" panose="020B0604020202020204" pitchFamily="34" charset="0"/>
              <a:buChar char="•"/>
            </a:pPr>
            <a:endParaRPr lang="en-US" sz="2000" b="1">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Think about </a:t>
            </a:r>
            <a:r>
              <a:rPr lang="en-US" sz="2000" b="1">
                <a:solidFill>
                  <a:schemeClr val="bg2">
                    <a:lumMod val="25000"/>
                  </a:schemeClr>
                </a:solidFill>
                <a:latin typeface="Georgia" panose="02040502050405020303" pitchFamily="18" charset="0"/>
                <a:ea typeface="Verdana" panose="020B0604030504040204" pitchFamily="34" charset="0"/>
              </a:rPr>
              <a:t>where our organization is now,</a:t>
            </a:r>
            <a:r>
              <a:rPr lang="en-US" sz="2000">
                <a:solidFill>
                  <a:schemeClr val="bg2">
                    <a:lumMod val="25000"/>
                  </a:schemeClr>
                </a:solidFill>
                <a:latin typeface="Georgia" panose="02040502050405020303" pitchFamily="18" charset="0"/>
                <a:ea typeface="Verdana" panose="020B0604030504040204" pitchFamily="34" charset="0"/>
              </a:rPr>
              <a:t> </a:t>
            </a:r>
            <a:r>
              <a:rPr lang="en-US" sz="2000" b="1">
                <a:solidFill>
                  <a:schemeClr val="bg2">
                    <a:lumMod val="25000"/>
                  </a:schemeClr>
                </a:solidFill>
                <a:latin typeface="Georgia" panose="02040502050405020303" pitchFamily="18" charset="0"/>
                <a:ea typeface="Verdana" panose="020B0604030504040204" pitchFamily="34" charset="0"/>
              </a:rPr>
              <a:t>where we would like to go, and how we can best serve our members in the future, </a:t>
            </a:r>
            <a:r>
              <a:rPr lang="en-US" sz="2000">
                <a:solidFill>
                  <a:schemeClr val="bg2">
                    <a:lumMod val="25000"/>
                  </a:schemeClr>
                </a:solidFill>
                <a:latin typeface="Georgia" panose="02040502050405020303" pitchFamily="18" charset="0"/>
                <a:ea typeface="Verdana" panose="020B0604030504040204" pitchFamily="34" charset="0"/>
              </a:rPr>
              <a:t>while still providing established programs and services in our core plans and required by law.</a:t>
            </a:r>
            <a:endParaRPr lang="en-US" sz="2000" b="1">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endParaRPr lang="en-US" sz="2000" b="1">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Retained</a:t>
            </a:r>
            <a:r>
              <a:rPr lang="en-US" sz="2000" b="1">
                <a:solidFill>
                  <a:schemeClr val="bg2">
                    <a:lumMod val="25000"/>
                  </a:schemeClr>
                </a:solidFill>
                <a:latin typeface="Georgia" panose="02040502050405020303" pitchFamily="18" charset="0"/>
                <a:ea typeface="Verdana" panose="020B0604030504040204" pitchFamily="34" charset="0"/>
              </a:rPr>
              <a:t> Grossman Solutions </a:t>
            </a:r>
            <a:r>
              <a:rPr lang="en-US" sz="2000">
                <a:solidFill>
                  <a:schemeClr val="bg2">
                    <a:lumMod val="25000"/>
                  </a:schemeClr>
                </a:solidFill>
                <a:latin typeface="Georgia" panose="02040502050405020303" pitchFamily="18" charset="0"/>
                <a:ea typeface="Verdana" panose="020B0604030504040204" pitchFamily="34" charset="0"/>
              </a:rPr>
              <a:t>to assist this effort.</a:t>
            </a:r>
          </a:p>
          <a:p>
            <a:pPr marL="342900" indent="-342900">
              <a:buFont typeface="Arial" panose="020B0604020202020204" pitchFamily="34" charset="0"/>
              <a:buChar char="•"/>
            </a:pPr>
            <a:endParaRPr lang="en-US" sz="2000">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Conducted </a:t>
            </a:r>
            <a:r>
              <a:rPr lang="en-US" sz="2000" b="1">
                <a:solidFill>
                  <a:schemeClr val="bg2">
                    <a:lumMod val="25000"/>
                  </a:schemeClr>
                </a:solidFill>
                <a:latin typeface="Georgia" panose="02040502050405020303" pitchFamily="18" charset="0"/>
                <a:ea typeface="Verdana" panose="020B0604030504040204" pitchFamily="34" charset="0"/>
              </a:rPr>
              <a:t>nearly 30 stakeholder interviews.</a:t>
            </a:r>
          </a:p>
          <a:p>
            <a:pPr marL="342900" indent="-342900">
              <a:buFont typeface="Arial" panose="020B0604020202020204" pitchFamily="34" charset="0"/>
              <a:buChar char="•"/>
            </a:pPr>
            <a:endParaRPr lang="en-US" sz="2000" b="1">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Created </a:t>
            </a:r>
            <a:r>
              <a:rPr lang="en-US" sz="2000" b="1">
                <a:solidFill>
                  <a:schemeClr val="bg2">
                    <a:lumMod val="25000"/>
                  </a:schemeClr>
                </a:solidFill>
                <a:latin typeface="Georgia" panose="02040502050405020303" pitchFamily="18" charset="0"/>
                <a:ea typeface="Verdana" panose="020B0604030504040204" pitchFamily="34" charset="0"/>
              </a:rPr>
              <a:t>survey questionnaires </a:t>
            </a:r>
            <a:r>
              <a:rPr lang="en-US" sz="2000">
                <a:solidFill>
                  <a:schemeClr val="bg2">
                    <a:lumMod val="25000"/>
                  </a:schemeClr>
                </a:solidFill>
                <a:latin typeface="Georgia" panose="02040502050405020303" pitchFamily="18" charset="0"/>
                <a:ea typeface="Verdana" panose="020B0604030504040204" pitchFamily="34" charset="0"/>
              </a:rPr>
              <a:t>and reviewed responses from</a:t>
            </a:r>
            <a:r>
              <a:rPr lang="en-US" sz="2000" b="1">
                <a:solidFill>
                  <a:schemeClr val="bg2">
                    <a:lumMod val="25000"/>
                  </a:schemeClr>
                </a:solidFill>
                <a:latin typeface="Georgia" panose="02040502050405020303" pitchFamily="18" charset="0"/>
                <a:ea typeface="Verdana" panose="020B0604030504040204" pitchFamily="34" charset="0"/>
              </a:rPr>
              <a:t> over 30 participants. </a:t>
            </a:r>
          </a:p>
          <a:p>
            <a:pPr marL="342900" indent="-342900">
              <a:buFont typeface="Arial" panose="020B0604020202020204" pitchFamily="34" charset="0"/>
              <a:buChar char="•"/>
            </a:pPr>
            <a:endParaRPr lang="en-US" sz="2000" b="1">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Engaged </a:t>
            </a:r>
            <a:r>
              <a:rPr lang="en-US" sz="2000" b="1">
                <a:solidFill>
                  <a:schemeClr val="bg2">
                    <a:lumMod val="25000"/>
                  </a:schemeClr>
                </a:solidFill>
                <a:latin typeface="Georgia" panose="02040502050405020303" pitchFamily="18" charset="0"/>
                <a:ea typeface="Verdana" panose="020B0604030504040204" pitchFamily="34" charset="0"/>
              </a:rPr>
              <a:t>CRCOG staff, key stakeholders, </a:t>
            </a:r>
            <a:r>
              <a:rPr lang="en-US" sz="2000">
                <a:solidFill>
                  <a:schemeClr val="bg2">
                    <a:lumMod val="25000"/>
                  </a:schemeClr>
                </a:solidFill>
                <a:latin typeface="Georgia" panose="02040502050405020303" pitchFamily="18" charset="0"/>
                <a:ea typeface="Verdana" panose="020B0604030504040204" pitchFamily="34" charset="0"/>
              </a:rPr>
              <a:t>and the </a:t>
            </a:r>
            <a:r>
              <a:rPr lang="en-US" sz="2000" b="1">
                <a:solidFill>
                  <a:schemeClr val="bg2">
                    <a:lumMod val="25000"/>
                  </a:schemeClr>
                </a:solidFill>
                <a:latin typeface="Georgia" panose="02040502050405020303" pitchFamily="18" charset="0"/>
                <a:ea typeface="Verdana" panose="020B0604030504040204" pitchFamily="34" charset="0"/>
              </a:rPr>
              <a:t>majority of our member municipalities.</a:t>
            </a:r>
          </a:p>
          <a:p>
            <a:pPr marL="342900" indent="-342900">
              <a:buFont typeface="Arial" panose="020B0604020202020204" pitchFamily="34" charset="0"/>
              <a:buChar char="•"/>
            </a:pPr>
            <a:endParaRPr lang="en-US" sz="2000" b="1">
              <a:solidFill>
                <a:schemeClr val="bg2">
                  <a:lumMod val="25000"/>
                </a:schemeClr>
              </a:solidFill>
              <a:latin typeface="Georgia" panose="02040502050405020303" pitchFamily="18" charset="0"/>
              <a:ea typeface="Verdana" panose="020B0604030504040204" pitchFamily="34" charset="0"/>
            </a:endParaRPr>
          </a:p>
          <a:p>
            <a:pPr marL="342900" indent="-342900">
              <a:buFont typeface="Arial" panose="020B0604020202020204" pitchFamily="34" charset="0"/>
              <a:buChar char="•"/>
            </a:pPr>
            <a:r>
              <a:rPr lang="en-US" sz="2000">
                <a:solidFill>
                  <a:schemeClr val="bg2">
                    <a:lumMod val="25000"/>
                  </a:schemeClr>
                </a:solidFill>
                <a:latin typeface="Georgia" panose="02040502050405020303" pitchFamily="18" charset="0"/>
                <a:ea typeface="Verdana" panose="020B0604030504040204" pitchFamily="34" charset="0"/>
              </a:rPr>
              <a:t>Findings comprise </a:t>
            </a:r>
            <a:r>
              <a:rPr lang="en-US" sz="2000" b="1">
                <a:solidFill>
                  <a:schemeClr val="bg2">
                    <a:lumMod val="25000"/>
                  </a:schemeClr>
                </a:solidFill>
                <a:latin typeface="Georgia" panose="02040502050405020303" pitchFamily="18" charset="0"/>
                <a:ea typeface="Verdana" panose="020B0604030504040204" pitchFamily="34" charset="0"/>
              </a:rPr>
              <a:t>CRCOG’s Strategic Playbook.</a:t>
            </a:r>
          </a:p>
        </p:txBody>
      </p:sp>
      <p:pic>
        <p:nvPicPr>
          <p:cNvPr id="7" name="Picture 6">
            <a:extLst>
              <a:ext uri="{FF2B5EF4-FFF2-40B4-BE49-F238E27FC236}">
                <a16:creationId xmlns:a16="http://schemas.microsoft.com/office/drawing/2014/main" id="{0A05335A-E090-0C27-27AA-610DD9FE42D5}"/>
              </a:ext>
            </a:extLst>
          </p:cNvPr>
          <p:cNvPicPr>
            <a:picLocks noChangeAspect="1"/>
          </p:cNvPicPr>
          <p:nvPr/>
        </p:nvPicPr>
        <p:blipFill>
          <a:blip r:embed="rId3"/>
          <a:stretch>
            <a:fillRect/>
          </a:stretch>
        </p:blipFill>
        <p:spPr>
          <a:xfrm>
            <a:off x="8773159" y="415901"/>
            <a:ext cx="3347861" cy="1872343"/>
          </a:xfrm>
          <a:prstGeom prst="rect">
            <a:avLst/>
          </a:prstGeom>
        </p:spPr>
      </p:pic>
      <p:pic>
        <p:nvPicPr>
          <p:cNvPr id="10" name="Picture 9">
            <a:extLst>
              <a:ext uri="{FF2B5EF4-FFF2-40B4-BE49-F238E27FC236}">
                <a16:creationId xmlns:a16="http://schemas.microsoft.com/office/drawing/2014/main" id="{68096916-1535-BCA1-5CD2-FD9AD86E255F}"/>
              </a:ext>
            </a:extLst>
          </p:cNvPr>
          <p:cNvPicPr>
            <a:picLocks noChangeAspect="1"/>
          </p:cNvPicPr>
          <p:nvPr/>
        </p:nvPicPr>
        <p:blipFill>
          <a:blip r:embed="rId4"/>
          <a:stretch>
            <a:fillRect/>
          </a:stretch>
        </p:blipFill>
        <p:spPr>
          <a:xfrm>
            <a:off x="8773159" y="4569753"/>
            <a:ext cx="3330746" cy="1692452"/>
          </a:xfrm>
          <a:prstGeom prst="rect">
            <a:avLst/>
          </a:prstGeom>
        </p:spPr>
      </p:pic>
      <p:pic>
        <p:nvPicPr>
          <p:cNvPr id="9" name="Picture 8" descr="A group of people standing on a deck&#10;&#10;Description automatically generated">
            <a:extLst>
              <a:ext uri="{FF2B5EF4-FFF2-40B4-BE49-F238E27FC236}">
                <a16:creationId xmlns:a16="http://schemas.microsoft.com/office/drawing/2014/main" id="{0DAFF13F-AE72-39EC-6217-6849C0A429D3}"/>
              </a:ext>
            </a:extLst>
          </p:cNvPr>
          <p:cNvPicPr>
            <a:picLocks noChangeAspect="1"/>
          </p:cNvPicPr>
          <p:nvPr/>
        </p:nvPicPr>
        <p:blipFill rotWithShape="1">
          <a:blip r:embed="rId5">
            <a:extLst>
              <a:ext uri="{28A0092B-C50C-407E-A947-70E740481C1C}">
                <a14:useLocalDpi xmlns:a14="http://schemas.microsoft.com/office/drawing/2010/main" val="0"/>
              </a:ext>
            </a:extLst>
          </a:blip>
          <a:srcRect b="17936"/>
          <a:stretch/>
        </p:blipFill>
        <p:spPr>
          <a:xfrm>
            <a:off x="8773159" y="2403996"/>
            <a:ext cx="3330746" cy="2050005"/>
          </a:xfrm>
          <a:prstGeom prst="rect">
            <a:avLst/>
          </a:prstGeom>
        </p:spPr>
      </p:pic>
    </p:spTree>
    <p:extLst>
      <p:ext uri="{BB962C8B-B14F-4D97-AF65-F5344CB8AC3E}">
        <p14:creationId xmlns:p14="http://schemas.microsoft.com/office/powerpoint/2010/main" val="1686261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7" name="Straight Connector 6">
            <a:extLst>
              <a:ext uri="{FF2B5EF4-FFF2-40B4-BE49-F238E27FC236}">
                <a16:creationId xmlns:a16="http://schemas.microsoft.com/office/drawing/2014/main" id="{C90FF6C7-1F4E-4CD9-ACDD-65232822158B}"/>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986627" y="4377787"/>
            <a:ext cx="2752545"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Public Sector Workforce Development, Shared Services, and Direct Services</a:t>
            </a:r>
          </a:p>
        </p:txBody>
      </p:sp>
      <p:pic>
        <p:nvPicPr>
          <p:cNvPr id="9" name="Picture 8">
            <a:extLst>
              <a:ext uri="{FF2B5EF4-FFF2-40B4-BE49-F238E27FC236}">
                <a16:creationId xmlns:a16="http://schemas.microsoft.com/office/drawing/2014/main" id="{4BF9474E-7729-5E1A-CD8B-02E18A2877D1}"/>
              </a:ext>
            </a:extLst>
          </p:cNvPr>
          <p:cNvPicPr>
            <a:picLocks noChangeAspect="1"/>
          </p:cNvPicPr>
          <p:nvPr/>
        </p:nvPicPr>
        <p:blipFill>
          <a:blip r:embed="rId3"/>
          <a:stretch>
            <a:fillRect/>
          </a:stretch>
        </p:blipFill>
        <p:spPr>
          <a:xfrm>
            <a:off x="1097811" y="2068111"/>
            <a:ext cx="2365387" cy="2050002"/>
          </a:xfrm>
          <a:prstGeom prst="rect">
            <a:avLst/>
          </a:prstGeom>
        </p:spPr>
      </p:pic>
      <p:sp>
        <p:nvSpPr>
          <p:cNvPr id="8" name="TextBox 7">
            <a:extLst>
              <a:ext uri="{FF2B5EF4-FFF2-40B4-BE49-F238E27FC236}">
                <a16:creationId xmlns:a16="http://schemas.microsoft.com/office/drawing/2014/main" id="{D74E1F3E-1DAF-E89F-5487-9306A98A4C25}"/>
              </a:ext>
            </a:extLst>
          </p:cNvPr>
          <p:cNvSpPr txBox="1"/>
          <p:nvPr/>
        </p:nvSpPr>
        <p:spPr>
          <a:xfrm>
            <a:off x="4480383" y="1323972"/>
            <a:ext cx="6913690" cy="5016758"/>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Work with member municipalities and other key stakeholders to </a:t>
            </a:r>
            <a:r>
              <a:rPr lang="en-US" sz="2000" b="1" i="0" u="none" strike="noStrike">
                <a:solidFill>
                  <a:srgbClr val="000000"/>
                </a:solidFill>
                <a:effectLst/>
                <a:latin typeface="Georgia" panose="02040502050405020303" pitchFamily="18" charset="0"/>
              </a:rPr>
              <a:t>develop a talent pipeline for key municipal occupations</a:t>
            </a:r>
            <a:r>
              <a:rPr lang="en-US" sz="2000" b="0" i="0" u="none" strike="noStrike">
                <a:solidFill>
                  <a:srgbClr val="000000"/>
                </a:solidFill>
                <a:effectLst/>
                <a:latin typeface="Georgia" panose="02040502050405020303" pitchFamily="18" charset="0"/>
              </a:rPr>
              <a:t>. </a:t>
            </a:r>
          </a:p>
          <a:p>
            <a:pPr marL="342900" indent="-342900">
              <a:buFont typeface="Arial" panose="020B0604020202020204" pitchFamily="34" charset="0"/>
              <a:buChar char="•"/>
            </a:pPr>
            <a:endParaRPr lang="en-US" sz="2000" b="0" i="0" u="none" strike="noStrike">
              <a:solidFill>
                <a:srgbClr val="000000"/>
              </a:solidFill>
              <a:effectLst/>
              <a:latin typeface="Georgia" panose="02040502050405020303" pitchFamily="18" charset="0"/>
            </a:endParaRPr>
          </a:p>
          <a:p>
            <a:r>
              <a:rPr lang="en-US" sz="2000" b="1">
                <a:solidFill>
                  <a:srgbClr val="000000"/>
                </a:solidFill>
                <a:latin typeface="Georgia" panose="02040502050405020303" pitchFamily="18" charset="0"/>
              </a:rPr>
              <a:t>Action Steps:</a:t>
            </a:r>
          </a:p>
          <a:p>
            <a:pPr marL="342900" indent="-342900">
              <a:buFont typeface="+mj-lt"/>
              <a:buAutoNum type="arabicParenR"/>
            </a:pPr>
            <a:endParaRPr lang="en-US" sz="2000" b="1" i="0" u="none" strike="noStrike">
              <a:solidFill>
                <a:srgbClr val="000000"/>
              </a:solidFill>
              <a:effectLst/>
              <a:latin typeface="Georgia" panose="02040502050405020303" pitchFamily="18" charset="0"/>
            </a:endParaRPr>
          </a:p>
          <a:p>
            <a:pPr marL="342900" indent="-342900">
              <a:buFont typeface="+mj-lt"/>
              <a:buAutoNum type="arabicParenR"/>
            </a:pPr>
            <a:r>
              <a:rPr lang="en-US" sz="2000" b="0" i="0" u="none" strike="noStrike">
                <a:solidFill>
                  <a:srgbClr val="000000"/>
                </a:solidFill>
                <a:effectLst/>
                <a:latin typeface="Georgia" panose="02040502050405020303" pitchFamily="18" charset="0"/>
              </a:rPr>
              <a:t>Continue to coordinate the work of the </a:t>
            </a:r>
            <a:r>
              <a:rPr lang="en-US" sz="2000" b="1" i="0" u="none" strike="noStrike">
                <a:solidFill>
                  <a:srgbClr val="000000"/>
                </a:solidFill>
                <a:effectLst/>
                <a:latin typeface="Georgia" panose="02040502050405020303" pitchFamily="18" charset="0"/>
              </a:rPr>
              <a:t>Public Sector Workforce Task Force</a:t>
            </a:r>
            <a:r>
              <a:rPr lang="en-US" sz="2000" b="0" i="0" u="none" strike="noStrike">
                <a:solidFill>
                  <a:srgbClr val="000000"/>
                </a:solidFill>
                <a:effectLst/>
                <a:latin typeface="Georgia" panose="02040502050405020303" pitchFamily="18" charset="0"/>
              </a:rPr>
              <a:t> to </a:t>
            </a:r>
            <a:r>
              <a:rPr lang="en-US" sz="2000" b="1" i="0" u="none" strike="noStrike">
                <a:solidFill>
                  <a:srgbClr val="000000"/>
                </a:solidFill>
                <a:effectLst/>
                <a:latin typeface="Georgia" panose="02040502050405020303" pitchFamily="18" charset="0"/>
              </a:rPr>
              <a:t>develop a talent pipeline for key municipal occupations.</a:t>
            </a:r>
          </a:p>
          <a:p>
            <a:pPr marL="342900" indent="-342900">
              <a:buFont typeface="+mj-lt"/>
              <a:buAutoNum type="arabicParenR"/>
            </a:pPr>
            <a:r>
              <a:rPr lang="en-US" sz="2000" b="0" i="0" u="none" strike="noStrike">
                <a:solidFill>
                  <a:srgbClr val="000000"/>
                </a:solidFill>
                <a:effectLst/>
                <a:latin typeface="Georgia" panose="02040502050405020303" pitchFamily="18" charset="0"/>
              </a:rPr>
              <a:t>In collaboration with State agencies and other key stakeholders, </a:t>
            </a:r>
            <a:r>
              <a:rPr lang="en-US" sz="2000" b="1" i="0" u="none" strike="noStrike">
                <a:solidFill>
                  <a:srgbClr val="000000"/>
                </a:solidFill>
                <a:effectLst/>
                <a:latin typeface="Georgia" panose="02040502050405020303" pitchFamily="18" charset="0"/>
              </a:rPr>
              <a:t>assess workforce recruitment and retention</a:t>
            </a:r>
            <a:r>
              <a:rPr lang="en-US" sz="2000" b="0" i="0" u="none" strike="noStrike">
                <a:solidFill>
                  <a:srgbClr val="000000"/>
                </a:solidFill>
                <a:effectLst/>
                <a:latin typeface="Georgia" panose="02040502050405020303" pitchFamily="18" charset="0"/>
              </a:rPr>
              <a:t> within the region’s </a:t>
            </a:r>
            <a:r>
              <a:rPr lang="en-US" sz="2000" b="1" i="0" u="none" strike="noStrike">
                <a:solidFill>
                  <a:srgbClr val="000000"/>
                </a:solidFill>
                <a:effectLst/>
                <a:latin typeface="Georgia" panose="02040502050405020303" pitchFamily="18" charset="0"/>
              </a:rPr>
              <a:t>Emergency Medical Services (EMS) systems </a:t>
            </a:r>
            <a:r>
              <a:rPr lang="en-US" sz="2000" b="0" i="0" u="none" strike="noStrike">
                <a:solidFill>
                  <a:srgbClr val="000000"/>
                </a:solidFill>
                <a:effectLst/>
                <a:latin typeface="Georgia" panose="02040502050405020303" pitchFamily="18" charset="0"/>
              </a:rPr>
              <a:t>and develop an </a:t>
            </a:r>
            <a:r>
              <a:rPr lang="en-US" sz="2000" b="1" i="0" u="none" strike="noStrike">
                <a:solidFill>
                  <a:srgbClr val="000000"/>
                </a:solidFill>
                <a:effectLst/>
                <a:latin typeface="Georgia" panose="02040502050405020303" pitchFamily="18" charset="0"/>
              </a:rPr>
              <a:t>action plan to implement desired improvements</a:t>
            </a:r>
            <a:r>
              <a:rPr lang="en-US" sz="2000" b="0" i="0" u="none" strike="noStrike">
                <a:solidFill>
                  <a:srgbClr val="000000"/>
                </a:solidFill>
                <a:effectLst/>
                <a:latin typeface="Georgia" panose="02040502050405020303" pitchFamily="18" charset="0"/>
              </a:rPr>
              <a:t>.</a:t>
            </a:r>
          </a:p>
        </p:txBody>
      </p:sp>
    </p:spTree>
    <p:extLst>
      <p:ext uri="{BB962C8B-B14F-4D97-AF65-F5344CB8AC3E}">
        <p14:creationId xmlns:p14="http://schemas.microsoft.com/office/powerpoint/2010/main" val="2187683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7" name="Straight Connector 6">
            <a:extLst>
              <a:ext uri="{FF2B5EF4-FFF2-40B4-BE49-F238E27FC236}">
                <a16:creationId xmlns:a16="http://schemas.microsoft.com/office/drawing/2014/main" id="{C90FF6C7-1F4E-4CD9-ACDD-65232822158B}"/>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986627" y="4377787"/>
            <a:ext cx="2752545"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Public Sector Workforce Development, Shared Services, and Direct Services</a:t>
            </a:r>
          </a:p>
        </p:txBody>
      </p:sp>
      <p:pic>
        <p:nvPicPr>
          <p:cNvPr id="9" name="Picture 8">
            <a:extLst>
              <a:ext uri="{FF2B5EF4-FFF2-40B4-BE49-F238E27FC236}">
                <a16:creationId xmlns:a16="http://schemas.microsoft.com/office/drawing/2014/main" id="{4BF9474E-7729-5E1A-CD8B-02E18A2877D1}"/>
              </a:ext>
            </a:extLst>
          </p:cNvPr>
          <p:cNvPicPr>
            <a:picLocks noChangeAspect="1"/>
          </p:cNvPicPr>
          <p:nvPr/>
        </p:nvPicPr>
        <p:blipFill>
          <a:blip r:embed="rId3"/>
          <a:stretch>
            <a:fillRect/>
          </a:stretch>
        </p:blipFill>
        <p:spPr>
          <a:xfrm>
            <a:off x="1097811" y="2068111"/>
            <a:ext cx="2365387" cy="2050002"/>
          </a:xfrm>
          <a:prstGeom prst="rect">
            <a:avLst/>
          </a:prstGeom>
        </p:spPr>
      </p:pic>
      <p:sp>
        <p:nvSpPr>
          <p:cNvPr id="8" name="TextBox 7">
            <a:extLst>
              <a:ext uri="{FF2B5EF4-FFF2-40B4-BE49-F238E27FC236}">
                <a16:creationId xmlns:a16="http://schemas.microsoft.com/office/drawing/2014/main" id="{D74E1F3E-1DAF-E89F-5487-9306A98A4C25}"/>
              </a:ext>
            </a:extLst>
          </p:cNvPr>
          <p:cNvSpPr txBox="1"/>
          <p:nvPr/>
        </p:nvSpPr>
        <p:spPr>
          <a:xfrm>
            <a:off x="4480383" y="1323972"/>
            <a:ext cx="6913690" cy="3477875"/>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startAt="2"/>
            </a:pPr>
            <a:r>
              <a:rPr lang="en-US" sz="2000" b="0" i="0" u="none" strike="noStrike">
                <a:solidFill>
                  <a:srgbClr val="000000"/>
                </a:solidFill>
                <a:effectLst/>
                <a:latin typeface="Georgia" panose="02040502050405020303" pitchFamily="18" charset="0"/>
              </a:rPr>
              <a:t>Help member municipalities </a:t>
            </a:r>
            <a:r>
              <a:rPr lang="en-US" sz="2000" b="1" i="0" u="none" strike="noStrike">
                <a:solidFill>
                  <a:srgbClr val="000000"/>
                </a:solidFill>
                <a:effectLst/>
                <a:latin typeface="Georgia" panose="02040502050405020303" pitchFamily="18" charset="0"/>
              </a:rPr>
              <a:t>share services to capture economies of scale</a:t>
            </a:r>
            <a:r>
              <a:rPr lang="en-US" sz="2000" b="0" i="0" u="none" strike="noStrike">
                <a:solidFill>
                  <a:srgbClr val="000000"/>
                </a:solidFill>
                <a:effectLst/>
                <a:latin typeface="Georgia" panose="02040502050405020303" pitchFamily="18" charset="0"/>
              </a:rPr>
              <a:t> and </a:t>
            </a:r>
            <a:r>
              <a:rPr lang="en-US" sz="2000" b="1" i="0" u="none" strike="noStrike">
                <a:solidFill>
                  <a:srgbClr val="000000"/>
                </a:solidFill>
                <a:effectLst/>
                <a:latin typeface="Georgia" panose="02040502050405020303" pitchFamily="18" charset="0"/>
              </a:rPr>
              <a:t>improve service quality. </a:t>
            </a:r>
          </a:p>
          <a:p>
            <a:pPr marL="342900" indent="-342900">
              <a:buFont typeface="+mj-lt"/>
              <a:buAutoNum type="arabicParenR" startAt="2"/>
            </a:pPr>
            <a:endParaRPr lang="en-US" sz="2000" b="0" i="0" u="none" strike="noStrike">
              <a:solidFill>
                <a:srgbClr val="000000"/>
              </a:solidFill>
              <a:effectLst/>
              <a:latin typeface="Georgia" panose="02040502050405020303" pitchFamily="18" charset="0"/>
            </a:endParaRPr>
          </a:p>
          <a:p>
            <a:r>
              <a:rPr lang="en-US" sz="2000" b="1">
                <a:solidFill>
                  <a:srgbClr val="000000"/>
                </a:solidFill>
                <a:latin typeface="Georgia" panose="02040502050405020303" pitchFamily="18" charset="0"/>
              </a:rPr>
              <a:t>Action Steps:</a:t>
            </a:r>
          </a:p>
          <a:p>
            <a:endParaRPr lang="en-US" sz="2000" b="0"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Successfully </a:t>
            </a:r>
            <a:r>
              <a:rPr lang="en-US" sz="2000" b="1" i="0" u="none" strike="noStrike">
                <a:solidFill>
                  <a:srgbClr val="000000"/>
                </a:solidFill>
                <a:effectLst/>
                <a:latin typeface="Georgia" panose="02040502050405020303" pitchFamily="18" charset="0"/>
              </a:rPr>
              <a:t>implement the three Regional Performance Incentive Programs (RPIP)-funded projects</a:t>
            </a:r>
            <a:r>
              <a:rPr lang="en-US" sz="2000" b="0" i="0" u="none" strike="noStrike">
                <a:solidFill>
                  <a:srgbClr val="000000"/>
                </a:solidFill>
                <a:effectLst/>
                <a:latin typeface="Georgia" panose="02040502050405020303" pitchFamily="18" charset="0"/>
              </a:rPr>
              <a:t>.</a:t>
            </a:r>
          </a:p>
        </p:txBody>
      </p:sp>
    </p:spTree>
    <p:extLst>
      <p:ext uri="{BB962C8B-B14F-4D97-AF65-F5344CB8AC3E}">
        <p14:creationId xmlns:p14="http://schemas.microsoft.com/office/powerpoint/2010/main" val="4130946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9294118"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499" y="152092"/>
            <a:ext cx="8371769"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Strategic Priorities</a:t>
            </a:r>
            <a:endParaRPr lang="en-US" sz="2000"/>
          </a:p>
        </p:txBody>
      </p:sp>
      <p:cxnSp>
        <p:nvCxnSpPr>
          <p:cNvPr id="7" name="Straight Connector 6">
            <a:extLst>
              <a:ext uri="{FF2B5EF4-FFF2-40B4-BE49-F238E27FC236}">
                <a16:creationId xmlns:a16="http://schemas.microsoft.com/office/drawing/2014/main" id="{C90FF6C7-1F4E-4CD9-ACDD-65232822158B}"/>
              </a:ext>
            </a:extLst>
          </p:cNvPr>
          <p:cNvCxnSpPr>
            <a:cxnSpLocks/>
          </p:cNvCxnSpPr>
          <p:nvPr/>
        </p:nvCxnSpPr>
        <p:spPr>
          <a:xfrm>
            <a:off x="1047668" y="4229622"/>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C44499-31BA-4A95-B6B1-2D00F3CEF9E8}"/>
              </a:ext>
            </a:extLst>
          </p:cNvPr>
          <p:cNvSpPr txBox="1"/>
          <p:nvPr/>
        </p:nvSpPr>
        <p:spPr>
          <a:xfrm>
            <a:off x="986627" y="4377787"/>
            <a:ext cx="2752545" cy="1631216"/>
          </a:xfrm>
          <a:prstGeom prst="rect">
            <a:avLst/>
          </a:prstGeom>
          <a:noFill/>
        </p:spPr>
        <p:txBody>
          <a:bodyPr wrap="square" rtlCol="0">
            <a:spAutoFit/>
          </a:bodyPr>
          <a:lstStyle/>
          <a:p>
            <a:r>
              <a:rPr lang="en-US" sz="2000">
                <a:solidFill>
                  <a:schemeClr val="bg2">
                    <a:lumMod val="25000"/>
                  </a:schemeClr>
                </a:solidFill>
                <a:latin typeface="Georgia" panose="02040502050405020303" pitchFamily="18" charset="0"/>
                <a:ea typeface="Verdana" panose="020B0604030504040204" pitchFamily="34" charset="0"/>
              </a:rPr>
              <a:t>Public Sector Workforce Development, Shared Services, and Direct Services</a:t>
            </a:r>
          </a:p>
        </p:txBody>
      </p:sp>
      <p:pic>
        <p:nvPicPr>
          <p:cNvPr id="9" name="Picture 8">
            <a:extLst>
              <a:ext uri="{FF2B5EF4-FFF2-40B4-BE49-F238E27FC236}">
                <a16:creationId xmlns:a16="http://schemas.microsoft.com/office/drawing/2014/main" id="{4BF9474E-7729-5E1A-CD8B-02E18A2877D1}"/>
              </a:ext>
            </a:extLst>
          </p:cNvPr>
          <p:cNvPicPr>
            <a:picLocks noChangeAspect="1"/>
          </p:cNvPicPr>
          <p:nvPr/>
        </p:nvPicPr>
        <p:blipFill>
          <a:blip r:embed="rId3"/>
          <a:stretch>
            <a:fillRect/>
          </a:stretch>
        </p:blipFill>
        <p:spPr>
          <a:xfrm>
            <a:off x="1097811" y="2068111"/>
            <a:ext cx="2365387" cy="2050002"/>
          </a:xfrm>
          <a:prstGeom prst="rect">
            <a:avLst/>
          </a:prstGeom>
        </p:spPr>
      </p:pic>
      <p:sp>
        <p:nvSpPr>
          <p:cNvPr id="8" name="TextBox 7">
            <a:extLst>
              <a:ext uri="{FF2B5EF4-FFF2-40B4-BE49-F238E27FC236}">
                <a16:creationId xmlns:a16="http://schemas.microsoft.com/office/drawing/2014/main" id="{D74E1F3E-1DAF-E89F-5487-9306A98A4C25}"/>
              </a:ext>
            </a:extLst>
          </p:cNvPr>
          <p:cNvSpPr txBox="1"/>
          <p:nvPr/>
        </p:nvSpPr>
        <p:spPr>
          <a:xfrm>
            <a:off x="4480383" y="1323972"/>
            <a:ext cx="6913690" cy="4093428"/>
          </a:xfrm>
          <a:prstGeom prst="rect">
            <a:avLst/>
          </a:prstGeom>
          <a:noFill/>
        </p:spPr>
        <p:txBody>
          <a:bodyPr wrap="square">
            <a:spAutoFit/>
          </a:bodyPr>
          <a:lstStyle/>
          <a:p>
            <a:r>
              <a:rPr lang="en-US" sz="2000" b="1" i="0" u="none" strike="noStrike">
                <a:solidFill>
                  <a:srgbClr val="000000"/>
                </a:solidFill>
                <a:effectLst/>
                <a:latin typeface="Georgia" panose="02040502050405020303" pitchFamily="18" charset="0"/>
              </a:rPr>
              <a:t>Goals:</a:t>
            </a:r>
          </a:p>
          <a:p>
            <a:endParaRPr lang="en-US" sz="2000" b="1" i="0" u="none" strike="noStrike">
              <a:solidFill>
                <a:srgbClr val="000000"/>
              </a:solidFill>
              <a:effectLst/>
              <a:latin typeface="Georgia" panose="02040502050405020303" pitchFamily="18" charset="0"/>
            </a:endParaRPr>
          </a:p>
          <a:p>
            <a:pPr marL="457200" indent="-457200">
              <a:buFont typeface="+mj-lt"/>
              <a:buAutoNum type="arabicParenR" startAt="3"/>
            </a:pPr>
            <a:r>
              <a:rPr lang="en-US" sz="2000" b="0" i="0" u="none" strike="noStrike">
                <a:solidFill>
                  <a:srgbClr val="000000"/>
                </a:solidFill>
                <a:effectLst/>
                <a:latin typeface="Georgia" panose="02040502050405020303" pitchFamily="18" charset="0"/>
              </a:rPr>
              <a:t>Provide direct services through CRCOG where desired and feasible.</a:t>
            </a:r>
          </a:p>
          <a:p>
            <a:pPr marL="457200" indent="-457200">
              <a:buFont typeface="+mj-lt"/>
              <a:buAutoNum type="arabicParenR" startAt="3"/>
            </a:pPr>
            <a:endParaRPr lang="en-US" sz="2000" b="0" i="0" u="none" strike="noStrike">
              <a:solidFill>
                <a:srgbClr val="000000"/>
              </a:solidFill>
              <a:effectLst/>
              <a:latin typeface="Georgia" panose="02040502050405020303" pitchFamily="18" charset="0"/>
            </a:endParaRPr>
          </a:p>
          <a:p>
            <a:r>
              <a:rPr lang="en-US" sz="2000" b="1">
                <a:solidFill>
                  <a:srgbClr val="000000"/>
                </a:solidFill>
                <a:latin typeface="Georgia" panose="02040502050405020303" pitchFamily="18" charset="0"/>
              </a:rPr>
              <a:t>Action Steps:</a:t>
            </a:r>
          </a:p>
          <a:p>
            <a:endParaRPr lang="en-US" sz="2000" b="0"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Refine and build out CRCOG’s </a:t>
            </a:r>
            <a:r>
              <a:rPr lang="en-US" sz="2000" b="1" i="0" u="none" strike="noStrike">
                <a:solidFill>
                  <a:srgbClr val="000000"/>
                </a:solidFill>
                <a:effectLst/>
                <a:latin typeface="Georgia" panose="02040502050405020303" pitchFamily="18" charset="0"/>
              </a:rPr>
              <a:t>GIS &amp; Data Center </a:t>
            </a:r>
            <a:r>
              <a:rPr lang="en-US" sz="2000" b="0" i="0" u="none" strike="noStrike">
                <a:solidFill>
                  <a:srgbClr val="000000"/>
                </a:solidFill>
                <a:effectLst/>
                <a:latin typeface="Georgia" panose="02040502050405020303" pitchFamily="18" charset="0"/>
              </a:rPr>
              <a:t>to serve our members and CRCOG staff.</a:t>
            </a:r>
          </a:p>
          <a:p>
            <a:pPr marL="457200" indent="-457200">
              <a:buFont typeface="+mj-lt"/>
              <a:buAutoNum type="arabicParenR"/>
            </a:pPr>
            <a:endParaRPr lang="en-US" sz="2000" b="0" i="0" u="none" strike="noStrike">
              <a:solidFill>
                <a:srgbClr val="000000"/>
              </a:solidFill>
              <a:effectLst/>
              <a:latin typeface="Georgia" panose="02040502050405020303" pitchFamily="18" charset="0"/>
            </a:endParaRPr>
          </a:p>
          <a:p>
            <a:pPr marL="457200" indent="-457200">
              <a:buFont typeface="+mj-lt"/>
              <a:buAutoNum type="arabicParenR"/>
            </a:pPr>
            <a:r>
              <a:rPr lang="en-US" sz="2000" b="0" i="0" u="none" strike="noStrike">
                <a:solidFill>
                  <a:srgbClr val="000000"/>
                </a:solidFill>
                <a:effectLst/>
                <a:latin typeface="Georgia" panose="02040502050405020303" pitchFamily="18" charset="0"/>
              </a:rPr>
              <a:t>Develop a </a:t>
            </a:r>
            <a:r>
              <a:rPr lang="en-US" sz="2000" b="1" i="0" u="none" strike="noStrike">
                <a:solidFill>
                  <a:srgbClr val="000000"/>
                </a:solidFill>
                <a:effectLst/>
                <a:latin typeface="Georgia" panose="02040502050405020303" pitchFamily="18" charset="0"/>
              </a:rPr>
              <a:t>municipal resource library </a:t>
            </a:r>
            <a:r>
              <a:rPr lang="en-US" sz="2000" b="0" i="0" u="none" strike="noStrike">
                <a:solidFill>
                  <a:srgbClr val="000000"/>
                </a:solidFill>
                <a:effectLst/>
                <a:latin typeface="Georgia" panose="02040502050405020303" pitchFamily="18" charset="0"/>
              </a:rPr>
              <a:t>with toolkits, model regulations and policies, best practices, and other information to serve member municipalities..</a:t>
            </a:r>
          </a:p>
        </p:txBody>
      </p:sp>
    </p:spTree>
    <p:extLst>
      <p:ext uri="{BB962C8B-B14F-4D97-AF65-F5344CB8AC3E}">
        <p14:creationId xmlns:p14="http://schemas.microsoft.com/office/powerpoint/2010/main" val="1777730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533B52-A58F-439B-9244-019206A01BA1}"/>
              </a:ext>
            </a:extLst>
          </p:cNvPr>
          <p:cNvSpPr/>
          <p:nvPr/>
        </p:nvSpPr>
        <p:spPr>
          <a:xfrm>
            <a:off x="4516747" y="2630442"/>
            <a:ext cx="2568059" cy="766117"/>
          </a:xfrm>
          <a:prstGeom prst="rect">
            <a:avLst/>
          </a:prstGeom>
          <a:solidFill>
            <a:srgbClr val="1F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A430C5-FBE7-4886-87A3-38E14994887C}"/>
              </a:ext>
            </a:extLst>
          </p:cNvPr>
          <p:cNvSpPr txBox="1"/>
          <p:nvPr/>
        </p:nvSpPr>
        <p:spPr>
          <a:xfrm>
            <a:off x="4498570" y="2598003"/>
            <a:ext cx="2299614"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Thank</a:t>
            </a:r>
            <a:endParaRPr lang="en-US" sz="2000"/>
          </a:p>
        </p:txBody>
      </p:sp>
      <p:sp>
        <p:nvSpPr>
          <p:cNvPr id="7" name="Rectangle 6">
            <a:extLst>
              <a:ext uri="{FF2B5EF4-FFF2-40B4-BE49-F238E27FC236}">
                <a16:creationId xmlns:a16="http://schemas.microsoft.com/office/drawing/2014/main" id="{61AB1A83-178A-4F65-9DDB-F6A2CE0E9497}"/>
              </a:ext>
            </a:extLst>
          </p:cNvPr>
          <p:cNvSpPr/>
          <p:nvPr/>
        </p:nvSpPr>
        <p:spPr>
          <a:xfrm>
            <a:off x="4526021" y="3674121"/>
            <a:ext cx="1645271" cy="766117"/>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3E2351-F26B-409B-A719-363DF12D2302}"/>
              </a:ext>
            </a:extLst>
          </p:cNvPr>
          <p:cNvSpPr txBox="1"/>
          <p:nvPr/>
        </p:nvSpPr>
        <p:spPr>
          <a:xfrm>
            <a:off x="4498570" y="3715701"/>
            <a:ext cx="1904816"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You.</a:t>
            </a:r>
            <a:endParaRPr lang="en-US" sz="2000"/>
          </a:p>
        </p:txBody>
      </p:sp>
      <p:pic>
        <p:nvPicPr>
          <p:cNvPr id="11" name="Picture 10" descr="Logo&#10;&#10;Description automatically generated">
            <a:extLst>
              <a:ext uri="{FF2B5EF4-FFF2-40B4-BE49-F238E27FC236}">
                <a16:creationId xmlns:a16="http://schemas.microsoft.com/office/drawing/2014/main" id="{B754EF9C-3EA1-4EF6-9B5D-613EDE8C7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329" y="4949765"/>
            <a:ext cx="2863896" cy="1723418"/>
          </a:xfrm>
          <a:prstGeom prst="rect">
            <a:avLst/>
          </a:prstGeom>
        </p:spPr>
      </p:pic>
    </p:spTree>
    <p:extLst>
      <p:ext uri="{BB962C8B-B14F-4D97-AF65-F5344CB8AC3E}">
        <p14:creationId xmlns:p14="http://schemas.microsoft.com/office/powerpoint/2010/main" val="346582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ity&#10;&#10;Description automatically generated">
            <a:extLst>
              <a:ext uri="{FF2B5EF4-FFF2-40B4-BE49-F238E27FC236}">
                <a16:creationId xmlns:a16="http://schemas.microsoft.com/office/drawing/2014/main" id="{6506D0A6-A480-4B63-8234-8EAA7ABB4701}"/>
              </a:ext>
            </a:extLst>
          </p:cNvPr>
          <p:cNvPicPr>
            <a:picLocks noChangeAspect="1"/>
          </p:cNvPicPr>
          <p:nvPr/>
        </p:nvPicPr>
        <p:blipFill rotWithShape="1">
          <a:blip r:embed="rId3">
            <a:duotone>
              <a:prstClr val="black"/>
              <a:schemeClr val="tx2">
                <a:tint val="45000"/>
                <a:satMod val="400000"/>
              </a:schemeClr>
            </a:duotone>
            <a:alphaModFix amt="50000"/>
            <a:extLst>
              <a:ext uri="{28A0092B-C50C-407E-A947-70E740481C1C}">
                <a14:useLocalDpi xmlns:a14="http://schemas.microsoft.com/office/drawing/2010/main" val="0"/>
              </a:ext>
            </a:extLst>
          </a:blip>
          <a:srcRect t="25014"/>
          <a:stretch/>
        </p:blipFill>
        <p:spPr>
          <a:xfrm>
            <a:off x="20" y="1282"/>
            <a:ext cx="12191980" cy="6856718"/>
          </a:xfrm>
          <a:prstGeom prst="rect">
            <a:avLst/>
          </a:prstGeom>
          <a:effectLst/>
        </p:spPr>
      </p:pic>
      <p:sp>
        <p:nvSpPr>
          <p:cNvPr id="9" name="TextBox 8">
            <a:extLst>
              <a:ext uri="{FF2B5EF4-FFF2-40B4-BE49-F238E27FC236}">
                <a16:creationId xmlns:a16="http://schemas.microsoft.com/office/drawing/2014/main" id="{6BD6077B-88CC-4052-910F-0B10E4599C79}"/>
              </a:ext>
            </a:extLst>
          </p:cNvPr>
          <p:cNvSpPr txBox="1"/>
          <p:nvPr/>
        </p:nvSpPr>
        <p:spPr>
          <a:xfrm>
            <a:off x="1369116" y="2382272"/>
            <a:ext cx="10038452" cy="2677656"/>
          </a:xfrm>
          <a:prstGeom prst="rect">
            <a:avLst/>
          </a:prstGeom>
          <a:solidFill>
            <a:schemeClr val="tx1">
              <a:lumMod val="95000"/>
              <a:lumOff val="5000"/>
            </a:schemeClr>
          </a:solidFill>
        </p:spPr>
        <p:txBody>
          <a:bodyPr wrap="square" lIns="91440" tIns="45720" rIns="91440" bIns="45720" rtlCol="0" anchor="t">
            <a:spAutoFit/>
          </a:bodyPr>
          <a:lstStyle/>
          <a:p>
            <a:pPr algn="ctr"/>
            <a:r>
              <a:rPr lang="en-US" sz="2400">
                <a:solidFill>
                  <a:srgbClr val="FDFDFD"/>
                </a:solidFill>
                <a:latin typeface="Georgia"/>
                <a:ea typeface="Verdana"/>
              </a:rPr>
              <a:t>The Capitol Region Council of Governments (CRCOG) works to enhance the quality of life, vibrancy, and vitality of its members, the 38 municipalities in Greater Hartford. CRCOG provides planning and other shared services to its members and is the region’s designated metropolitan planning organization (MPO). CRCOG is a strong </a:t>
            </a:r>
            <a:r>
              <a:rPr lang="en-US" sz="2400" i="1">
                <a:solidFill>
                  <a:srgbClr val="FDFDFD"/>
                </a:solidFill>
                <a:latin typeface="Georgia"/>
                <a:ea typeface="Verdana"/>
              </a:rPr>
              <a:t>advocate </a:t>
            </a:r>
            <a:r>
              <a:rPr lang="en-US" sz="2400">
                <a:solidFill>
                  <a:srgbClr val="FDFDFD"/>
                </a:solidFill>
                <a:latin typeface="Georgia"/>
                <a:ea typeface="Verdana"/>
              </a:rPr>
              <a:t>for its capital city and the region and </a:t>
            </a:r>
            <a:r>
              <a:rPr lang="en-US" sz="2400" i="1">
                <a:solidFill>
                  <a:srgbClr val="FDFDFD"/>
                </a:solidFill>
                <a:latin typeface="Georgia"/>
                <a:ea typeface="Verdana"/>
              </a:rPr>
              <a:t>leads </a:t>
            </a:r>
            <a:r>
              <a:rPr lang="en-US" sz="2400">
                <a:solidFill>
                  <a:srgbClr val="FDFDFD"/>
                </a:solidFill>
                <a:latin typeface="Georgia"/>
                <a:ea typeface="Verdana"/>
              </a:rPr>
              <a:t>as a convener and a catalyst for regional approaches and solutions. </a:t>
            </a:r>
            <a:endParaRPr lang="en-US" sz="2400">
              <a:solidFill>
                <a:srgbClr val="FDFDFD"/>
              </a:solidFill>
              <a:latin typeface="Georgia" panose="02040502050405020303" pitchFamily="18" charset="0"/>
              <a:ea typeface="Verdana" panose="020B0604030504040204" pitchFamily="34" charset="0"/>
            </a:endParaRPr>
          </a:p>
        </p:txBody>
      </p:sp>
      <p:sp>
        <p:nvSpPr>
          <p:cNvPr id="7" name="TextBox 6">
            <a:extLst>
              <a:ext uri="{FF2B5EF4-FFF2-40B4-BE49-F238E27FC236}">
                <a16:creationId xmlns:a16="http://schemas.microsoft.com/office/drawing/2014/main" id="{678656B5-D8F2-4330-8A68-DBFA6F20804D}"/>
              </a:ext>
            </a:extLst>
          </p:cNvPr>
          <p:cNvSpPr txBox="1"/>
          <p:nvPr/>
        </p:nvSpPr>
        <p:spPr>
          <a:xfrm>
            <a:off x="2713854" y="865878"/>
            <a:ext cx="6764291" cy="830997"/>
          </a:xfrm>
          <a:prstGeom prst="rect">
            <a:avLst/>
          </a:prstGeom>
          <a:solidFill>
            <a:schemeClr val="tx1"/>
          </a:solidFill>
        </p:spPr>
        <p:txBody>
          <a:bodyPr wrap="square" rtlCol="0">
            <a:spAutoFit/>
          </a:bodyPr>
          <a:lstStyle/>
          <a:p>
            <a:pPr algn="ctr"/>
            <a:r>
              <a:rPr lang="en-US" sz="4800" b="1">
                <a:solidFill>
                  <a:schemeClr val="bg1"/>
                </a:solidFill>
                <a:latin typeface="Verdana" panose="020B0604030504040204" pitchFamily="34" charset="0"/>
                <a:ea typeface="Verdana" panose="020B0604030504040204" pitchFamily="34" charset="0"/>
              </a:rPr>
              <a:t>Mission Statement</a:t>
            </a:r>
            <a:endParaRPr lang="en-US" sz="2000">
              <a:solidFill>
                <a:schemeClr val="bg1"/>
              </a:solidFill>
            </a:endParaRPr>
          </a:p>
        </p:txBody>
      </p:sp>
    </p:spTree>
    <p:extLst>
      <p:ext uri="{BB962C8B-B14F-4D97-AF65-F5344CB8AC3E}">
        <p14:creationId xmlns:p14="http://schemas.microsoft.com/office/powerpoint/2010/main" val="3897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0A2AF0-D66A-4790-B529-73A515EC6738}"/>
              </a:ext>
            </a:extLst>
          </p:cNvPr>
          <p:cNvSpPr/>
          <p:nvPr/>
        </p:nvSpPr>
        <p:spPr>
          <a:xfrm>
            <a:off x="6206676" y="1640046"/>
            <a:ext cx="2708760" cy="5217953"/>
          </a:xfrm>
          <a:prstGeom prst="rect">
            <a:avLst/>
          </a:prstGeom>
          <a:solidFill>
            <a:srgbClr val="FF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Collaborative and Inclusive</a:t>
            </a:r>
          </a:p>
        </p:txBody>
      </p:sp>
      <p:sp>
        <p:nvSpPr>
          <p:cNvPr id="2" name="Rectangle 1">
            <a:extLst>
              <a:ext uri="{FF2B5EF4-FFF2-40B4-BE49-F238E27FC236}">
                <a16:creationId xmlns:a16="http://schemas.microsoft.com/office/drawing/2014/main" id="{439436D9-A246-4BCF-81D1-43FC09D06A7C}"/>
              </a:ext>
            </a:extLst>
          </p:cNvPr>
          <p:cNvSpPr/>
          <p:nvPr/>
        </p:nvSpPr>
        <p:spPr>
          <a:xfrm>
            <a:off x="302888" y="275396"/>
            <a:ext cx="11500422"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78151B-D4D8-4295-9FE3-074E88994531}"/>
              </a:ext>
            </a:extLst>
          </p:cNvPr>
          <p:cNvSpPr txBox="1"/>
          <p:nvPr/>
        </p:nvSpPr>
        <p:spPr>
          <a:xfrm>
            <a:off x="235776" y="168870"/>
            <a:ext cx="11282308"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Core Values</a:t>
            </a:r>
            <a:endParaRPr lang="en-US" sz="2000"/>
          </a:p>
        </p:txBody>
      </p:sp>
      <p:sp>
        <p:nvSpPr>
          <p:cNvPr id="4" name="Rectangle 3">
            <a:extLst>
              <a:ext uri="{FF2B5EF4-FFF2-40B4-BE49-F238E27FC236}">
                <a16:creationId xmlns:a16="http://schemas.microsoft.com/office/drawing/2014/main" id="{BC95FBF8-EC72-41EA-ACBD-08A1C8E90660}"/>
              </a:ext>
            </a:extLst>
          </p:cNvPr>
          <p:cNvSpPr/>
          <p:nvPr/>
        </p:nvSpPr>
        <p:spPr>
          <a:xfrm>
            <a:off x="235776" y="1640047"/>
            <a:ext cx="2708760" cy="5217953"/>
          </a:xfrm>
          <a:prstGeom prst="rect">
            <a:avLst/>
          </a:prstGeom>
          <a:solidFill>
            <a:srgbClr val="D96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Member-focused</a:t>
            </a:r>
          </a:p>
        </p:txBody>
      </p:sp>
      <p:sp>
        <p:nvSpPr>
          <p:cNvPr id="5" name="Rectangle 4">
            <a:extLst>
              <a:ext uri="{FF2B5EF4-FFF2-40B4-BE49-F238E27FC236}">
                <a16:creationId xmlns:a16="http://schemas.microsoft.com/office/drawing/2014/main" id="{A8B73718-2C29-4276-818F-29002A9CD75E}"/>
              </a:ext>
            </a:extLst>
          </p:cNvPr>
          <p:cNvSpPr/>
          <p:nvPr/>
        </p:nvSpPr>
        <p:spPr>
          <a:xfrm>
            <a:off x="3221226" y="1640045"/>
            <a:ext cx="2708760" cy="5217953"/>
          </a:xfrm>
          <a:prstGeom prst="rect">
            <a:avLst/>
          </a:prstGeom>
          <a:solidFill>
            <a:srgbClr val="1F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Impactful and High Performing</a:t>
            </a:r>
          </a:p>
        </p:txBody>
      </p:sp>
      <p:sp>
        <p:nvSpPr>
          <p:cNvPr id="7" name="Rectangle 6">
            <a:extLst>
              <a:ext uri="{FF2B5EF4-FFF2-40B4-BE49-F238E27FC236}">
                <a16:creationId xmlns:a16="http://schemas.microsoft.com/office/drawing/2014/main" id="{ECA1AE1A-1D48-48E2-895A-82396973B71E}"/>
              </a:ext>
            </a:extLst>
          </p:cNvPr>
          <p:cNvSpPr/>
          <p:nvPr/>
        </p:nvSpPr>
        <p:spPr>
          <a:xfrm>
            <a:off x="9247464" y="1640047"/>
            <a:ext cx="2708760" cy="5217953"/>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Innovative</a:t>
            </a:r>
          </a:p>
        </p:txBody>
      </p:sp>
      <p:sp>
        <p:nvSpPr>
          <p:cNvPr id="8" name="TextBox 7">
            <a:extLst>
              <a:ext uri="{FF2B5EF4-FFF2-40B4-BE49-F238E27FC236}">
                <a16:creationId xmlns:a16="http://schemas.microsoft.com/office/drawing/2014/main" id="{82A4C780-6616-457C-AA6C-870485A9653A}"/>
              </a:ext>
            </a:extLst>
          </p:cNvPr>
          <p:cNvSpPr txBox="1"/>
          <p:nvPr/>
        </p:nvSpPr>
        <p:spPr>
          <a:xfrm>
            <a:off x="302888" y="949533"/>
            <a:ext cx="11500422" cy="646331"/>
          </a:xfrm>
          <a:prstGeom prst="rect">
            <a:avLst/>
          </a:prstGeom>
          <a:noFill/>
        </p:spPr>
        <p:txBody>
          <a:bodyPr wrap="square" rtlCol="0">
            <a:spAutoFit/>
          </a:bodyPr>
          <a:lstStyle/>
          <a:p>
            <a:r>
              <a:rPr lang="en-US">
                <a:solidFill>
                  <a:schemeClr val="bg2">
                    <a:lumMod val="25000"/>
                  </a:schemeClr>
                </a:solidFill>
                <a:latin typeface="Georgia" panose="02040502050405020303" pitchFamily="18" charset="0"/>
              </a:rPr>
              <a:t>Derived from our mission, work, and commitment to municipalities and residents. </a:t>
            </a:r>
          </a:p>
          <a:p>
            <a:r>
              <a:rPr lang="en-US">
                <a:solidFill>
                  <a:schemeClr val="bg2">
                    <a:lumMod val="25000"/>
                  </a:schemeClr>
                </a:solidFill>
                <a:latin typeface="Georgia" panose="02040502050405020303" pitchFamily="18" charset="0"/>
              </a:rPr>
              <a:t>We are dedicated to improving the quality of life throughout the region, and continuously strive to be:</a:t>
            </a:r>
          </a:p>
        </p:txBody>
      </p:sp>
      <p:pic>
        <p:nvPicPr>
          <p:cNvPr id="18" name="Picture 17">
            <a:extLst>
              <a:ext uri="{FF2B5EF4-FFF2-40B4-BE49-F238E27FC236}">
                <a16:creationId xmlns:a16="http://schemas.microsoft.com/office/drawing/2014/main" id="{9B4037E4-9BF7-ED76-CE1B-B06FFA8547A7}"/>
              </a:ext>
            </a:extLst>
          </p:cNvPr>
          <p:cNvPicPr>
            <a:picLocks noChangeAspect="1"/>
          </p:cNvPicPr>
          <p:nvPr/>
        </p:nvPicPr>
        <p:blipFill>
          <a:blip r:embed="rId3"/>
          <a:stretch>
            <a:fillRect/>
          </a:stretch>
        </p:blipFill>
        <p:spPr>
          <a:xfrm>
            <a:off x="708778" y="2195048"/>
            <a:ext cx="1762756" cy="1642019"/>
          </a:xfrm>
          <a:prstGeom prst="rect">
            <a:avLst/>
          </a:prstGeom>
        </p:spPr>
      </p:pic>
      <p:pic>
        <p:nvPicPr>
          <p:cNvPr id="22" name="Picture 21">
            <a:extLst>
              <a:ext uri="{FF2B5EF4-FFF2-40B4-BE49-F238E27FC236}">
                <a16:creationId xmlns:a16="http://schemas.microsoft.com/office/drawing/2014/main" id="{05FC2E2D-0CAF-9698-CD86-3068CBF88938}"/>
              </a:ext>
            </a:extLst>
          </p:cNvPr>
          <p:cNvPicPr>
            <a:picLocks noChangeAspect="1"/>
          </p:cNvPicPr>
          <p:nvPr/>
        </p:nvPicPr>
        <p:blipFill>
          <a:blip r:embed="rId4"/>
          <a:stretch>
            <a:fillRect/>
          </a:stretch>
        </p:blipFill>
        <p:spPr>
          <a:xfrm>
            <a:off x="9824739" y="1985088"/>
            <a:ext cx="1554210" cy="1851979"/>
          </a:xfrm>
          <a:prstGeom prst="rect">
            <a:avLst/>
          </a:prstGeom>
        </p:spPr>
      </p:pic>
      <p:pic>
        <p:nvPicPr>
          <p:cNvPr id="24" name="Picture 23">
            <a:extLst>
              <a:ext uri="{FF2B5EF4-FFF2-40B4-BE49-F238E27FC236}">
                <a16:creationId xmlns:a16="http://schemas.microsoft.com/office/drawing/2014/main" id="{C89798F8-8A19-7445-C7D0-0C21D0A00930}"/>
              </a:ext>
            </a:extLst>
          </p:cNvPr>
          <p:cNvPicPr>
            <a:picLocks noChangeAspect="1"/>
          </p:cNvPicPr>
          <p:nvPr/>
        </p:nvPicPr>
        <p:blipFill>
          <a:blip r:embed="rId5"/>
          <a:stretch>
            <a:fillRect/>
          </a:stretch>
        </p:blipFill>
        <p:spPr>
          <a:xfrm>
            <a:off x="3667364" y="1905606"/>
            <a:ext cx="1792531" cy="1893046"/>
          </a:xfrm>
          <a:prstGeom prst="rect">
            <a:avLst/>
          </a:prstGeom>
        </p:spPr>
      </p:pic>
      <p:pic>
        <p:nvPicPr>
          <p:cNvPr id="30" name="Picture 29">
            <a:extLst>
              <a:ext uri="{FF2B5EF4-FFF2-40B4-BE49-F238E27FC236}">
                <a16:creationId xmlns:a16="http://schemas.microsoft.com/office/drawing/2014/main" id="{187BFBCC-734B-75E6-0EF6-9F32A0949A8E}"/>
              </a:ext>
            </a:extLst>
          </p:cNvPr>
          <p:cNvPicPr>
            <a:picLocks noChangeAspect="1"/>
          </p:cNvPicPr>
          <p:nvPr/>
        </p:nvPicPr>
        <p:blipFill>
          <a:blip r:embed="rId6"/>
          <a:stretch>
            <a:fillRect/>
          </a:stretch>
        </p:blipFill>
        <p:spPr>
          <a:xfrm>
            <a:off x="6713531" y="1932385"/>
            <a:ext cx="1648591" cy="1904682"/>
          </a:xfrm>
          <a:prstGeom prst="rect">
            <a:avLst/>
          </a:prstGeom>
        </p:spPr>
      </p:pic>
    </p:spTree>
    <p:extLst>
      <p:ext uri="{BB962C8B-B14F-4D97-AF65-F5344CB8AC3E}">
        <p14:creationId xmlns:p14="http://schemas.microsoft.com/office/powerpoint/2010/main" val="242894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436D9-A246-4BCF-81D1-43FC09D06A7C}"/>
              </a:ext>
            </a:extLst>
          </p:cNvPr>
          <p:cNvSpPr/>
          <p:nvPr/>
        </p:nvSpPr>
        <p:spPr>
          <a:xfrm>
            <a:off x="302888" y="275396"/>
            <a:ext cx="11500422"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78151B-D4D8-4295-9FE3-074E88994531}"/>
              </a:ext>
            </a:extLst>
          </p:cNvPr>
          <p:cNvSpPr txBox="1"/>
          <p:nvPr/>
        </p:nvSpPr>
        <p:spPr>
          <a:xfrm>
            <a:off x="235776" y="168870"/>
            <a:ext cx="11282308"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Guiding Principles</a:t>
            </a:r>
            <a:endParaRPr lang="en-US" sz="2000"/>
          </a:p>
        </p:txBody>
      </p:sp>
      <p:sp>
        <p:nvSpPr>
          <p:cNvPr id="4" name="Rectangle 3">
            <a:extLst>
              <a:ext uri="{FF2B5EF4-FFF2-40B4-BE49-F238E27FC236}">
                <a16:creationId xmlns:a16="http://schemas.microsoft.com/office/drawing/2014/main" id="{BC95FBF8-EC72-41EA-ACBD-08A1C8E90660}"/>
              </a:ext>
            </a:extLst>
          </p:cNvPr>
          <p:cNvSpPr/>
          <p:nvPr/>
        </p:nvSpPr>
        <p:spPr>
          <a:xfrm>
            <a:off x="235776" y="1640047"/>
            <a:ext cx="2708760" cy="5217953"/>
          </a:xfrm>
          <a:prstGeom prst="rect">
            <a:avLst/>
          </a:prstGeom>
          <a:solidFill>
            <a:srgbClr val="D96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a:p>
            <a:pPr algn="ctr"/>
            <a:r>
              <a:rPr lang="en-US">
                <a:latin typeface="Verdana" panose="020B0604030504040204" pitchFamily="34" charset="0"/>
                <a:ea typeface="Verdana" panose="020B0604030504040204" pitchFamily="34" charset="0"/>
              </a:rPr>
              <a:t>Use Sound Planning Practices and Data-based Solutions to incorporate Best Practices</a:t>
            </a:r>
          </a:p>
        </p:txBody>
      </p:sp>
      <p:sp>
        <p:nvSpPr>
          <p:cNvPr id="5" name="Rectangle 4">
            <a:extLst>
              <a:ext uri="{FF2B5EF4-FFF2-40B4-BE49-F238E27FC236}">
                <a16:creationId xmlns:a16="http://schemas.microsoft.com/office/drawing/2014/main" id="{A8B73718-2C29-4276-818F-29002A9CD75E}"/>
              </a:ext>
            </a:extLst>
          </p:cNvPr>
          <p:cNvSpPr/>
          <p:nvPr/>
        </p:nvSpPr>
        <p:spPr>
          <a:xfrm>
            <a:off x="3221226" y="1640045"/>
            <a:ext cx="2708760" cy="5217953"/>
          </a:xfrm>
          <a:prstGeom prst="rect">
            <a:avLst/>
          </a:prstGeom>
          <a:solidFill>
            <a:srgbClr val="1F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Embrace Diversity and Promote Equity, Inclusion, and Belonging</a:t>
            </a:r>
          </a:p>
        </p:txBody>
      </p:sp>
      <p:sp>
        <p:nvSpPr>
          <p:cNvPr id="6" name="Rectangle 5">
            <a:extLst>
              <a:ext uri="{FF2B5EF4-FFF2-40B4-BE49-F238E27FC236}">
                <a16:creationId xmlns:a16="http://schemas.microsoft.com/office/drawing/2014/main" id="{E20A2AF0-D66A-4790-B529-73A515EC6738}"/>
              </a:ext>
            </a:extLst>
          </p:cNvPr>
          <p:cNvSpPr/>
          <p:nvPr/>
        </p:nvSpPr>
        <p:spPr>
          <a:xfrm>
            <a:off x="6206676" y="1679802"/>
            <a:ext cx="2708760" cy="5217953"/>
          </a:xfrm>
          <a:prstGeom prst="rect">
            <a:avLst/>
          </a:prstGeom>
          <a:solidFill>
            <a:srgbClr val="FF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Apply a Lens of Sustainability – Environmental, Economic, and Equity</a:t>
            </a:r>
          </a:p>
        </p:txBody>
      </p:sp>
      <p:sp>
        <p:nvSpPr>
          <p:cNvPr id="7" name="Rectangle 6">
            <a:extLst>
              <a:ext uri="{FF2B5EF4-FFF2-40B4-BE49-F238E27FC236}">
                <a16:creationId xmlns:a16="http://schemas.microsoft.com/office/drawing/2014/main" id="{ECA1AE1A-1D48-48E2-895A-82396973B71E}"/>
              </a:ext>
            </a:extLst>
          </p:cNvPr>
          <p:cNvSpPr/>
          <p:nvPr/>
        </p:nvSpPr>
        <p:spPr>
          <a:xfrm>
            <a:off x="9247464" y="1640047"/>
            <a:ext cx="2708760" cy="5217953"/>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Recognize That the Success of Individual Municipalities Depends On the Success of Our Region</a:t>
            </a:r>
          </a:p>
        </p:txBody>
      </p:sp>
      <p:sp>
        <p:nvSpPr>
          <p:cNvPr id="8" name="TextBox 7">
            <a:extLst>
              <a:ext uri="{FF2B5EF4-FFF2-40B4-BE49-F238E27FC236}">
                <a16:creationId xmlns:a16="http://schemas.microsoft.com/office/drawing/2014/main" id="{82A4C780-6616-457C-AA6C-870485A9653A}"/>
              </a:ext>
            </a:extLst>
          </p:cNvPr>
          <p:cNvSpPr txBox="1"/>
          <p:nvPr/>
        </p:nvSpPr>
        <p:spPr>
          <a:xfrm>
            <a:off x="302888" y="949533"/>
            <a:ext cx="11500422" cy="646331"/>
          </a:xfrm>
          <a:prstGeom prst="rect">
            <a:avLst/>
          </a:prstGeom>
          <a:noFill/>
        </p:spPr>
        <p:txBody>
          <a:bodyPr wrap="square" rtlCol="0">
            <a:spAutoFit/>
          </a:bodyPr>
          <a:lstStyle/>
          <a:p>
            <a:r>
              <a:rPr lang="en-US">
                <a:solidFill>
                  <a:schemeClr val="bg2">
                    <a:lumMod val="25000"/>
                  </a:schemeClr>
                </a:solidFill>
                <a:latin typeface="Georgia" panose="02040502050405020303" pitchFamily="18" charset="0"/>
              </a:rPr>
              <a:t>These supplement our Core Values</a:t>
            </a:r>
          </a:p>
          <a:p>
            <a:r>
              <a:rPr lang="en-US">
                <a:solidFill>
                  <a:schemeClr val="bg2">
                    <a:lumMod val="25000"/>
                  </a:schemeClr>
                </a:solidFill>
                <a:latin typeface="Georgia" panose="02040502050405020303" pitchFamily="18" charset="0"/>
              </a:rPr>
              <a:t>We are committed to:</a:t>
            </a:r>
          </a:p>
        </p:txBody>
      </p:sp>
      <p:pic>
        <p:nvPicPr>
          <p:cNvPr id="10" name="Picture 9">
            <a:extLst>
              <a:ext uri="{FF2B5EF4-FFF2-40B4-BE49-F238E27FC236}">
                <a16:creationId xmlns:a16="http://schemas.microsoft.com/office/drawing/2014/main" id="{8B241E71-0402-A4F1-3106-99C3D5CBA1F0}"/>
              </a:ext>
            </a:extLst>
          </p:cNvPr>
          <p:cNvPicPr>
            <a:picLocks noChangeAspect="1"/>
          </p:cNvPicPr>
          <p:nvPr/>
        </p:nvPicPr>
        <p:blipFill>
          <a:blip r:embed="rId3"/>
          <a:stretch>
            <a:fillRect/>
          </a:stretch>
        </p:blipFill>
        <p:spPr>
          <a:xfrm>
            <a:off x="6625372" y="1791234"/>
            <a:ext cx="1871367" cy="1786854"/>
          </a:xfrm>
          <a:prstGeom prst="rect">
            <a:avLst/>
          </a:prstGeom>
        </p:spPr>
      </p:pic>
      <p:pic>
        <p:nvPicPr>
          <p:cNvPr id="12" name="Picture 11">
            <a:extLst>
              <a:ext uri="{FF2B5EF4-FFF2-40B4-BE49-F238E27FC236}">
                <a16:creationId xmlns:a16="http://schemas.microsoft.com/office/drawing/2014/main" id="{C1C3A5FF-6545-6E4A-E48E-C0EBF852361B}"/>
              </a:ext>
            </a:extLst>
          </p:cNvPr>
          <p:cNvPicPr>
            <a:picLocks noChangeAspect="1"/>
          </p:cNvPicPr>
          <p:nvPr/>
        </p:nvPicPr>
        <p:blipFill>
          <a:blip r:embed="rId4"/>
          <a:stretch>
            <a:fillRect/>
          </a:stretch>
        </p:blipFill>
        <p:spPr>
          <a:xfrm>
            <a:off x="701169" y="1910504"/>
            <a:ext cx="1845859" cy="1773601"/>
          </a:xfrm>
          <a:prstGeom prst="rect">
            <a:avLst/>
          </a:prstGeom>
        </p:spPr>
      </p:pic>
      <p:pic>
        <p:nvPicPr>
          <p:cNvPr id="16" name="Picture 15">
            <a:extLst>
              <a:ext uri="{FF2B5EF4-FFF2-40B4-BE49-F238E27FC236}">
                <a16:creationId xmlns:a16="http://schemas.microsoft.com/office/drawing/2014/main" id="{A1AFCBF4-9BFC-9B32-B19D-E9466FCB5A77}"/>
              </a:ext>
            </a:extLst>
          </p:cNvPr>
          <p:cNvPicPr>
            <a:picLocks noChangeAspect="1"/>
          </p:cNvPicPr>
          <p:nvPr/>
        </p:nvPicPr>
        <p:blipFill>
          <a:blip r:embed="rId5"/>
          <a:stretch>
            <a:fillRect/>
          </a:stretch>
        </p:blipFill>
        <p:spPr>
          <a:xfrm>
            <a:off x="3913380" y="2186583"/>
            <a:ext cx="1269115" cy="1283269"/>
          </a:xfrm>
          <a:prstGeom prst="rect">
            <a:avLst/>
          </a:prstGeom>
        </p:spPr>
      </p:pic>
      <p:pic>
        <p:nvPicPr>
          <p:cNvPr id="18" name="Picture 17">
            <a:extLst>
              <a:ext uri="{FF2B5EF4-FFF2-40B4-BE49-F238E27FC236}">
                <a16:creationId xmlns:a16="http://schemas.microsoft.com/office/drawing/2014/main" id="{CB4184CE-95BB-C02E-6CDD-AD74D07F2D76}"/>
              </a:ext>
            </a:extLst>
          </p:cNvPr>
          <p:cNvPicPr>
            <a:picLocks noChangeAspect="1"/>
          </p:cNvPicPr>
          <p:nvPr/>
        </p:nvPicPr>
        <p:blipFill>
          <a:blip r:embed="rId6"/>
          <a:stretch>
            <a:fillRect/>
          </a:stretch>
        </p:blipFill>
        <p:spPr>
          <a:xfrm>
            <a:off x="9800045" y="1865351"/>
            <a:ext cx="1603597" cy="1563649"/>
          </a:xfrm>
          <a:prstGeom prst="rect">
            <a:avLst/>
          </a:prstGeom>
        </p:spPr>
      </p:pic>
    </p:spTree>
    <p:extLst>
      <p:ext uri="{BB962C8B-B14F-4D97-AF65-F5344CB8AC3E}">
        <p14:creationId xmlns:p14="http://schemas.microsoft.com/office/powerpoint/2010/main" val="402299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DB45A-30A6-40CA-B5C6-C06C6CCB9A1C}"/>
              </a:ext>
            </a:extLst>
          </p:cNvPr>
          <p:cNvSpPr txBox="1"/>
          <p:nvPr/>
        </p:nvSpPr>
        <p:spPr>
          <a:xfrm>
            <a:off x="729842" y="335559"/>
            <a:ext cx="4681057" cy="1200329"/>
          </a:xfrm>
          <a:prstGeom prst="rect">
            <a:avLst/>
          </a:prstGeom>
          <a:noFill/>
        </p:spPr>
        <p:txBody>
          <a:bodyPr wrap="square" rtlCol="0">
            <a:spAutoFit/>
          </a:bodyPr>
          <a:lstStyle/>
          <a:p>
            <a:r>
              <a:rPr lang="en-US" sz="3600" b="1">
                <a:solidFill>
                  <a:schemeClr val="bg2">
                    <a:lumMod val="25000"/>
                  </a:schemeClr>
                </a:solidFill>
                <a:latin typeface="Verdana" panose="020B0604030504040204" pitchFamily="34" charset="0"/>
                <a:ea typeface="Verdana" panose="020B0604030504040204" pitchFamily="34" charset="0"/>
              </a:rPr>
              <a:t>Strategic Framework</a:t>
            </a:r>
          </a:p>
        </p:txBody>
      </p:sp>
      <p:cxnSp>
        <p:nvCxnSpPr>
          <p:cNvPr id="6" name="Straight Connector 5">
            <a:extLst>
              <a:ext uri="{FF2B5EF4-FFF2-40B4-BE49-F238E27FC236}">
                <a16:creationId xmlns:a16="http://schemas.microsoft.com/office/drawing/2014/main" id="{7563C943-243D-4411-AD75-8ABF35C5D355}"/>
              </a:ext>
            </a:extLst>
          </p:cNvPr>
          <p:cNvCxnSpPr>
            <a:cxnSpLocks/>
          </p:cNvCxnSpPr>
          <p:nvPr/>
        </p:nvCxnSpPr>
        <p:spPr>
          <a:xfrm flipV="1">
            <a:off x="653385" y="1531209"/>
            <a:ext cx="10193580" cy="18703"/>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CA8012-08A3-44C5-8EEF-09C34853FD89}"/>
              </a:ext>
            </a:extLst>
          </p:cNvPr>
          <p:cNvSpPr txBox="1"/>
          <p:nvPr/>
        </p:nvSpPr>
        <p:spPr>
          <a:xfrm>
            <a:off x="1290947" y="2137477"/>
            <a:ext cx="8675174" cy="4524315"/>
          </a:xfrm>
          <a:prstGeom prst="rect">
            <a:avLst/>
          </a:prstGeom>
          <a:noFill/>
        </p:spPr>
        <p:txBody>
          <a:bodyPr wrap="square" rtlCol="0">
            <a:spAutoFit/>
          </a:bodyPr>
          <a:lstStyle/>
          <a:p>
            <a:pPr marL="342900" indent="-342900">
              <a:buFont typeface="Arial" panose="020B0604020202020204" pitchFamily="34" charset="0"/>
              <a:buChar char="•"/>
            </a:pPr>
            <a:r>
              <a:rPr lang="en-US">
                <a:solidFill>
                  <a:schemeClr val="bg2">
                    <a:lumMod val="25000"/>
                  </a:schemeClr>
                </a:solidFill>
                <a:latin typeface="Verdana" panose="020B0604030504040204" pitchFamily="34" charset="0"/>
                <a:ea typeface="Verdana" panose="020B0604030504040204" pitchFamily="34" charset="0"/>
              </a:rPr>
              <a:t>Be </a:t>
            </a:r>
            <a:r>
              <a:rPr lang="en-US" b="1">
                <a:solidFill>
                  <a:schemeClr val="bg2">
                    <a:lumMod val="25000"/>
                  </a:schemeClr>
                </a:solidFill>
                <a:latin typeface="Verdana" panose="020B0604030504040204" pitchFamily="34" charset="0"/>
                <a:ea typeface="Verdana" panose="020B0604030504040204" pitchFamily="34" charset="0"/>
              </a:rPr>
              <a:t>compatible with CRCOG’s mission </a:t>
            </a:r>
            <a:r>
              <a:rPr lang="en-US">
                <a:solidFill>
                  <a:schemeClr val="bg2">
                    <a:lumMod val="25000"/>
                  </a:schemeClr>
                </a:solidFill>
                <a:latin typeface="Verdana" panose="020B0604030504040204" pitchFamily="34" charset="0"/>
                <a:ea typeface="Verdana" panose="020B0604030504040204" pitchFamily="34" charset="0"/>
              </a:rPr>
              <a:t>and fall within our </a:t>
            </a:r>
            <a:r>
              <a:rPr lang="en-US" b="1">
                <a:solidFill>
                  <a:schemeClr val="bg2">
                    <a:lumMod val="25000"/>
                  </a:schemeClr>
                </a:solidFill>
                <a:latin typeface="Verdana" panose="020B0604030504040204" pitchFamily="34" charset="0"/>
                <a:ea typeface="Verdana" panose="020B0604030504040204" pitchFamily="34" charset="0"/>
              </a:rPr>
              <a:t>capacity and capability</a:t>
            </a:r>
            <a:r>
              <a:rPr lang="en-US">
                <a:solidFill>
                  <a:schemeClr val="bg2">
                    <a:lumMod val="25000"/>
                  </a:schemeClr>
                </a:solidFill>
                <a:latin typeface="Verdana" panose="020B0604030504040204" pitchFamily="34" charset="0"/>
                <a:ea typeface="Verdana" panose="020B0604030504040204" pitchFamily="34" charset="0"/>
              </a:rPr>
              <a:t>, either with existing or new resources.</a:t>
            </a:r>
          </a:p>
          <a:p>
            <a:pPr marL="342900" indent="-342900">
              <a:buFont typeface="Arial" panose="020B0604020202020204" pitchFamily="34" charset="0"/>
              <a:buChar char="•"/>
            </a:pPr>
            <a:endParaRPr lang="en-US">
              <a:solidFill>
                <a:schemeClr val="bg2">
                  <a:lumMod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a:solidFill>
                  <a:schemeClr val="bg2">
                    <a:lumMod val="25000"/>
                  </a:schemeClr>
                </a:solidFill>
                <a:latin typeface="Verdana" panose="020B0604030504040204" pitchFamily="34" charset="0"/>
                <a:ea typeface="Verdana" panose="020B0604030504040204" pitchFamily="34" charset="0"/>
              </a:rPr>
              <a:t>Be </a:t>
            </a:r>
            <a:r>
              <a:rPr lang="en-US" b="1">
                <a:solidFill>
                  <a:schemeClr val="bg2">
                    <a:lumMod val="25000"/>
                  </a:schemeClr>
                </a:solidFill>
                <a:latin typeface="Verdana" panose="020B0604030504040204" pitchFamily="34" charset="0"/>
                <a:ea typeface="Verdana" panose="020B0604030504040204" pitchFamily="34" charset="0"/>
              </a:rPr>
              <a:t>member-focused</a:t>
            </a:r>
            <a:r>
              <a:rPr lang="en-US">
                <a:solidFill>
                  <a:schemeClr val="bg2">
                    <a:lumMod val="25000"/>
                  </a:schemeClr>
                </a:solidFill>
                <a:latin typeface="Verdana" panose="020B0604030504040204" pitchFamily="34" charset="0"/>
                <a:ea typeface="Verdana" panose="020B0604030504040204" pitchFamily="34" charset="0"/>
              </a:rPr>
              <a:t> and designed to help our members serve their communities more </a:t>
            </a:r>
            <a:r>
              <a:rPr lang="en-US" b="1">
                <a:solidFill>
                  <a:schemeClr val="bg2">
                    <a:lumMod val="25000"/>
                  </a:schemeClr>
                </a:solidFill>
                <a:latin typeface="Verdana" panose="020B0604030504040204" pitchFamily="34" charset="0"/>
                <a:ea typeface="Verdana" panose="020B0604030504040204" pitchFamily="34" charset="0"/>
              </a:rPr>
              <a:t>efficiently and effectively</a:t>
            </a:r>
            <a:r>
              <a:rPr lang="en-US">
                <a:solidFill>
                  <a:schemeClr val="bg2">
                    <a:lumMod val="25000"/>
                  </a:schemeClr>
                </a:solidFill>
                <a:latin typeface="Verdana" panose="020B0604030504040204" pitchFamily="34" charset="0"/>
                <a:ea typeface="Verdana" panose="020B0604030504040204" pitchFamily="34" charset="0"/>
              </a:rPr>
              <a:t>.</a:t>
            </a:r>
          </a:p>
          <a:p>
            <a:pPr marL="342900" indent="-342900">
              <a:buFont typeface="Arial" panose="020B0604020202020204" pitchFamily="34" charset="0"/>
              <a:buChar char="•"/>
            </a:pPr>
            <a:endParaRPr lang="en-US">
              <a:solidFill>
                <a:schemeClr val="bg2">
                  <a:lumMod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a:solidFill>
                  <a:schemeClr val="bg2">
                    <a:lumMod val="25000"/>
                  </a:schemeClr>
                </a:solidFill>
                <a:latin typeface="Verdana" panose="020B0604030504040204" pitchFamily="34" charset="0"/>
                <a:ea typeface="Verdana" panose="020B0604030504040204" pitchFamily="34" charset="0"/>
              </a:rPr>
              <a:t>Present an opportunity to </a:t>
            </a:r>
            <a:r>
              <a:rPr lang="en-US" b="1">
                <a:solidFill>
                  <a:schemeClr val="bg2">
                    <a:lumMod val="25000"/>
                  </a:schemeClr>
                </a:solidFill>
                <a:latin typeface="Verdana" panose="020B0604030504040204" pitchFamily="34" charset="0"/>
                <a:ea typeface="Verdana" panose="020B0604030504040204" pitchFamily="34" charset="0"/>
              </a:rPr>
              <a:t>innovate, collaborate or partner </a:t>
            </a:r>
            <a:r>
              <a:rPr lang="en-US">
                <a:solidFill>
                  <a:schemeClr val="bg2">
                    <a:lumMod val="25000"/>
                  </a:schemeClr>
                </a:solidFill>
                <a:latin typeface="Verdana" panose="020B0604030504040204" pitchFamily="34" charset="0"/>
                <a:ea typeface="Verdana" panose="020B0604030504040204" pitchFamily="34" charset="0"/>
              </a:rPr>
              <a:t>with key stakeholders or other entities.</a:t>
            </a:r>
          </a:p>
          <a:p>
            <a:pPr marL="342900" indent="-342900">
              <a:buFont typeface="Arial" panose="020B0604020202020204" pitchFamily="34" charset="0"/>
              <a:buChar char="•"/>
            </a:pPr>
            <a:endParaRPr lang="en-US">
              <a:solidFill>
                <a:schemeClr val="bg2">
                  <a:lumMod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a:solidFill>
                  <a:schemeClr val="bg2">
                    <a:lumMod val="25000"/>
                  </a:schemeClr>
                </a:solidFill>
                <a:latin typeface="Verdana" panose="020B0604030504040204" pitchFamily="34" charset="0"/>
                <a:ea typeface="Verdana" panose="020B0604030504040204" pitchFamily="34" charset="0"/>
              </a:rPr>
              <a:t>Be impactful for several CRCOG communities, including municipalities of different sizes and demographics.</a:t>
            </a:r>
          </a:p>
          <a:p>
            <a:pPr marL="342900" indent="-342900">
              <a:buFont typeface="Arial" panose="020B0604020202020204" pitchFamily="34" charset="0"/>
              <a:buChar char="•"/>
            </a:pPr>
            <a:endParaRPr lang="en-US">
              <a:solidFill>
                <a:schemeClr val="bg2">
                  <a:lumMod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b="1">
                <a:solidFill>
                  <a:schemeClr val="bg2">
                    <a:lumMod val="25000"/>
                  </a:schemeClr>
                </a:solidFill>
                <a:latin typeface="Verdana" panose="020B0604030504040204" pitchFamily="34" charset="0"/>
                <a:ea typeface="Verdana" panose="020B0604030504040204" pitchFamily="34" charset="0"/>
              </a:rPr>
              <a:t>Promote equity and environmental and economic sustainability</a:t>
            </a:r>
            <a:r>
              <a:rPr lang="en-US">
                <a:solidFill>
                  <a:schemeClr val="bg2">
                    <a:lumMod val="25000"/>
                  </a:schemeClr>
                </a:solidFill>
                <a:latin typeface="Verdana" panose="020B0604030504040204" pitchFamily="34" charset="0"/>
                <a:ea typeface="Verdana" panose="020B0604030504040204" pitchFamily="34" charset="0"/>
              </a:rPr>
              <a:t>.</a:t>
            </a:r>
          </a:p>
          <a:p>
            <a:pPr marL="342900" indent="-342900">
              <a:buFont typeface="Arial" panose="020B0604020202020204" pitchFamily="34" charset="0"/>
              <a:buChar char="•"/>
            </a:pPr>
            <a:endParaRPr lang="en-US">
              <a:solidFill>
                <a:schemeClr val="bg2">
                  <a:lumMod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b="1">
                <a:solidFill>
                  <a:schemeClr val="bg2">
                    <a:lumMod val="25000"/>
                  </a:schemeClr>
                </a:solidFill>
                <a:latin typeface="Verdana" panose="020B0604030504040204" pitchFamily="34" charset="0"/>
                <a:ea typeface="Verdana" panose="020B0604030504040204" pitchFamily="34" charset="0"/>
              </a:rPr>
              <a:t>Comply </a:t>
            </a:r>
            <a:r>
              <a:rPr lang="en-US">
                <a:solidFill>
                  <a:schemeClr val="bg2">
                    <a:lumMod val="25000"/>
                  </a:schemeClr>
                </a:solidFill>
                <a:latin typeface="Verdana" panose="020B0604030504040204" pitchFamily="34" charset="0"/>
                <a:ea typeface="Verdana" panose="020B0604030504040204" pitchFamily="34" charset="0"/>
              </a:rPr>
              <a:t>with state and federal requirements.</a:t>
            </a:r>
          </a:p>
        </p:txBody>
      </p:sp>
      <p:sp>
        <p:nvSpPr>
          <p:cNvPr id="2" name="TextBox 1">
            <a:extLst>
              <a:ext uri="{FF2B5EF4-FFF2-40B4-BE49-F238E27FC236}">
                <a16:creationId xmlns:a16="http://schemas.microsoft.com/office/drawing/2014/main" id="{2BDAC384-E548-7AEF-9C4A-CBCFA31F9410}"/>
              </a:ext>
            </a:extLst>
          </p:cNvPr>
          <p:cNvSpPr txBox="1"/>
          <p:nvPr/>
        </p:nvSpPr>
        <p:spPr>
          <a:xfrm>
            <a:off x="729842" y="1659790"/>
            <a:ext cx="7894997" cy="369332"/>
          </a:xfrm>
          <a:prstGeom prst="rect">
            <a:avLst/>
          </a:prstGeom>
          <a:noFill/>
        </p:spPr>
        <p:txBody>
          <a:bodyPr wrap="square" rtlCol="0">
            <a:spAutoFit/>
          </a:bodyPr>
          <a:lstStyle/>
          <a:p>
            <a:r>
              <a:rPr lang="en-US">
                <a:solidFill>
                  <a:schemeClr val="bg2">
                    <a:lumMod val="25000"/>
                  </a:schemeClr>
                </a:solidFill>
                <a:latin typeface="Verdana" panose="020B0604030504040204" pitchFamily="34" charset="0"/>
                <a:ea typeface="Verdana" panose="020B0604030504040204" pitchFamily="34" charset="0"/>
              </a:rPr>
              <a:t>Each new initiative should align with several elements:</a:t>
            </a:r>
          </a:p>
        </p:txBody>
      </p:sp>
    </p:spTree>
    <p:extLst>
      <p:ext uri="{BB962C8B-B14F-4D97-AF65-F5344CB8AC3E}">
        <p14:creationId xmlns:p14="http://schemas.microsoft.com/office/powerpoint/2010/main" val="309920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84B2B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924FA-4899-409D-BDEC-A50718A8F9C1}"/>
              </a:ext>
            </a:extLst>
          </p:cNvPr>
          <p:cNvSpPr txBox="1"/>
          <p:nvPr/>
        </p:nvSpPr>
        <p:spPr>
          <a:xfrm>
            <a:off x="264621" y="478636"/>
            <a:ext cx="6553274" cy="646331"/>
          </a:xfrm>
          <a:prstGeom prst="rect">
            <a:avLst/>
          </a:prstGeom>
          <a:noFill/>
        </p:spPr>
        <p:txBody>
          <a:bodyPr wrap="square" rtlCol="0">
            <a:spAutoFit/>
          </a:bodyPr>
          <a:lstStyle/>
          <a:p>
            <a:r>
              <a:rPr lang="en-US" sz="3600" b="1">
                <a:solidFill>
                  <a:schemeClr val="bg2">
                    <a:lumMod val="25000"/>
                  </a:schemeClr>
                </a:solidFill>
                <a:latin typeface="Verdana" panose="020B0604030504040204" pitchFamily="34" charset="0"/>
                <a:ea typeface="Verdana" panose="020B0604030504040204" pitchFamily="34" charset="0"/>
              </a:rPr>
              <a:t>Long-Term Next Steps</a:t>
            </a:r>
          </a:p>
        </p:txBody>
      </p:sp>
      <p:sp>
        <p:nvSpPr>
          <p:cNvPr id="3" name="TextBox 2">
            <a:extLst>
              <a:ext uri="{FF2B5EF4-FFF2-40B4-BE49-F238E27FC236}">
                <a16:creationId xmlns:a16="http://schemas.microsoft.com/office/drawing/2014/main" id="{3FC2A213-7B4B-4C8F-A04E-F1263D0AA7B5}"/>
              </a:ext>
            </a:extLst>
          </p:cNvPr>
          <p:cNvSpPr txBox="1"/>
          <p:nvPr/>
        </p:nvSpPr>
        <p:spPr>
          <a:xfrm>
            <a:off x="6817895" y="747053"/>
            <a:ext cx="4681057" cy="5632311"/>
          </a:xfrm>
          <a:prstGeom prst="rect">
            <a:avLst/>
          </a:prstGeom>
          <a:noFill/>
        </p:spPr>
        <p:txBody>
          <a:bodyPr wrap="square" rtlCol="0">
            <a:spAutoFit/>
          </a:bodyPr>
          <a:lstStyle/>
          <a:p>
            <a:r>
              <a:rPr lang="en-US" sz="2400">
                <a:solidFill>
                  <a:schemeClr val="bg2">
                    <a:lumMod val="25000"/>
                  </a:schemeClr>
                </a:solidFill>
                <a:latin typeface="Verdana" panose="020B0604030504040204" pitchFamily="34" charset="0"/>
                <a:ea typeface="Verdana" panose="020B0604030504040204" pitchFamily="34" charset="0"/>
              </a:rPr>
              <a:t>Each </a:t>
            </a:r>
            <a:r>
              <a:rPr lang="en-US" sz="2400" b="1">
                <a:solidFill>
                  <a:schemeClr val="bg2">
                    <a:lumMod val="25000"/>
                  </a:schemeClr>
                </a:solidFill>
                <a:latin typeface="Verdana" panose="020B0604030504040204" pitchFamily="34" charset="0"/>
                <a:ea typeface="Verdana" panose="020B0604030504040204" pitchFamily="34" charset="0"/>
              </a:rPr>
              <a:t>Priority</a:t>
            </a:r>
            <a:r>
              <a:rPr lang="en-US" sz="2400">
                <a:solidFill>
                  <a:schemeClr val="bg2">
                    <a:lumMod val="25000"/>
                  </a:schemeClr>
                </a:solidFill>
                <a:latin typeface="Verdana" panose="020B0604030504040204" pitchFamily="34" charset="0"/>
                <a:ea typeface="Verdana" panose="020B0604030504040204" pitchFamily="34" charset="0"/>
              </a:rPr>
              <a:t> includes stated </a:t>
            </a:r>
            <a:r>
              <a:rPr lang="en-US" sz="2400" b="1">
                <a:solidFill>
                  <a:schemeClr val="bg2">
                    <a:lumMod val="25000"/>
                  </a:schemeClr>
                </a:solidFill>
                <a:latin typeface="Verdana" panose="020B0604030504040204" pitchFamily="34" charset="0"/>
                <a:ea typeface="Verdana" panose="020B0604030504040204" pitchFamily="34" charset="0"/>
              </a:rPr>
              <a:t>Goals</a:t>
            </a:r>
            <a:r>
              <a:rPr lang="en-US" sz="2400">
                <a:solidFill>
                  <a:schemeClr val="bg2">
                    <a:lumMod val="25000"/>
                  </a:schemeClr>
                </a:solidFill>
                <a:latin typeface="Verdana" panose="020B0604030504040204" pitchFamily="34" charset="0"/>
                <a:ea typeface="Verdana" panose="020B0604030504040204" pitchFamily="34" charset="0"/>
              </a:rPr>
              <a:t> and a series of </a:t>
            </a:r>
            <a:r>
              <a:rPr lang="en-US" sz="2400" b="1">
                <a:solidFill>
                  <a:schemeClr val="bg2">
                    <a:lumMod val="25000"/>
                  </a:schemeClr>
                </a:solidFill>
                <a:latin typeface="Verdana" panose="020B0604030504040204" pitchFamily="34" charset="0"/>
                <a:ea typeface="Verdana" panose="020B0604030504040204" pitchFamily="34" charset="0"/>
              </a:rPr>
              <a:t>Action Steps </a:t>
            </a:r>
            <a:r>
              <a:rPr lang="en-US" sz="2400">
                <a:solidFill>
                  <a:schemeClr val="bg2">
                    <a:lumMod val="25000"/>
                  </a:schemeClr>
                </a:solidFill>
                <a:latin typeface="Verdana" panose="020B0604030504040204" pitchFamily="34" charset="0"/>
                <a:ea typeface="Verdana" panose="020B0604030504040204" pitchFamily="34" charset="0"/>
              </a:rPr>
              <a:t>designed to achieve them.</a:t>
            </a:r>
          </a:p>
          <a:p>
            <a:endParaRPr lang="en-US" sz="2400">
              <a:solidFill>
                <a:schemeClr val="bg2">
                  <a:lumMod val="25000"/>
                </a:schemeClr>
              </a:solidFill>
              <a:latin typeface="Verdana" panose="020B0604030504040204" pitchFamily="34" charset="0"/>
              <a:ea typeface="Verdana" panose="020B0604030504040204" pitchFamily="34" charset="0"/>
            </a:endParaRPr>
          </a:p>
          <a:p>
            <a:r>
              <a:rPr lang="en-US" sz="2400">
                <a:solidFill>
                  <a:schemeClr val="bg2">
                    <a:lumMod val="25000"/>
                  </a:schemeClr>
                </a:solidFill>
                <a:latin typeface="Verdana" panose="020B0604030504040204" pitchFamily="34" charset="0"/>
                <a:ea typeface="Verdana" panose="020B0604030504040204" pitchFamily="34" charset="0"/>
              </a:rPr>
              <a:t>CRCOG Staff will work to implement Action Steps to meet Goals.</a:t>
            </a:r>
          </a:p>
          <a:p>
            <a:endParaRPr lang="en-US" sz="2400">
              <a:solidFill>
                <a:schemeClr val="bg2">
                  <a:lumMod val="25000"/>
                </a:schemeClr>
              </a:solidFill>
              <a:latin typeface="Verdana" panose="020B0604030504040204" pitchFamily="34" charset="0"/>
              <a:ea typeface="Verdana" panose="020B0604030504040204" pitchFamily="34" charset="0"/>
            </a:endParaRPr>
          </a:p>
          <a:p>
            <a:r>
              <a:rPr lang="en-US" sz="2400">
                <a:solidFill>
                  <a:schemeClr val="bg2">
                    <a:lumMod val="25000"/>
                  </a:schemeClr>
                </a:solidFill>
                <a:latin typeface="Verdana" panose="020B0604030504040204" pitchFamily="34" charset="0"/>
                <a:ea typeface="Verdana" panose="020B0604030504040204" pitchFamily="34" charset="0"/>
              </a:rPr>
              <a:t>From time to time, CRCOG Leadership will review the Action Steps, Goals, and/or Priorities to ensure the organization is meeting the needs of our members.</a:t>
            </a:r>
          </a:p>
        </p:txBody>
      </p:sp>
      <p:sp>
        <p:nvSpPr>
          <p:cNvPr id="4" name="TextBox 3">
            <a:extLst>
              <a:ext uri="{FF2B5EF4-FFF2-40B4-BE49-F238E27FC236}">
                <a16:creationId xmlns:a16="http://schemas.microsoft.com/office/drawing/2014/main" id="{7326B0BC-FAC7-4CD5-A4FD-AFD6FB1D3199}"/>
              </a:ext>
            </a:extLst>
          </p:cNvPr>
          <p:cNvSpPr txBox="1"/>
          <p:nvPr/>
        </p:nvSpPr>
        <p:spPr>
          <a:xfrm>
            <a:off x="264621" y="1585638"/>
            <a:ext cx="4681057" cy="1200329"/>
          </a:xfrm>
          <a:prstGeom prst="rect">
            <a:avLst/>
          </a:prstGeom>
          <a:noFill/>
        </p:spPr>
        <p:txBody>
          <a:bodyPr wrap="square" rtlCol="0">
            <a:spAutoFit/>
          </a:bodyPr>
          <a:lstStyle/>
          <a:p>
            <a:r>
              <a:rPr lang="en-US" sz="2400">
                <a:solidFill>
                  <a:schemeClr val="bg2">
                    <a:lumMod val="25000"/>
                  </a:schemeClr>
                </a:solidFill>
                <a:latin typeface="Georgia" panose="02040502050405020303" pitchFamily="18" charset="0"/>
                <a:ea typeface="Verdana" panose="020B0604030504040204" pitchFamily="34" charset="0"/>
              </a:rPr>
              <a:t>CRCOG will use this Strategic Playbook to guide decisions for the next three to five years.</a:t>
            </a:r>
          </a:p>
        </p:txBody>
      </p:sp>
    </p:spTree>
    <p:extLst>
      <p:ext uri="{BB962C8B-B14F-4D97-AF65-F5344CB8AC3E}">
        <p14:creationId xmlns:p14="http://schemas.microsoft.com/office/powerpoint/2010/main" val="181107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12D60-1A16-4A4F-88FC-8E4A1801B060}"/>
              </a:ext>
            </a:extLst>
          </p:cNvPr>
          <p:cNvSpPr/>
          <p:nvPr/>
        </p:nvSpPr>
        <p:spPr>
          <a:xfrm>
            <a:off x="294499" y="258618"/>
            <a:ext cx="11331444" cy="61794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7D627F-518B-41C2-945E-2448DD806BB2}"/>
              </a:ext>
            </a:extLst>
          </p:cNvPr>
          <p:cNvSpPr txBox="1"/>
          <p:nvPr/>
        </p:nvSpPr>
        <p:spPr>
          <a:xfrm>
            <a:off x="294500" y="152092"/>
            <a:ext cx="11200814" cy="830997"/>
          </a:xfrm>
          <a:prstGeom prst="rect">
            <a:avLst/>
          </a:prstGeom>
          <a:noFill/>
        </p:spPr>
        <p:txBody>
          <a:bodyPr wrap="square" rtlCol="0">
            <a:spAutoFit/>
          </a:bodyPr>
          <a:lstStyle/>
          <a:p>
            <a:r>
              <a:rPr lang="en-US" sz="4800" b="1">
                <a:solidFill>
                  <a:schemeClr val="bg1"/>
                </a:solidFill>
                <a:latin typeface="Verdana" panose="020B0604030504040204" pitchFamily="34" charset="0"/>
                <a:ea typeface="Verdana" panose="020B0604030504040204" pitchFamily="34" charset="0"/>
              </a:rPr>
              <a:t>Eight Strategic Priorities </a:t>
            </a:r>
            <a:endParaRPr lang="en-US" sz="2000"/>
          </a:p>
        </p:txBody>
      </p:sp>
      <p:cxnSp>
        <p:nvCxnSpPr>
          <p:cNvPr id="7" name="Straight Connector 6">
            <a:extLst>
              <a:ext uri="{FF2B5EF4-FFF2-40B4-BE49-F238E27FC236}">
                <a16:creationId xmlns:a16="http://schemas.microsoft.com/office/drawing/2014/main" id="{C90FF6C7-1F4E-4CD9-ACDD-65232822158B}"/>
              </a:ext>
            </a:extLst>
          </p:cNvPr>
          <p:cNvCxnSpPr>
            <a:cxnSpLocks/>
          </p:cNvCxnSpPr>
          <p:nvPr/>
        </p:nvCxnSpPr>
        <p:spPr>
          <a:xfrm>
            <a:off x="3156262" y="2371944"/>
            <a:ext cx="2712984"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60E8312-0170-41EC-9133-08485EFC5A64}"/>
              </a:ext>
            </a:extLst>
          </p:cNvPr>
          <p:cNvCxnSpPr>
            <a:cxnSpLocks/>
          </p:cNvCxnSpPr>
          <p:nvPr/>
        </p:nvCxnSpPr>
        <p:spPr>
          <a:xfrm>
            <a:off x="6178409" y="2365978"/>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EDD3B-8A8F-4658-AEE9-52BE6C423EEB}"/>
              </a:ext>
            </a:extLst>
          </p:cNvPr>
          <p:cNvSpPr txBox="1"/>
          <p:nvPr/>
        </p:nvSpPr>
        <p:spPr>
          <a:xfrm>
            <a:off x="335014" y="2458721"/>
            <a:ext cx="2589865" cy="707886"/>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Governance and Communications</a:t>
            </a:r>
          </a:p>
        </p:txBody>
      </p:sp>
      <p:sp>
        <p:nvSpPr>
          <p:cNvPr id="11" name="TextBox 10">
            <a:extLst>
              <a:ext uri="{FF2B5EF4-FFF2-40B4-BE49-F238E27FC236}">
                <a16:creationId xmlns:a16="http://schemas.microsoft.com/office/drawing/2014/main" id="{26C44499-31BA-4A95-B6B1-2D00F3CEF9E8}"/>
              </a:ext>
            </a:extLst>
          </p:cNvPr>
          <p:cNvSpPr txBox="1"/>
          <p:nvPr/>
        </p:nvSpPr>
        <p:spPr>
          <a:xfrm>
            <a:off x="3156262" y="2455941"/>
            <a:ext cx="2712984" cy="707886"/>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Federal Infrastructure Funding</a:t>
            </a:r>
          </a:p>
        </p:txBody>
      </p:sp>
      <p:sp>
        <p:nvSpPr>
          <p:cNvPr id="12" name="TextBox 11">
            <a:extLst>
              <a:ext uri="{FF2B5EF4-FFF2-40B4-BE49-F238E27FC236}">
                <a16:creationId xmlns:a16="http://schemas.microsoft.com/office/drawing/2014/main" id="{3CA317DB-A977-4EEB-817C-CB2BFB47B087}"/>
              </a:ext>
            </a:extLst>
          </p:cNvPr>
          <p:cNvSpPr txBox="1"/>
          <p:nvPr/>
        </p:nvSpPr>
        <p:spPr>
          <a:xfrm>
            <a:off x="6178409" y="2449974"/>
            <a:ext cx="2509266" cy="400110"/>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Economic Vitality</a:t>
            </a:r>
          </a:p>
        </p:txBody>
      </p:sp>
      <p:pic>
        <p:nvPicPr>
          <p:cNvPr id="13" name="Picture 12">
            <a:extLst>
              <a:ext uri="{FF2B5EF4-FFF2-40B4-BE49-F238E27FC236}">
                <a16:creationId xmlns:a16="http://schemas.microsoft.com/office/drawing/2014/main" id="{6F58B080-E735-6CD1-4D97-BCB27B848EE7}"/>
              </a:ext>
            </a:extLst>
          </p:cNvPr>
          <p:cNvPicPr>
            <a:picLocks noChangeAspect="1"/>
          </p:cNvPicPr>
          <p:nvPr/>
        </p:nvPicPr>
        <p:blipFill>
          <a:blip r:embed="rId3"/>
          <a:stretch>
            <a:fillRect/>
          </a:stretch>
        </p:blipFill>
        <p:spPr>
          <a:xfrm>
            <a:off x="867653" y="1015610"/>
            <a:ext cx="1370450" cy="1243844"/>
          </a:xfrm>
          <a:prstGeom prst="rect">
            <a:avLst/>
          </a:prstGeom>
        </p:spPr>
      </p:pic>
      <p:pic>
        <p:nvPicPr>
          <p:cNvPr id="6" name="Picture 5">
            <a:extLst>
              <a:ext uri="{FF2B5EF4-FFF2-40B4-BE49-F238E27FC236}">
                <a16:creationId xmlns:a16="http://schemas.microsoft.com/office/drawing/2014/main" id="{132FB1A0-2A6E-B460-4611-C7005652D5A4}"/>
              </a:ext>
            </a:extLst>
          </p:cNvPr>
          <p:cNvPicPr>
            <a:picLocks noChangeAspect="1"/>
          </p:cNvPicPr>
          <p:nvPr/>
        </p:nvPicPr>
        <p:blipFill>
          <a:blip r:embed="rId4"/>
          <a:stretch>
            <a:fillRect/>
          </a:stretch>
        </p:blipFill>
        <p:spPr>
          <a:xfrm>
            <a:off x="3355284" y="989054"/>
            <a:ext cx="1284197" cy="1243844"/>
          </a:xfrm>
          <a:prstGeom prst="rect">
            <a:avLst/>
          </a:prstGeom>
        </p:spPr>
      </p:pic>
      <p:pic>
        <p:nvPicPr>
          <p:cNvPr id="14" name="Picture 13">
            <a:extLst>
              <a:ext uri="{FF2B5EF4-FFF2-40B4-BE49-F238E27FC236}">
                <a16:creationId xmlns:a16="http://schemas.microsoft.com/office/drawing/2014/main" id="{444F43AF-A8B0-556E-B867-E86A385B7C4E}"/>
              </a:ext>
            </a:extLst>
          </p:cNvPr>
          <p:cNvPicPr>
            <a:picLocks noChangeAspect="1"/>
          </p:cNvPicPr>
          <p:nvPr/>
        </p:nvPicPr>
        <p:blipFill>
          <a:blip r:embed="rId5"/>
          <a:stretch>
            <a:fillRect/>
          </a:stretch>
        </p:blipFill>
        <p:spPr>
          <a:xfrm>
            <a:off x="6401088" y="1139811"/>
            <a:ext cx="1197055" cy="1087122"/>
          </a:xfrm>
          <a:prstGeom prst="rect">
            <a:avLst/>
          </a:prstGeom>
        </p:spPr>
      </p:pic>
      <p:cxnSp>
        <p:nvCxnSpPr>
          <p:cNvPr id="9" name="Straight Connector 8">
            <a:extLst>
              <a:ext uri="{FF2B5EF4-FFF2-40B4-BE49-F238E27FC236}">
                <a16:creationId xmlns:a16="http://schemas.microsoft.com/office/drawing/2014/main" id="{C7E9D8CC-81AC-9AD7-BEBD-ED15F8325161}"/>
              </a:ext>
            </a:extLst>
          </p:cNvPr>
          <p:cNvCxnSpPr>
            <a:cxnSpLocks/>
          </p:cNvCxnSpPr>
          <p:nvPr/>
        </p:nvCxnSpPr>
        <p:spPr>
          <a:xfrm>
            <a:off x="9141689" y="2365978"/>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115BF9-BBAC-34B1-E5D5-FAEFC4417ACA}"/>
              </a:ext>
            </a:extLst>
          </p:cNvPr>
          <p:cNvCxnSpPr>
            <a:cxnSpLocks/>
          </p:cNvCxnSpPr>
          <p:nvPr/>
        </p:nvCxnSpPr>
        <p:spPr>
          <a:xfrm>
            <a:off x="417495" y="5358285"/>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D1F539-04AE-9957-6675-3F06B54EF93D}"/>
              </a:ext>
            </a:extLst>
          </p:cNvPr>
          <p:cNvCxnSpPr>
            <a:cxnSpLocks/>
          </p:cNvCxnSpPr>
          <p:nvPr/>
        </p:nvCxnSpPr>
        <p:spPr>
          <a:xfrm>
            <a:off x="3156262" y="5358284"/>
            <a:ext cx="2712984"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9117BB3-596F-9AA9-CA46-6DFA8400A7BE}"/>
              </a:ext>
            </a:extLst>
          </p:cNvPr>
          <p:cNvSpPr txBox="1"/>
          <p:nvPr/>
        </p:nvSpPr>
        <p:spPr>
          <a:xfrm>
            <a:off x="9141689" y="2449975"/>
            <a:ext cx="2484254" cy="707886"/>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Regional Housing Strategy</a:t>
            </a:r>
          </a:p>
        </p:txBody>
      </p:sp>
      <p:sp>
        <p:nvSpPr>
          <p:cNvPr id="18" name="TextBox 17">
            <a:extLst>
              <a:ext uri="{FF2B5EF4-FFF2-40B4-BE49-F238E27FC236}">
                <a16:creationId xmlns:a16="http://schemas.microsoft.com/office/drawing/2014/main" id="{47A0004D-9CDE-C29B-25A4-0BE464FEBDAE}"/>
              </a:ext>
            </a:extLst>
          </p:cNvPr>
          <p:cNvSpPr txBox="1"/>
          <p:nvPr/>
        </p:nvSpPr>
        <p:spPr>
          <a:xfrm>
            <a:off x="356454" y="5442282"/>
            <a:ext cx="2589865" cy="1015663"/>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Regional Environmental Services</a:t>
            </a:r>
          </a:p>
        </p:txBody>
      </p:sp>
      <p:sp>
        <p:nvSpPr>
          <p:cNvPr id="19" name="TextBox 18">
            <a:extLst>
              <a:ext uri="{FF2B5EF4-FFF2-40B4-BE49-F238E27FC236}">
                <a16:creationId xmlns:a16="http://schemas.microsoft.com/office/drawing/2014/main" id="{13114C4D-FAC3-8835-BCB2-4CD31AA36B50}"/>
              </a:ext>
            </a:extLst>
          </p:cNvPr>
          <p:cNvSpPr txBox="1"/>
          <p:nvPr/>
        </p:nvSpPr>
        <p:spPr>
          <a:xfrm>
            <a:off x="3085162" y="5442282"/>
            <a:ext cx="2855183" cy="1323439"/>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Coordinated Approach to Road Safety, Complete Streets, and Multi-use Trail Projects</a:t>
            </a:r>
          </a:p>
        </p:txBody>
      </p:sp>
      <p:pic>
        <p:nvPicPr>
          <p:cNvPr id="20" name="Picture 19">
            <a:extLst>
              <a:ext uri="{FF2B5EF4-FFF2-40B4-BE49-F238E27FC236}">
                <a16:creationId xmlns:a16="http://schemas.microsoft.com/office/drawing/2014/main" id="{8B12B2AC-5752-B958-C0A8-5E2B64F28C45}"/>
              </a:ext>
            </a:extLst>
          </p:cNvPr>
          <p:cNvPicPr>
            <a:picLocks noChangeAspect="1"/>
          </p:cNvPicPr>
          <p:nvPr/>
        </p:nvPicPr>
        <p:blipFill>
          <a:blip r:embed="rId6"/>
          <a:stretch>
            <a:fillRect/>
          </a:stretch>
        </p:blipFill>
        <p:spPr>
          <a:xfrm>
            <a:off x="9253789" y="927589"/>
            <a:ext cx="1324828" cy="1345724"/>
          </a:xfrm>
          <a:prstGeom prst="rect">
            <a:avLst/>
          </a:prstGeom>
        </p:spPr>
      </p:pic>
      <p:pic>
        <p:nvPicPr>
          <p:cNvPr id="21" name="Picture 20">
            <a:extLst>
              <a:ext uri="{FF2B5EF4-FFF2-40B4-BE49-F238E27FC236}">
                <a16:creationId xmlns:a16="http://schemas.microsoft.com/office/drawing/2014/main" id="{B4135752-5980-F91F-C2CD-F05117D13CD2}"/>
              </a:ext>
            </a:extLst>
          </p:cNvPr>
          <p:cNvPicPr>
            <a:picLocks noChangeAspect="1"/>
          </p:cNvPicPr>
          <p:nvPr/>
        </p:nvPicPr>
        <p:blipFill>
          <a:blip r:embed="rId7"/>
          <a:stretch>
            <a:fillRect/>
          </a:stretch>
        </p:blipFill>
        <p:spPr>
          <a:xfrm>
            <a:off x="604659" y="3670142"/>
            <a:ext cx="1494459" cy="1507826"/>
          </a:xfrm>
          <a:prstGeom prst="rect">
            <a:avLst/>
          </a:prstGeom>
        </p:spPr>
      </p:pic>
      <p:pic>
        <p:nvPicPr>
          <p:cNvPr id="22" name="Picture 21">
            <a:extLst>
              <a:ext uri="{FF2B5EF4-FFF2-40B4-BE49-F238E27FC236}">
                <a16:creationId xmlns:a16="http://schemas.microsoft.com/office/drawing/2014/main" id="{17A04176-58EE-735C-76E0-88137535CE34}"/>
              </a:ext>
            </a:extLst>
          </p:cNvPr>
          <p:cNvPicPr>
            <a:picLocks noChangeAspect="1"/>
          </p:cNvPicPr>
          <p:nvPr/>
        </p:nvPicPr>
        <p:blipFill>
          <a:blip r:embed="rId8"/>
          <a:stretch>
            <a:fillRect/>
          </a:stretch>
        </p:blipFill>
        <p:spPr>
          <a:xfrm>
            <a:off x="3355284" y="3190415"/>
            <a:ext cx="1619485" cy="2124324"/>
          </a:xfrm>
          <a:prstGeom prst="rect">
            <a:avLst/>
          </a:prstGeom>
        </p:spPr>
      </p:pic>
      <p:cxnSp>
        <p:nvCxnSpPr>
          <p:cNvPr id="23" name="Straight Connector 22">
            <a:extLst>
              <a:ext uri="{FF2B5EF4-FFF2-40B4-BE49-F238E27FC236}">
                <a16:creationId xmlns:a16="http://schemas.microsoft.com/office/drawing/2014/main" id="{9F1CCCA4-F51C-06BB-6BB1-9C9DB2E770BF}"/>
              </a:ext>
            </a:extLst>
          </p:cNvPr>
          <p:cNvCxnSpPr>
            <a:cxnSpLocks/>
          </p:cNvCxnSpPr>
          <p:nvPr/>
        </p:nvCxnSpPr>
        <p:spPr>
          <a:xfrm>
            <a:off x="399999" y="2364836"/>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4765233-3249-7001-330A-060791E2A637}"/>
              </a:ext>
            </a:extLst>
          </p:cNvPr>
          <p:cNvCxnSpPr>
            <a:cxnSpLocks/>
          </p:cNvCxnSpPr>
          <p:nvPr/>
        </p:nvCxnSpPr>
        <p:spPr>
          <a:xfrm>
            <a:off x="6273318" y="5358285"/>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EAE1D7-D42F-29BD-17C9-4C8C4E71C0AF}"/>
              </a:ext>
            </a:extLst>
          </p:cNvPr>
          <p:cNvCxnSpPr>
            <a:cxnSpLocks/>
          </p:cNvCxnSpPr>
          <p:nvPr/>
        </p:nvCxnSpPr>
        <p:spPr>
          <a:xfrm>
            <a:off x="9116678" y="5358284"/>
            <a:ext cx="2509265" cy="0"/>
          </a:xfrm>
          <a:prstGeom prst="line">
            <a:avLst/>
          </a:prstGeom>
          <a:ln>
            <a:solidFill>
              <a:srgbClr val="1F666E"/>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2617E16-2AFD-5455-8150-42153D5AF155}"/>
              </a:ext>
            </a:extLst>
          </p:cNvPr>
          <p:cNvSpPr txBox="1"/>
          <p:nvPr/>
        </p:nvSpPr>
        <p:spPr>
          <a:xfrm>
            <a:off x="6273317" y="5442282"/>
            <a:ext cx="2509265" cy="707886"/>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Enhanced Rail and Bus Service</a:t>
            </a:r>
          </a:p>
        </p:txBody>
      </p:sp>
      <p:sp>
        <p:nvSpPr>
          <p:cNvPr id="27" name="TextBox 26">
            <a:extLst>
              <a:ext uri="{FF2B5EF4-FFF2-40B4-BE49-F238E27FC236}">
                <a16:creationId xmlns:a16="http://schemas.microsoft.com/office/drawing/2014/main" id="{29394418-501E-3BE7-C9EA-069272ED699C}"/>
              </a:ext>
            </a:extLst>
          </p:cNvPr>
          <p:cNvSpPr txBox="1"/>
          <p:nvPr/>
        </p:nvSpPr>
        <p:spPr>
          <a:xfrm>
            <a:off x="8889989" y="5442281"/>
            <a:ext cx="3012664" cy="1323439"/>
          </a:xfrm>
          <a:prstGeom prst="rect">
            <a:avLst/>
          </a:prstGeom>
          <a:noFill/>
        </p:spPr>
        <p:txBody>
          <a:bodyPr wrap="square" rtlCol="0">
            <a:spAutoFit/>
          </a:bodyPr>
          <a:lstStyle/>
          <a:p>
            <a:pPr algn="ctr"/>
            <a:r>
              <a:rPr lang="en-US" sz="2000">
                <a:solidFill>
                  <a:schemeClr val="bg2">
                    <a:lumMod val="25000"/>
                  </a:schemeClr>
                </a:solidFill>
                <a:latin typeface="Georgia" panose="02040502050405020303" pitchFamily="18" charset="0"/>
                <a:ea typeface="Verdana" panose="020B0604030504040204" pitchFamily="34" charset="0"/>
              </a:rPr>
              <a:t>Public Sector Workforce Development,  Shared Services, and Direct Services</a:t>
            </a:r>
          </a:p>
        </p:txBody>
      </p:sp>
      <p:pic>
        <p:nvPicPr>
          <p:cNvPr id="28" name="Picture 27">
            <a:extLst>
              <a:ext uri="{FF2B5EF4-FFF2-40B4-BE49-F238E27FC236}">
                <a16:creationId xmlns:a16="http://schemas.microsoft.com/office/drawing/2014/main" id="{43901D61-5702-D6F4-80B9-9ABDCF17983E}"/>
              </a:ext>
            </a:extLst>
          </p:cNvPr>
          <p:cNvPicPr>
            <a:picLocks noChangeAspect="1"/>
          </p:cNvPicPr>
          <p:nvPr/>
        </p:nvPicPr>
        <p:blipFill>
          <a:blip r:embed="rId9"/>
          <a:stretch>
            <a:fillRect/>
          </a:stretch>
        </p:blipFill>
        <p:spPr>
          <a:xfrm>
            <a:off x="6607274" y="3687582"/>
            <a:ext cx="1361069" cy="1385117"/>
          </a:xfrm>
          <a:prstGeom prst="rect">
            <a:avLst/>
          </a:prstGeom>
        </p:spPr>
      </p:pic>
      <p:pic>
        <p:nvPicPr>
          <p:cNvPr id="29" name="Picture 28">
            <a:extLst>
              <a:ext uri="{FF2B5EF4-FFF2-40B4-BE49-F238E27FC236}">
                <a16:creationId xmlns:a16="http://schemas.microsoft.com/office/drawing/2014/main" id="{A5D054BE-B238-8155-E7C2-063E5BFEC7C6}"/>
              </a:ext>
            </a:extLst>
          </p:cNvPr>
          <p:cNvPicPr>
            <a:picLocks noChangeAspect="1"/>
          </p:cNvPicPr>
          <p:nvPr/>
        </p:nvPicPr>
        <p:blipFill>
          <a:blip r:embed="rId10"/>
          <a:stretch>
            <a:fillRect/>
          </a:stretch>
        </p:blipFill>
        <p:spPr>
          <a:xfrm>
            <a:off x="9166821" y="3999855"/>
            <a:ext cx="1438753" cy="1246919"/>
          </a:xfrm>
          <a:prstGeom prst="rect">
            <a:avLst/>
          </a:prstGeom>
        </p:spPr>
      </p:pic>
    </p:spTree>
    <p:extLst>
      <p:ext uri="{BB962C8B-B14F-4D97-AF65-F5344CB8AC3E}">
        <p14:creationId xmlns:p14="http://schemas.microsoft.com/office/powerpoint/2010/main" val="3960573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COG PP template 2.pptx" id="{3C6B19E5-DB27-4348-9B72-C00382365A30}" vid="{60A5C8D3-3EB2-4020-B110-5BD15991F5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8592C81F65D948854747B61F835695" ma:contentTypeVersion="12" ma:contentTypeDescription="Create a new document." ma:contentTypeScope="" ma:versionID="cec557769ecc09b6f109d2ce1fce0edb">
  <xsd:schema xmlns:xsd="http://www.w3.org/2001/XMLSchema" xmlns:xs="http://www.w3.org/2001/XMLSchema" xmlns:p="http://schemas.microsoft.com/office/2006/metadata/properties" xmlns:ns2="b8b44f44-5fc3-455b-bccb-0a0f6ff4c4a6" xmlns:ns3="da8e6e5f-0772-4817-83a4-0680d964b5ff" targetNamespace="http://schemas.microsoft.com/office/2006/metadata/properties" ma:root="true" ma:fieldsID="c6fcfe695fbe86db1e40a53585f07203" ns2:_="" ns3:_="">
    <xsd:import namespace="b8b44f44-5fc3-455b-bccb-0a0f6ff4c4a6"/>
    <xsd:import namespace="da8e6e5f-0772-4817-83a4-0680d964b5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44f44-5fc3-455b-bccb-0a0f6ff4c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8e6e5f-0772-4817-83a4-0680d964b5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ED1A2-5007-49D6-B075-2F1174DABD65}">
  <ds:schemaRefs>
    <ds:schemaRef ds:uri="b8b44f44-5fc3-455b-bccb-0a0f6ff4c4a6"/>
    <ds:schemaRef ds:uri="da8e6e5f-0772-4817-83a4-0680d964b5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B610E0-CE6C-4110-A3B4-6F880E19296A}">
  <ds:schemaRefs>
    <ds:schemaRef ds:uri="http://purl.org/dc/terms/"/>
    <ds:schemaRef ds:uri="http://purl.org/dc/dcmitype/"/>
    <ds:schemaRef ds:uri="b8b44f44-5fc3-455b-bccb-0a0f6ff4c4a6"/>
    <ds:schemaRef ds:uri="http://purl.org/dc/elements/1.1/"/>
    <ds:schemaRef ds:uri="http://schemas.microsoft.com/office/2006/metadata/properties"/>
    <ds:schemaRef ds:uri="http://schemas.microsoft.com/office/2006/documentManagement/types"/>
    <ds:schemaRef ds:uri="da8e6e5f-0772-4817-83a4-0680d964b5f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0C481B-3483-44D5-8DC9-50F06347DD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CRCOG Strategic Playbook</Template>
  <TotalTime>3</TotalTime>
  <Words>3766</Words>
  <Application>Microsoft Office PowerPoint</Application>
  <PresentationFormat>Widescreen</PresentationFormat>
  <Paragraphs>363</Paragraphs>
  <Slides>33</Slides>
  <Notes>33</Notes>
  <HiddenSlides>16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Sanderson</dc:creator>
  <cp:lastModifiedBy>Laura Rosenbluth</cp:lastModifiedBy>
  <cp:revision>2</cp:revision>
  <dcterms:created xsi:type="dcterms:W3CDTF">2023-08-08T14:09:20Z</dcterms:created>
  <dcterms:modified xsi:type="dcterms:W3CDTF">2023-09-12T19:04:02Z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0x010100DD8592C81F65D948854747B61F835695</vt:lpwstr>
  </property>
</Properties>
</file>