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8" r:id="rId4"/>
  </p:sldMasterIdLst>
  <p:notesMasterIdLst>
    <p:notesMasterId r:id="rId22"/>
  </p:notesMasterIdLst>
  <p:sldIdLst>
    <p:sldId id="279" r:id="rId5"/>
    <p:sldId id="362" r:id="rId6"/>
    <p:sldId id="370" r:id="rId7"/>
    <p:sldId id="351" r:id="rId8"/>
    <p:sldId id="353" r:id="rId9"/>
    <p:sldId id="365" r:id="rId10"/>
    <p:sldId id="366" r:id="rId11"/>
    <p:sldId id="354" r:id="rId12"/>
    <p:sldId id="355" r:id="rId13"/>
    <p:sldId id="356" r:id="rId14"/>
    <p:sldId id="368" r:id="rId15"/>
    <p:sldId id="369" r:id="rId16"/>
    <p:sldId id="357" r:id="rId17"/>
    <p:sldId id="360" r:id="rId18"/>
    <p:sldId id="367" r:id="rId19"/>
    <p:sldId id="364" r:id="rId20"/>
    <p:sldId id="269" r:id="rId2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22439A-81E1-D633-C933-73452F4FD4B3}" name="Guest User" initials="GU" userId="S::urn:spo:anon#f0034e3dfa97482036b572fae7d4f8c2d9e1731dca2314c7b88fdfacaeb44a34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B2B3"/>
    <a:srgbClr val="1F666E"/>
    <a:srgbClr val="D96D21"/>
    <a:srgbClr val="EDB100"/>
    <a:srgbClr val="FF9245"/>
    <a:srgbClr val="002A67"/>
    <a:srgbClr val="44546A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5E9B02-4367-4897-938C-F27BD9441590}" v="3" dt="2023-10-16T16:48:56.016"/>
    <p1510:client id="{47EB3100-FBCB-40B9-8EB2-139A74B0A52D}" v="15" dt="2023-10-16T00:54:37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/>
    <p:restoredTop sz="86693" autoAdjust="0"/>
  </p:normalViewPr>
  <p:slideViewPr>
    <p:cSldViewPr snapToGrid="0">
      <p:cViewPr varScale="1">
        <p:scale>
          <a:sx n="74" d="100"/>
          <a:sy n="74" d="100"/>
        </p:scale>
        <p:origin x="101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1DF6E32-3696-4AC5-A630-352467714AAC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3825880-2354-4B98-8F15-F137B8EBC9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097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25880-2354-4B98-8F15-F137B8EBC94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37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25880-2354-4B98-8F15-F137B8EBC94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98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45BC-7E44-25A7-BA15-9634C9B13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EE0914-3085-7BB2-3205-B633E15ED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1000B-2630-2A9C-2B29-B48BBFCE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C5EA-73DE-49C7-906C-CC2954D268F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98F61-E668-6FE7-702E-BCD6C28B8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40F57-E17F-0F23-DDE9-30DE9ACB5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C64B-5849-403E-BEAB-3A4323F74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795E6-17FF-2CA9-3EA3-C10F5469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1B7D9-ECD5-8858-F17F-EDCE406BC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0F940-E104-030E-16DC-7B4B155DC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C5EA-73DE-49C7-906C-CC2954D268F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FF227-10BA-B81F-593B-836B77886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DCD87-07DA-41E3-580D-0A119D8A3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C64B-5849-403E-BEAB-3A4323F74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0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DDA293-2C43-6545-6173-1784C0959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2E6FC-F761-451A-E169-672D9044A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048BB-4A42-3EFF-70EC-C4A5BF11E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C5EA-73DE-49C7-906C-CC2954D268F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BB8C2-F142-82ED-21E8-626CFFD9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0D698-29A4-BDFB-9218-F32529055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C64B-5849-403E-BEAB-3A4323F74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79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09600" y="1463040"/>
            <a:ext cx="10972800" cy="4681728"/>
          </a:xfrm>
        </p:spPr>
        <p:txBody>
          <a:bodyPr/>
          <a:lstStyle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20"/>
          <p:cNvSpPr>
            <a:spLocks noGrp="1"/>
          </p:cNvSpPr>
          <p:nvPr>
            <p:ph type="sldNum" sz="quarter" idx="4"/>
          </p:nvPr>
        </p:nvSpPr>
        <p:spPr>
          <a:xfrm>
            <a:off x="8839200" y="6523049"/>
            <a:ext cx="2743200" cy="3322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8BA37339-5342-45D3-970F-DEB9E35359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09600" y="6523050"/>
            <a:ext cx="4114800" cy="3349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2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BFD1-4E1B-33C9-75E7-C00897E6E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1AF1C-A472-3207-E431-68353EE2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EA67B-6A1D-1CB5-9E3D-EE4C7DF66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C5EA-73DE-49C7-906C-CC2954D268F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96C2D-821F-EF81-A2ED-BEA0E50F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117D-EE2B-D4DE-4C8E-36AA9D74A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C64B-5849-403E-BEAB-3A4323F74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6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10D72-385B-BC7E-FE80-5ECD4EF3E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D7478-F87F-D93C-8493-0958FFD0C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CB253-74B5-043C-7DC6-72461071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C5EA-73DE-49C7-906C-CC2954D268F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C9F92-BC39-F17C-CC94-2202B774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7E841-895A-23CA-30CA-97FBB5395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C64B-5849-403E-BEAB-3A4323F74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4224E-040C-4CE5-2227-3B9448CAB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E24E4-57DE-B5CD-BE30-9EA7DB9F6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44E5D-F574-E020-63C7-33FCDB3A9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C2FDB-E1D4-DBA3-E0BA-E1B3F2A83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C5EA-73DE-49C7-906C-CC2954D268F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E7FF8-0EB3-9799-DD0E-18FE0D6AF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E6EAC-7F9B-C83F-3531-E8CD41AD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C64B-5849-403E-BEAB-3A4323F74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9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3E931-7801-EAE9-6AE6-5F7339C21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FA59C-E50D-ADC4-9A33-A4311E9C0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76842-0215-E5D7-8E26-3AE317302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C4CF89-8996-33CE-4A20-FC90A823FD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C57E34-5C7E-C3BE-5EA5-8AFBD6CBE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188D18-D358-3961-BB74-475D0E269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C5EA-73DE-49C7-906C-CC2954D268F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BE331D-F892-922D-3DED-70F7DB76C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CB471B-8843-2854-36E2-A5EF13E1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C64B-5849-403E-BEAB-3A4323F74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4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7F285-B481-9BDD-6B9A-D0C36514A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60A7A-F745-9CEE-7250-B297BE6B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C5EA-73DE-49C7-906C-CC2954D268F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F665F-6F77-565B-B367-FA3E4512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987698-576B-8596-64C5-5AF9C63DB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C64B-5849-403E-BEAB-3A4323F74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2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7C37C-9A1A-ADA3-03D0-DDABE05C4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C5EA-73DE-49C7-906C-CC2954D268F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209342-FF41-253D-E4C6-CB8DD0850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E44E3-D333-A3BE-AFAA-AD9BDEBEE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C64B-5849-403E-BEAB-3A4323F74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7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B18D-779D-B6A2-A9FC-088D6E11A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E3DE3-13F1-32CF-1027-B553C52AC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DF0461-B0F5-3690-E006-CDC41ABB8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F314A-A32A-255B-9FA0-41C256BB9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C5EA-73DE-49C7-906C-CC2954D268F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FB43F-45A4-4392-F003-0F02CD430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41A74-2ABC-A640-58DD-5CCCFFA8D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C64B-5849-403E-BEAB-3A4323F74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5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3D5C-29BD-84AF-D40E-B2517509A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B5B22-5930-631E-0EAF-ECD2951DA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75E0A0-549C-B8EB-A5C2-7E10BED37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EA909-832D-E678-7F3C-F9ECE8E0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C5EA-73DE-49C7-906C-CC2954D268F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779DD-9C6D-F81C-87F4-6932EDFD2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A5938-0865-5C61-24E3-278D3D70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C64B-5849-403E-BEAB-3A4323F74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7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2015DF-61AC-B987-B03A-F2566425A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5F2C5-7603-75AC-7D60-5431B0B94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13E1F-3600-7F83-7D43-07A410D1F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9C5EA-73DE-49C7-906C-CC2954D268F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A21D5-0C7A-69B0-DEAC-9FA9EA263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50E23-B29B-E009-8826-F0EFE16639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1C64B-5849-403E-BEAB-3A4323F74A5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4C3356E-AD4F-4FD7-ED59-79B327AC13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126" y="5913120"/>
            <a:ext cx="1456378" cy="87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2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rcogfoundation-my.sharepoint.com/:v:/g/personal/boardroomuser_crcog_org/ETFMhUSxWyFKnSf0hoJGfWIBM17YepQSjWo6NqkdDYBkCw?e=5bzsJH&amp;nav=eyJyZWZlcnJhbEluZm8iOnsicmVmZXJyYWxBcHAiOiJTdHJlYW1XZWJBcHAiLCJyZWZlcnJhbFZpZXciOiJTaGFyZURpYWxvZyIsInJlZmVycmFsQXBwUGxhdGZvcm0iOiJXZWIiLCJyZWZlcnJhbE1vZGUiOiJ2aWV3In1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5EDD4C-FE2A-40A3-AD6B-B16CBC019F1B}"/>
              </a:ext>
            </a:extLst>
          </p:cNvPr>
          <p:cNvSpPr/>
          <p:nvPr/>
        </p:nvSpPr>
        <p:spPr>
          <a:xfrm>
            <a:off x="283425" y="1306364"/>
            <a:ext cx="4815281" cy="2033183"/>
          </a:xfrm>
          <a:prstGeom prst="rect">
            <a:avLst/>
          </a:prstGeom>
          <a:solidFill>
            <a:srgbClr val="84B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9A5145-E91E-4563-B5B2-230F7BA7A20E}"/>
              </a:ext>
            </a:extLst>
          </p:cNvPr>
          <p:cNvSpPr txBox="1"/>
          <p:nvPr/>
        </p:nvSpPr>
        <p:spPr>
          <a:xfrm>
            <a:off x="426692" y="1400555"/>
            <a:ext cx="4674389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Verdana"/>
                <a:ea typeface="Verdana"/>
              </a:rPr>
              <a:t>CCSWA </a:t>
            </a:r>
          </a:p>
          <a:p>
            <a:r>
              <a:rPr lang="en-US" sz="2800" b="1" dirty="0">
                <a:solidFill>
                  <a:schemeClr val="bg1"/>
                </a:solidFill>
                <a:latin typeface="Verdana"/>
                <a:ea typeface="Verdana"/>
              </a:rPr>
              <a:t>Executive Committee Meeting</a:t>
            </a:r>
            <a:br>
              <a:rPr lang="en-US" sz="2800" b="1" dirty="0">
                <a:solidFill>
                  <a:schemeClr val="bg1"/>
                </a:solidFill>
                <a:latin typeface="Verdana"/>
                <a:ea typeface="Verdana"/>
              </a:rPr>
            </a:br>
            <a:endParaRPr lang="en-US" sz="2800" b="1" dirty="0">
              <a:solidFill>
                <a:schemeClr val="bg1"/>
              </a:solidFill>
              <a:latin typeface="Verdana"/>
              <a:ea typeface="Verdana"/>
            </a:endParaRPr>
          </a:p>
          <a:p>
            <a:endParaRPr lang="en-US" sz="2000" b="1" dirty="0">
              <a:solidFill>
                <a:schemeClr val="bg1"/>
              </a:solidFill>
              <a:latin typeface="Verdana"/>
              <a:ea typeface="Verdan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2AA8F8-C6C7-4584-A402-D35414F92698}"/>
              </a:ext>
            </a:extLst>
          </p:cNvPr>
          <p:cNvSpPr txBox="1"/>
          <p:nvPr/>
        </p:nvSpPr>
        <p:spPr>
          <a:xfrm>
            <a:off x="436852" y="5704539"/>
            <a:ext cx="2451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84B2B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October 16, 2023</a:t>
            </a:r>
          </a:p>
        </p:txBody>
      </p:sp>
      <p:pic>
        <p:nvPicPr>
          <p:cNvPr id="4" name="Picture 3" descr="A picture containing truck, transport&#10;&#10;Description automatically generated">
            <a:extLst>
              <a:ext uri="{FF2B5EF4-FFF2-40B4-BE49-F238E27FC236}">
                <a16:creationId xmlns:a16="http://schemas.microsoft.com/office/drawing/2014/main" id="{DA5D6067-8FC3-C5E1-8318-AEB9FC6F96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76"/>
          <a:stretch/>
        </p:blipFill>
        <p:spPr>
          <a:xfrm>
            <a:off x="5252133" y="-39757"/>
            <a:ext cx="6834807" cy="693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5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0B1E10-DAB9-4A79-A57F-3EAE3B3627CE}"/>
              </a:ext>
            </a:extLst>
          </p:cNvPr>
          <p:cNvSpPr/>
          <p:nvPr/>
        </p:nvSpPr>
        <p:spPr>
          <a:xfrm>
            <a:off x="169810" y="88959"/>
            <a:ext cx="11921144" cy="1152117"/>
          </a:xfrm>
          <a:prstGeom prst="rect">
            <a:avLst/>
          </a:prstGeom>
          <a:solidFill>
            <a:srgbClr val="84B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064AFB-1596-4279-9C5B-CF71C0FC6815}"/>
              </a:ext>
            </a:extLst>
          </p:cNvPr>
          <p:cNvSpPr txBox="1"/>
          <p:nvPr/>
        </p:nvSpPr>
        <p:spPr>
          <a:xfrm>
            <a:off x="386517" y="175043"/>
            <a:ext cx="11487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Discussion – Bylaws and Concurrent Ordinance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280A87-5E0F-A16F-133D-4CB69FFA2C89}"/>
              </a:ext>
            </a:extLst>
          </p:cNvPr>
          <p:cNvSpPr txBox="1"/>
          <p:nvPr/>
        </p:nvSpPr>
        <p:spPr>
          <a:xfrm>
            <a:off x="1444335" y="1723950"/>
            <a:ext cx="9746673" cy="3927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fontAlgn="base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CCSWA Chair and CRCOG reviewed current/governing bylaws and concurrent ordinance </a:t>
            </a: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just" fontAlgn="base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and propose the following:  </a:t>
            </a: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just" fontAlgn="base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just" fontAlgn="base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CGA 103b-Sections 273aa to 273-00 governs Waste Authorities in CT</a:t>
            </a: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just" fontAlgn="base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just" fontAlgn="base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Two paths of action:</a:t>
            </a:r>
            <a:r>
              <a:rPr lang="en-US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marR="0" indent="-2286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b="1" kern="0" dirty="0">
                <a:solidFill>
                  <a:srgbClr val="174C5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PATH ONE – Amend/Enact New Ordinance</a:t>
            </a:r>
            <a:endParaRPr lang="en-US" sz="1600" b="1" kern="0" dirty="0">
              <a:solidFill>
                <a:srgbClr val="174C5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fontAlgn="base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Will require ALL current and new CCSWA Members to enact new Concurrent Ordinance</a:t>
            </a: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Ability to amend bylaw language including Membership, Tiers, Voting, Dues and more</a:t>
            </a: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marR="0" indent="-2286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b="1" kern="0" dirty="0">
                <a:solidFill>
                  <a:srgbClr val="174C5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PATH TWO – No changes to current Ordinance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Georgia" panose="02040502050405020303" pitchFamily="18" charset="0"/>
              </a:rPr>
              <a:t>Only new CCSWA members must enact existing Ordinance (no amendment since 2010)</a:t>
            </a: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Limitations to bylaw changes governed by existing Ordinance language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Can make minimal changes to bylaws, including committee structure, annual meeting date </a:t>
            </a: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09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4824497-105E-F833-FCCB-66B014E80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29" y="350451"/>
            <a:ext cx="9299862" cy="621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58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F9E94F-174F-217F-9402-09DE3E839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136" y="675409"/>
            <a:ext cx="10058400" cy="554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353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1040D2-BB5D-2F1E-D5DE-DBC084DBB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86" y="2899064"/>
            <a:ext cx="11970327" cy="863311"/>
          </a:xfrm>
          <a:solidFill>
            <a:srgbClr val="84B2B3"/>
          </a:solidFill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CRCOG Staff Reports/Updates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A3421B-E434-588F-2E15-1609F310E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 flipV="1">
            <a:off x="4474909" y="6246687"/>
            <a:ext cx="45719" cy="8219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0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0B1E10-DAB9-4A79-A57F-3EAE3B3627CE}"/>
              </a:ext>
            </a:extLst>
          </p:cNvPr>
          <p:cNvSpPr/>
          <p:nvPr/>
        </p:nvSpPr>
        <p:spPr>
          <a:xfrm>
            <a:off x="317752" y="100145"/>
            <a:ext cx="11752328" cy="844340"/>
          </a:xfrm>
          <a:prstGeom prst="rect">
            <a:avLst/>
          </a:prstGeom>
          <a:solidFill>
            <a:srgbClr val="84B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064AFB-1596-4279-9C5B-CF71C0FC6815}"/>
              </a:ext>
            </a:extLst>
          </p:cNvPr>
          <p:cNvSpPr txBox="1"/>
          <p:nvPr/>
        </p:nvSpPr>
        <p:spPr>
          <a:xfrm>
            <a:off x="386517" y="175043"/>
            <a:ext cx="11487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Proposed Next Steps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6FCB1D-D1CE-41F7-B8F4-89A8F36500B6}"/>
              </a:ext>
            </a:extLst>
          </p:cNvPr>
          <p:cNvSpPr txBox="1"/>
          <p:nvPr/>
        </p:nvSpPr>
        <p:spPr>
          <a:xfrm>
            <a:off x="352134" y="1156472"/>
            <a:ext cx="1152211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 Finance Committee Meeting (e.g., Budget)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 Bylaw/Ordinance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– amend/maintain?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 Develop Initial Operations/Program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	Organics/Food Waste/Recycling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   Bidding (residential/organics?)</a:t>
            </a: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4. Member Recruitment – Legacy vs. New Members, dues structure, etc.</a:t>
            </a: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5. Annual Meeting – December 18</a:t>
            </a:r>
            <a:r>
              <a:rPr lang="en-US" sz="32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, 2023  </a:t>
            </a: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	-Exec Committee - 1:00 p.m. to 2:00 p.m.</a:t>
            </a: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	-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</a:rPr>
              <a:t>Full CCSWA Membership - 2:00 p.m. to 3:00 p.m.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0074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E9924-1CC2-EA61-4BC3-87EFEB32F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18" y="3010333"/>
            <a:ext cx="11928764" cy="1029566"/>
          </a:xfrm>
          <a:solidFill>
            <a:srgbClr val="84B2B3"/>
          </a:solidFill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Other Business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7F2F0-37A6-2B1C-28F7-8168D9FE3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4036" y="6544637"/>
            <a:ext cx="45719" cy="61645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93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0B1E10-DAB9-4A79-A57F-3EAE3B3627CE}"/>
              </a:ext>
            </a:extLst>
          </p:cNvPr>
          <p:cNvSpPr/>
          <p:nvPr/>
        </p:nvSpPr>
        <p:spPr>
          <a:xfrm>
            <a:off x="317752" y="100145"/>
            <a:ext cx="11752328" cy="844340"/>
          </a:xfrm>
          <a:prstGeom prst="rect">
            <a:avLst/>
          </a:prstGeom>
          <a:solidFill>
            <a:srgbClr val="84B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064AFB-1596-4279-9C5B-CF71C0FC6815}"/>
              </a:ext>
            </a:extLst>
          </p:cNvPr>
          <p:cNvSpPr txBox="1"/>
          <p:nvPr/>
        </p:nvSpPr>
        <p:spPr>
          <a:xfrm>
            <a:off x="386517" y="185758"/>
            <a:ext cx="11487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Wrap 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6FCB1D-D1CE-41F7-B8F4-89A8F36500B6}"/>
              </a:ext>
            </a:extLst>
          </p:cNvPr>
          <p:cNvSpPr txBox="1"/>
          <p:nvPr/>
        </p:nvSpPr>
        <p:spPr>
          <a:xfrm>
            <a:off x="352134" y="1156472"/>
            <a:ext cx="11522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Final Thoughts &amp; Questions??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5537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F533B52-A58F-439B-9244-019206A01BA1}"/>
              </a:ext>
            </a:extLst>
          </p:cNvPr>
          <p:cNvSpPr/>
          <p:nvPr/>
        </p:nvSpPr>
        <p:spPr>
          <a:xfrm>
            <a:off x="4396203" y="2385321"/>
            <a:ext cx="2568059" cy="766117"/>
          </a:xfrm>
          <a:prstGeom prst="rect">
            <a:avLst/>
          </a:prstGeom>
          <a:solidFill>
            <a:srgbClr val="1F66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430C5-FBE7-4886-87A3-38E14994887C}"/>
              </a:ext>
            </a:extLst>
          </p:cNvPr>
          <p:cNvSpPr txBox="1"/>
          <p:nvPr/>
        </p:nvSpPr>
        <p:spPr>
          <a:xfrm>
            <a:off x="4378026" y="2352882"/>
            <a:ext cx="2299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Thank</a:t>
            </a:r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51118-BE0F-4708-B653-02FC59DA0C51}"/>
              </a:ext>
            </a:extLst>
          </p:cNvPr>
          <p:cNvSpPr txBox="1"/>
          <p:nvPr/>
        </p:nvSpPr>
        <p:spPr>
          <a:xfrm>
            <a:off x="3557817" y="3322540"/>
            <a:ext cx="1844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You.</a:t>
            </a:r>
            <a:endParaRPr lang="en-US" sz="20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AB1A83-178A-4F65-9DDB-F6A2CE0E9497}"/>
              </a:ext>
            </a:extLst>
          </p:cNvPr>
          <p:cNvSpPr/>
          <p:nvPr/>
        </p:nvSpPr>
        <p:spPr>
          <a:xfrm>
            <a:off x="4405477" y="3429000"/>
            <a:ext cx="1645271" cy="766117"/>
          </a:xfrm>
          <a:prstGeom prst="rect">
            <a:avLst/>
          </a:prstGeom>
          <a:solidFill>
            <a:srgbClr val="84B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3E2351-F26B-409B-A719-363DF12D2302}"/>
              </a:ext>
            </a:extLst>
          </p:cNvPr>
          <p:cNvSpPr txBox="1"/>
          <p:nvPr/>
        </p:nvSpPr>
        <p:spPr>
          <a:xfrm>
            <a:off x="4378026" y="3470580"/>
            <a:ext cx="190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46582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0B1E10-DAB9-4A79-A57F-3EAE3B3627CE}"/>
              </a:ext>
            </a:extLst>
          </p:cNvPr>
          <p:cNvSpPr/>
          <p:nvPr/>
        </p:nvSpPr>
        <p:spPr>
          <a:xfrm>
            <a:off x="317752" y="100144"/>
            <a:ext cx="11752328" cy="947021"/>
          </a:xfrm>
          <a:prstGeom prst="rect">
            <a:avLst/>
          </a:prstGeom>
          <a:solidFill>
            <a:srgbClr val="84B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064AFB-1596-4279-9C5B-CF71C0FC6815}"/>
              </a:ext>
            </a:extLst>
          </p:cNvPr>
          <p:cNvSpPr txBox="1"/>
          <p:nvPr/>
        </p:nvSpPr>
        <p:spPr>
          <a:xfrm>
            <a:off x="386517" y="175043"/>
            <a:ext cx="11487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Today’s Agenda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6FCB1D-D1CE-41F7-B8F4-89A8F36500B6}"/>
              </a:ext>
            </a:extLst>
          </p:cNvPr>
          <p:cNvSpPr txBox="1"/>
          <p:nvPr/>
        </p:nvSpPr>
        <p:spPr>
          <a:xfrm>
            <a:off x="317752" y="1151193"/>
            <a:ext cx="11752328" cy="5242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Call to Order/Introductions</a:t>
            </a:r>
          </a:p>
          <a:p>
            <a:pPr marL="285750" indent="-285750"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Public Comment</a:t>
            </a:r>
          </a:p>
          <a:p>
            <a:pPr marL="285750" indent="-285750"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Approval of 08/21/23 Minutes</a:t>
            </a:r>
          </a:p>
          <a:p>
            <a:pPr marL="285750" indent="-285750"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Report from CCSWA Chair</a:t>
            </a:r>
          </a:p>
          <a:p>
            <a:pPr marL="285750" indent="-285750"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Finance Committee – Nomination/Next Steps</a:t>
            </a:r>
          </a:p>
          <a:p>
            <a:pPr marL="285750" indent="-285750"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Bylaw/Ordinance Discussion</a:t>
            </a:r>
          </a:p>
          <a:p>
            <a:pPr marL="285750" indent="-285750"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CRCOG Staff Reports</a:t>
            </a:r>
          </a:p>
          <a:p>
            <a:pPr marL="285750" indent="-285750"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CCSWA Next Steps</a:t>
            </a:r>
          </a:p>
          <a:p>
            <a:pPr marL="285750" indent="-285750"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Other Business</a:t>
            </a:r>
          </a:p>
        </p:txBody>
      </p:sp>
    </p:spTree>
    <p:extLst>
      <p:ext uri="{BB962C8B-B14F-4D97-AF65-F5344CB8AC3E}">
        <p14:creationId xmlns:p14="http://schemas.microsoft.com/office/powerpoint/2010/main" val="328355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A87B63C0-58A4-E9C2-76F0-F9E627248738}"/>
              </a:ext>
            </a:extLst>
          </p:cNvPr>
          <p:cNvSpPr txBox="1">
            <a:spLocks/>
          </p:cNvSpPr>
          <p:nvPr/>
        </p:nvSpPr>
        <p:spPr>
          <a:xfrm>
            <a:off x="133696" y="2404153"/>
            <a:ext cx="11938439" cy="1397285"/>
          </a:xfrm>
          <a:prstGeom prst="rect">
            <a:avLst/>
          </a:prstGeom>
          <a:solidFill>
            <a:srgbClr val="84B2B3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Call to Order/Introductions</a:t>
            </a:r>
          </a:p>
        </p:txBody>
      </p:sp>
    </p:spTree>
    <p:extLst>
      <p:ext uri="{BB962C8B-B14F-4D97-AF65-F5344CB8AC3E}">
        <p14:creationId xmlns:p14="http://schemas.microsoft.com/office/powerpoint/2010/main" val="229121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0B1E10-DAB9-4A79-A57F-3EAE3B3627CE}"/>
              </a:ext>
            </a:extLst>
          </p:cNvPr>
          <p:cNvSpPr/>
          <p:nvPr/>
        </p:nvSpPr>
        <p:spPr>
          <a:xfrm>
            <a:off x="134827" y="2595237"/>
            <a:ext cx="11991109" cy="1152117"/>
          </a:xfrm>
          <a:prstGeom prst="rect">
            <a:avLst/>
          </a:prstGeom>
          <a:solidFill>
            <a:srgbClr val="84B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Verdana" panose="020B0604030504040204" pitchFamily="34" charset="0"/>
                <a:ea typeface="Verdana" panose="020B0604030504040204" pitchFamily="34" charset="0"/>
              </a:rPr>
              <a:t>Public Comment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064AFB-1596-4279-9C5B-CF71C0FC6815}"/>
              </a:ext>
            </a:extLst>
          </p:cNvPr>
          <p:cNvSpPr txBox="1"/>
          <p:nvPr/>
        </p:nvSpPr>
        <p:spPr>
          <a:xfrm>
            <a:off x="386517" y="175043"/>
            <a:ext cx="11487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Public Comment</a:t>
            </a:r>
          </a:p>
        </p:txBody>
      </p:sp>
    </p:spTree>
    <p:extLst>
      <p:ext uri="{BB962C8B-B14F-4D97-AF65-F5344CB8AC3E}">
        <p14:creationId xmlns:p14="http://schemas.microsoft.com/office/powerpoint/2010/main" val="3407458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0B1E10-DAB9-4A79-A57F-3EAE3B3627CE}"/>
              </a:ext>
            </a:extLst>
          </p:cNvPr>
          <p:cNvSpPr/>
          <p:nvPr/>
        </p:nvSpPr>
        <p:spPr>
          <a:xfrm>
            <a:off x="317752" y="100145"/>
            <a:ext cx="11752328" cy="844340"/>
          </a:xfrm>
          <a:prstGeom prst="rect">
            <a:avLst/>
          </a:prstGeom>
          <a:solidFill>
            <a:srgbClr val="84B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064AFB-1596-4279-9C5B-CF71C0FC6815}"/>
              </a:ext>
            </a:extLst>
          </p:cNvPr>
          <p:cNvSpPr txBox="1"/>
          <p:nvPr/>
        </p:nvSpPr>
        <p:spPr>
          <a:xfrm>
            <a:off x="386517" y="175043"/>
            <a:ext cx="11487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Approval of 08/21/23 Minutes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6FCB1D-D1CE-41F7-B8F4-89A8F36500B6}"/>
              </a:ext>
            </a:extLst>
          </p:cNvPr>
          <p:cNvSpPr txBox="1"/>
          <p:nvPr/>
        </p:nvSpPr>
        <p:spPr>
          <a:xfrm>
            <a:off x="582348" y="1264114"/>
            <a:ext cx="11487732" cy="5195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Central CT Solid Waste Authority (CCSWA) Minutes</a:t>
            </a:r>
            <a:endParaRPr lang="en-US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</a:pPr>
            <a:r>
              <a:rPr lang="en-US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Executive Committee</a:t>
            </a:r>
            <a:endParaRPr lang="en-US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</a:pPr>
            <a:r>
              <a:rPr lang="en-US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Monday, August 21, 2023 </a:t>
            </a:r>
            <a:endParaRPr lang="en-US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</a:pPr>
            <a:r>
              <a:rPr lang="en-US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2:00 p.m. EST</a:t>
            </a:r>
            <a:endParaRPr lang="en-US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Members and Designees</a:t>
            </a:r>
            <a:endParaRPr lang="en-US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Kathleen Blonski		Farmington Town Manager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Russ Arnold			Farmington Public Works/CCSWA Treasurer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Mike Looney			Hartford Public Works/CCSWA Chair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Dave Steuber		Hartford – Chief of Staff to Mayor/CCSWA SW Tonnage Rep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Tim Bockus			Manchester Public Works/CCSWA Recycling Tonnage Rep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Kasia Purciello		Manchester Assistant Town Manager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Tom Roy			Simsbury Public Works/CCSWA Vice-Chair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Fred Presley			Wethersfield Town Manager/CCSWA Secretary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Staff</a:t>
            </a:r>
            <a:endParaRPr lang="en-US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Matt Hart			CRCOG Executive Director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Pauline Yoder		CRCOG Chief Operating Officer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Guests</a:t>
            </a:r>
            <a:endParaRPr lang="en-US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Jim Sandler			Hartford Solid Waste Task Force/Sandler Mara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Brian Popovich 		USA Recycle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James Sanchez		Hartford – 6</a:t>
            </a:r>
            <a:r>
              <a:rPr lang="en-US" sz="1100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</a:t>
            </a: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District State Representative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Ed (Guest)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marR="0" lvl="0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The hybrid CCSWA Executive Committee Meeting was called to order by Michael Looney, CCSWA Chair, at 2:02 p.m.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28600" marR="0" lvl="0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Roll Call and Introductions were done.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28600" marR="0" lvl="0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There was no public comment.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28600" marR="0" lvl="0" indent="-2286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July 17, 2023 CCSWA Meeting Minutes will be reviewed and approved at Full CCSWA Membership Meeting in September.  </a:t>
            </a:r>
          </a:p>
        </p:txBody>
      </p:sp>
    </p:spTree>
    <p:extLst>
      <p:ext uri="{BB962C8B-B14F-4D97-AF65-F5344CB8AC3E}">
        <p14:creationId xmlns:p14="http://schemas.microsoft.com/office/powerpoint/2010/main" val="1812282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3AA69-6900-7820-2A65-D52881F13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6" y="365125"/>
            <a:ext cx="12022282" cy="1048039"/>
          </a:xfrm>
          <a:solidFill>
            <a:srgbClr val="84B2B3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Approval of 8/21/23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DA125-D2BE-275B-C9DA-F6CC4B101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555" y="1506682"/>
            <a:ext cx="11073245" cy="4670281"/>
          </a:xfrm>
        </p:spPr>
        <p:txBody>
          <a:bodyPr>
            <a:normAutofit/>
          </a:bodyPr>
          <a:lstStyle/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  Michael Looney, CCSWA Chair, provided a brief introduction of the CCSWA Officers and an update of CCSWA next steps through 2024 (e.g., foundational, organizational, operational, and programmatic).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Discussion and Q&amp;A of the following matters included: 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Review/approve CRCOG/CCSWA MOU – admin. fee calculations, membership tiers, CCSWA Budget, annual COLA, and quarterly billing – based on 2 yr. agreement (thru June 30, 2025) and approximately 5 hrs./week commitment.  Tim Bockus (Manchester) moved to approve, seconded by Tom Roy (Simsbury). Motion carried unanimously to approve CRCOG/CCSWA MOU, as amended;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Review/revise model Ordinance – changes to CCSWA municipal ordinance(s) would trigger amendment of CCSWA by-laws – large task to research/review all current ordinances.  Motion was made by Russ Arnold (Farmington) and seconded by Tom Roy (Simsbury) to table the Ordinance matter until next CCSWA Executive Committee Meeting in October;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Review/revisit CCSWA by-laws, including bringing in technical assistance and CRCOG assistance – Motion was made by Tom Roy (Simsbury) and seconded by Russ Arnold (Farmington) to table CCSWA by-laws matter to provide time to research, review, and discuss with RRS – To be discussed/presented at CCSWA Executive Committee Meeting in October;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Impanel a CCSWA Finance Committee to address CCSWA membership, dues, tiered structure, and budget, to be further discussed at Full CCSWA Meeting in September;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Create a CRCOG webpage dedicated to CCSWA;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Review/revisit CRCOG Waste Management and Diversion Study, including role of CCSWA and next steps to grow membership, establish common programs/services, and build on current interest and momentum in waste management in alignment with/guidance from CTDEEP relative to State’s MSW and recycling self-sufficiency goals; and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Programmatic recommendations for CCSWA, including textile recycling, food waste (schools), organics, facilities/infrastructure, permitting, anaerobic digestion, and impacts of programs/services (e.g., costs, incentives) to build economies of scale.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26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F441E-AED7-2AD1-9754-2B1C65E6C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5" y="365126"/>
            <a:ext cx="11866418" cy="944130"/>
          </a:xfrm>
          <a:solidFill>
            <a:srgbClr val="84B2B3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Approval of 8/21/23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E903D-4F8C-DCE7-DCF6-3C658DE02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2838"/>
          </a:xfrm>
        </p:spPr>
        <p:txBody>
          <a:bodyPr>
            <a:normAutofit/>
          </a:bodyPr>
          <a:lstStyle/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7.   </a:t>
            </a:r>
            <a:r>
              <a:rPr lang="en-US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Next Steps 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Discussion of Executive Committee and Full CCSWA Membership Meeting action items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Review of 2023 Meeting Calendar (Executive Committee and Full CCSWA Membership) – Motion made by Tom Roy, seconded by Russ Arnold and passed unanimously to approve 2023 CCSWA Meeting Schedule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RWA Grant, Request for </a:t>
            </a:r>
            <a:r>
              <a:rPr lang="en-US" sz="14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Addtl</a:t>
            </a:r>
            <a:r>
              <a:rPr lang="en-US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Info. – Pauline Yoder provided brief update on status of RWA Grant application, RFAI deadline, and potential funding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Ordinance – research, review, and amend, as needed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CCSWA Chair, Michael Looney, to work collaboratively with CRCOG, Executive Director, Matt Hart, to meet with CTDEEP – strategic and programmatic next steps, targets, and goals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Establish meeting to discuss incentives for members to serve as host community(</a:t>
            </a:r>
            <a:r>
              <a:rPr lang="en-US" sz="14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ies</a:t>
            </a:r>
            <a:r>
              <a:rPr lang="en-US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 – schedule for upcoming year at CCSWA December Annual Meeting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8</a:t>
            </a:r>
            <a:r>
              <a:rPr lang="en-US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 Motion made by Tom Roy (Simsbury) to adjourn and seconded by Tim Bockus (Manchester).  Meeting adjourned at 2:59 p.m. ET.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u="sng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2"/>
              </a:rPr>
              <a:t>CCSWA EXEC COMMITTEE MTG-20230821_140228-Meeting Recording.mp4</a:t>
            </a:r>
            <a:endParaRPr lang="en-US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827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6AF3B9A-8F07-4498-8AD9-3C01778CE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46" y="2888673"/>
            <a:ext cx="11810307" cy="810490"/>
          </a:xfrm>
          <a:solidFill>
            <a:srgbClr val="84B2B3"/>
          </a:solidFill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Report from CCSWA Chair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657A9B-E4F0-51B9-BFCD-71EC2B71B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96870" y="6534363"/>
            <a:ext cx="45719" cy="8219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27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0B1E10-DAB9-4A79-A57F-3EAE3B3627CE}"/>
              </a:ext>
            </a:extLst>
          </p:cNvPr>
          <p:cNvSpPr/>
          <p:nvPr/>
        </p:nvSpPr>
        <p:spPr>
          <a:xfrm>
            <a:off x="317752" y="100144"/>
            <a:ext cx="11752328" cy="1152117"/>
          </a:xfrm>
          <a:prstGeom prst="rect">
            <a:avLst/>
          </a:prstGeom>
          <a:solidFill>
            <a:srgbClr val="84B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064AFB-1596-4279-9C5B-CF71C0FC6815}"/>
              </a:ext>
            </a:extLst>
          </p:cNvPr>
          <p:cNvSpPr txBox="1"/>
          <p:nvPr/>
        </p:nvSpPr>
        <p:spPr>
          <a:xfrm>
            <a:off x="386517" y="175043"/>
            <a:ext cx="11487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Finance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6FCB1D-D1CE-41F7-B8F4-89A8F36500B6}"/>
              </a:ext>
            </a:extLst>
          </p:cNvPr>
          <p:cNvSpPr txBox="1"/>
          <p:nvPr/>
        </p:nvSpPr>
        <p:spPr>
          <a:xfrm>
            <a:off x="352134" y="1327160"/>
            <a:ext cx="1093765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Nomination/Approval of </a:t>
            </a:r>
            <a:r>
              <a:rPr lang="en-US" sz="280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Ellen Zoppo-Sasso (Enfield)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i="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Establishment of Finance Committee Meetings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Next steps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14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COG-Colors">
      <a:dk1>
        <a:srgbClr val="3A3838"/>
      </a:dk1>
      <a:lt1>
        <a:srgbClr val="FFFFFF"/>
      </a:lt1>
      <a:dk2>
        <a:srgbClr val="002B7C"/>
      </a:dk2>
      <a:lt2>
        <a:srgbClr val="FF9245"/>
      </a:lt2>
      <a:accent1>
        <a:srgbClr val="1F666E"/>
      </a:accent1>
      <a:accent2>
        <a:srgbClr val="D96D21"/>
      </a:accent2>
      <a:accent3>
        <a:srgbClr val="EDB200"/>
      </a:accent3>
      <a:accent4>
        <a:srgbClr val="84B2B3"/>
      </a:accent4>
      <a:accent5>
        <a:srgbClr val="91B1ED"/>
      </a:accent5>
      <a:accent6>
        <a:srgbClr val="AEABAB"/>
      </a:accent6>
      <a:hlink>
        <a:srgbClr val="1F666E"/>
      </a:hlink>
      <a:folHlink>
        <a:srgbClr val="002B7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99D6D8FAEA794C9C31E53ACD2E9109" ma:contentTypeVersion="16" ma:contentTypeDescription="Create a new document." ma:contentTypeScope="" ma:versionID="d7b637d58d0b2d076d22923c594616ec">
  <xsd:schema xmlns:xsd="http://www.w3.org/2001/XMLSchema" xmlns:xs="http://www.w3.org/2001/XMLSchema" xmlns:p="http://schemas.microsoft.com/office/2006/metadata/properties" xmlns:ns2="780a9d06-6ab5-4725-a265-8116ce6ae0bb" xmlns:ns3="06bf993f-5771-4210-a1e5-00f69c4679fe" targetNamespace="http://schemas.microsoft.com/office/2006/metadata/properties" ma:root="true" ma:fieldsID="d6a3250e35ea943f88f4b5b0af95ec26" ns2:_="" ns3:_="">
    <xsd:import namespace="780a9d06-6ab5-4725-a265-8116ce6ae0bb"/>
    <xsd:import namespace="06bf993f-5771-4210-a1e5-00f69c4679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0a9d06-6ab5-4725-a265-8116ce6ae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5998a11-2e2c-44c4-85d7-655e1af885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bf993f-5771-4210-a1e5-00f69c4679f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44fd353-5501-41a6-a95a-e324b806ccd2}" ma:internalName="TaxCatchAll" ma:showField="CatchAllData" ma:web="06bf993f-5771-4210-a1e5-00f69c4679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80a9d06-6ab5-4725-a265-8116ce6ae0bb">
      <Terms xmlns="http://schemas.microsoft.com/office/infopath/2007/PartnerControls"/>
    </lcf76f155ced4ddcb4097134ff3c332f>
    <TaxCatchAll xmlns="06bf993f-5771-4210-a1e5-00f69c4679fe" xsi:nil="true"/>
    <SharedWithUsers xmlns="06bf993f-5771-4210-a1e5-00f69c4679fe">
      <UserInfo>
        <DisplayName>Matt Hart</DisplayName>
        <AccountId>661</AccountId>
        <AccountType/>
      </UserInfo>
      <UserInfo>
        <DisplayName>Laura Rosenbluth</DisplayName>
        <AccountId>864</AccountId>
        <AccountType/>
      </UserInfo>
      <UserInfo>
        <DisplayName>Robyn Nichols</DisplayName>
        <AccountId>577</AccountId>
        <AccountType/>
      </UserInfo>
      <UserInfo>
        <DisplayName>Pauline Yoder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99384E9-A62B-4559-94D0-0B68A1529A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0a9d06-6ab5-4725-a265-8116ce6ae0bb"/>
    <ds:schemaRef ds:uri="06bf993f-5771-4210-a1e5-00f69c4679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0C481B-3483-44D5-8DC9-50F06347DD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B610E0-CE6C-4110-A3B4-6F880E19296A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80a9d06-6ab5-4725-a265-8116ce6ae0bb"/>
    <ds:schemaRef ds:uri="06bf993f-5771-4210-a1e5-00f69c4679f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CRCOG template option 2</Template>
  <TotalTime>10062</TotalTime>
  <Words>1127</Words>
  <Application>Microsoft Office PowerPoint</Application>
  <PresentationFormat>Widescreen</PresentationFormat>
  <Paragraphs>111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Franklin Gothic Book</vt:lpstr>
      <vt:lpstr>Symbol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Approval of 8/21/23 Minutes</vt:lpstr>
      <vt:lpstr>Approval of 8/21/23 Minutes</vt:lpstr>
      <vt:lpstr>Report from CCSWA Chair</vt:lpstr>
      <vt:lpstr>PowerPoint Presentation</vt:lpstr>
      <vt:lpstr>PowerPoint Presentation</vt:lpstr>
      <vt:lpstr>PowerPoint Presentation</vt:lpstr>
      <vt:lpstr>PowerPoint Presentation</vt:lpstr>
      <vt:lpstr>CRCOG Staff Reports/Updates</vt:lpstr>
      <vt:lpstr>PowerPoint Presentation</vt:lpstr>
      <vt:lpstr>Other Business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 Nichols</dc:creator>
  <cp:lastModifiedBy>Robyn Nichols</cp:lastModifiedBy>
  <cp:revision>24</cp:revision>
  <cp:lastPrinted>2023-10-13T15:15:12Z</cp:lastPrinted>
  <dcterms:created xsi:type="dcterms:W3CDTF">2022-10-11T15:14:03Z</dcterms:created>
  <dcterms:modified xsi:type="dcterms:W3CDTF">2023-10-23T16:06:54Z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0x010100A799D6D8FAEA794C9C31E53ACD2E9109</vt:lpwstr>
  </property>
  <property fmtid="{D5CDD505-2E9C-101B-9397-08002B2CF9AE}" pid="3" name="MediaServiceImageTags">
    <vt:lpwstr/>
  </property>
</Properties>
</file>