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765" r:id="rId5"/>
    <p:sldId id="773" r:id="rId6"/>
    <p:sldId id="781" r:id="rId7"/>
    <p:sldId id="780" r:id="rId8"/>
    <p:sldId id="764" r:id="rId9"/>
    <p:sldId id="772" r:id="rId10"/>
    <p:sldId id="768" r:id="rId11"/>
    <p:sldId id="767" r:id="rId12"/>
    <p:sldId id="771" r:id="rId13"/>
    <p:sldId id="776" r:id="rId14"/>
    <p:sldId id="779" r:id="rId15"/>
    <p:sldId id="778" r:id="rId16"/>
    <p:sldId id="777" r:id="rId17"/>
    <p:sldId id="7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4FA0C-15E4-F004-0FBB-EF195B2077DD}" name="Lessard, Derick M." initials="LM" userId="S::derick.lessard@ct.gov::f5be6685-2c60-4d25-aa29-30b6db3b8d01" providerId="AD"/>
  <p188:author id="{44847E9C-C4A6-EE81-08F2-9D3AC449A975}" name="Shields, Andrew C." initials="SC" userId="S::andrew.shields@ct.gov::5de624c0-e14a-48d9-8a9c-de60fc2680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ith, Stephen M." initials="SM" lastIdx="1" clrIdx="0">
    <p:extLst>
      <p:ext uri="{19B8F6BF-5375-455C-9EA6-DF929625EA0E}">
        <p15:presenceInfo xmlns:p15="http://schemas.microsoft.com/office/powerpoint/2012/main" userId="S::smithsm@dot.ct.gov::7926dcc1-ab1c-4d7a-9fba-e19d1fd5ae90" providerId="AD"/>
      </p:ext>
    </p:extLst>
  </p:cmAuthor>
  <p:cmAuthor id="2" name="Barrows, James R." initials="BR" lastIdx="1" clrIdx="1">
    <p:extLst>
      <p:ext uri="{19B8F6BF-5375-455C-9EA6-DF929625EA0E}">
        <p15:presenceInfo xmlns:p15="http://schemas.microsoft.com/office/powerpoint/2012/main" userId="S::barrowsjr@dot.ct.gov::f48d2159-ba23-4a66-ad1b-f9b9a5862e58" providerId="AD"/>
      </p:ext>
    </p:extLst>
  </p:cmAuthor>
  <p:cmAuthor id="3" name="Barrows, James R." initials="BJR" lastIdx="1" clrIdx="2">
    <p:extLst>
      <p:ext uri="{19B8F6BF-5375-455C-9EA6-DF929625EA0E}">
        <p15:presenceInfo xmlns:p15="http://schemas.microsoft.com/office/powerpoint/2012/main" userId="Barrows, James 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0"/>
    <a:srgbClr val="002060"/>
    <a:srgbClr val="FFC000"/>
    <a:srgbClr val="3F6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664E0-2EFD-478E-BBF7-48D741D8D384}" v="11" dt="2023-10-02T19:27:27.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7EE88-62EF-497D-9392-7D64858537E4}"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E3B23-EA2B-4926-91AB-4756F0667A58}" type="slidenum">
              <a:rPr lang="en-US" smtClean="0"/>
              <a:t>‹#›</a:t>
            </a:fld>
            <a:endParaRPr lang="en-US"/>
          </a:p>
        </p:txBody>
      </p:sp>
    </p:spTree>
    <p:extLst>
      <p:ext uri="{BB962C8B-B14F-4D97-AF65-F5344CB8AC3E}">
        <p14:creationId xmlns:p14="http://schemas.microsoft.com/office/powerpoint/2010/main" val="214384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40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propose empowering the </a:t>
            </a:r>
            <a:r>
              <a:rPr lang="en-US" err="1"/>
              <a:t>muni’s</a:t>
            </a:r>
            <a:r>
              <a:rPr lang="en-US"/>
              <a:t> to be able to reach out to us at the SLBP so they can get the most accurate and up to date info about our program</a:t>
            </a:r>
          </a:p>
          <a:p>
            <a:r>
              <a:rPr lang="en-US"/>
              <a:t>- If </a:t>
            </a:r>
            <a:r>
              <a:rPr lang="en-US" err="1"/>
              <a:t>muni’s</a:t>
            </a:r>
            <a:r>
              <a:rPr lang="en-US"/>
              <a:t> have the info they need on their bridges they can solicit and compare consultants for best fit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70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t>
            </a:r>
            <a:r>
              <a:rPr lang="en-US" err="1"/>
              <a:t>muni’s</a:t>
            </a:r>
            <a:r>
              <a:rPr lang="en-US"/>
              <a:t> initiate projects, it will help keep cost down and keep towns in the loop on their projects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25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8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22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86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3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40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6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73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03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Increasing popularity in the program over the last few years led to a few things:</a:t>
            </a:r>
          </a:p>
          <a:p>
            <a:pPr marL="171450" indent="-171450">
              <a:buFontTx/>
              <a:buChar char="-"/>
            </a:pPr>
            <a:r>
              <a:rPr lang="en-US"/>
              <a:t>General trend increasing with program applications as SLBP gains popularity</a:t>
            </a:r>
          </a:p>
          <a:p>
            <a:pPr marL="171450" indent="-171450">
              <a:buFontTx/>
              <a:buChar char="-"/>
            </a:pPr>
            <a:r>
              <a:rPr lang="en-US"/>
              <a:t>Increase in project cost </a:t>
            </a:r>
          </a:p>
          <a:p>
            <a:pPr marL="171450" indent="-171450">
              <a:buFontTx/>
              <a:buChar char="-"/>
            </a:pPr>
            <a:r>
              <a:rPr lang="en-US"/>
              <a:t>$20,000,000 2024 commitment allowed us to commit 1/3 of projects instead of 18% program acceptance</a:t>
            </a:r>
          </a:p>
          <a:p>
            <a:pPr marL="171450" indent="-171450">
              <a:buFontTx/>
              <a:buChar char="-"/>
            </a:pPr>
            <a:r>
              <a:rPr lang="en-US"/>
              <a:t>Committed 16.4 million of 20 million, let 20-25% of funds sit in reserves for project cost increases (first come first serve basis)</a:t>
            </a:r>
          </a:p>
          <a:p>
            <a:pPr marL="171450" indent="-171450">
              <a:buFontTx/>
              <a:buChar char="-"/>
            </a:pPr>
            <a:r>
              <a:rPr lang="en-US"/>
              <a:t>Program had surplus over many years because of low program interest in the past, so reserve fund was large</a:t>
            </a:r>
          </a:p>
          <a:p>
            <a:pPr marL="171450" indent="-171450">
              <a:buFontTx/>
              <a:buChar char="-"/>
            </a:pPr>
            <a:r>
              <a:rPr lang="en-US"/>
              <a:t>Committed many projects on reserve funding in past years, and has since dwindled</a:t>
            </a:r>
          </a:p>
          <a:p>
            <a:pPr marL="171450" indent="-171450">
              <a:buFontTx/>
              <a:buChar char="-"/>
            </a:pPr>
            <a:r>
              <a:rPr lang="en-US"/>
              <a:t>We allocate as many projects as we responsibly can now so as to not overspend and be fiscally responsible for future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56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noticed the trend of municipalities being approached by consultant firms to apply to SLBP</a:t>
            </a:r>
          </a:p>
          <a:p>
            <a:r>
              <a:rPr lang="en-US"/>
              <a:t>- Not always given full program information, so municipalities are operating as a dependent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E3B23-EA2B-4926-91AB-4756F0667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7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1A0D8-B2D5-4E64-B761-3365E5A0D4ED}"/>
              </a:ext>
            </a:extLst>
          </p:cNvPr>
          <p:cNvSpPr/>
          <p:nvPr userDrawn="1"/>
        </p:nvSpPr>
        <p:spPr>
          <a:xfrm>
            <a:off x="-41835" y="0"/>
            <a:ext cx="122338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9C8398F-FB19-4A7D-B68A-071C9ACD5879}"/>
              </a:ext>
              <a:ext uri="{C183D7F6-B498-43B3-948B-1728B52AA6E4}">
                <adec:decorative xmlns:adec="http://schemas.microsoft.com/office/drawing/2017/decorative" val="1"/>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15315" y="0"/>
            <a:ext cx="6831211" cy="6858000"/>
          </a:xfrm>
          <a:prstGeom prst="rect">
            <a:avLst/>
          </a:prstGeom>
        </p:spPr>
      </p:pic>
      <p:sp>
        <p:nvSpPr>
          <p:cNvPr id="9" name="Rectangle 8">
            <a:extLst>
              <a:ext uri="{FF2B5EF4-FFF2-40B4-BE49-F238E27FC236}">
                <a16:creationId xmlns:a16="http://schemas.microsoft.com/office/drawing/2014/main" id="{D7EF99A0-EEDC-4827-958A-9D6DE683A4FD}"/>
              </a:ext>
            </a:extLst>
          </p:cNvPr>
          <p:cNvSpPr/>
          <p:nvPr userDrawn="1"/>
        </p:nvSpPr>
        <p:spPr>
          <a:xfrm>
            <a:off x="3953061" y="2143702"/>
            <a:ext cx="8229600" cy="28029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userDrawn="1">
            <p:ph type="title"/>
          </p:nvPr>
        </p:nvSpPr>
        <p:spPr>
          <a:xfrm>
            <a:off x="4564777" y="2989436"/>
            <a:ext cx="7611908" cy="1111495"/>
          </a:xfrm>
          <a:noFill/>
        </p:spPr>
        <p:txBody>
          <a:bodyPr>
            <a:normAutofit/>
          </a:bodyPr>
          <a:lstStyle>
            <a:lvl1pPr algn="l">
              <a:defRPr sz="4400">
                <a:solidFill>
                  <a:schemeClr val="bg1"/>
                </a:solidFill>
                <a:latin typeface="+mj-lt"/>
              </a:defRPr>
            </a:lvl1pPr>
          </a:lstStyle>
          <a:p>
            <a:r>
              <a:rPr lang="en-US"/>
              <a:t>Click to edit Master title style</a:t>
            </a:r>
          </a:p>
        </p:txBody>
      </p:sp>
      <p:cxnSp>
        <p:nvCxnSpPr>
          <p:cNvPr id="10" name="Straight Connector 9">
            <a:extLst>
              <a:ext uri="{FF2B5EF4-FFF2-40B4-BE49-F238E27FC236}">
                <a16:creationId xmlns:a16="http://schemas.microsoft.com/office/drawing/2014/main" id="{E71FE009-0F85-4A89-AF0B-C72446254037}"/>
              </a:ext>
            </a:extLst>
          </p:cNvPr>
          <p:cNvCxnSpPr>
            <a:cxnSpLocks/>
          </p:cNvCxnSpPr>
          <p:nvPr userDrawn="1"/>
        </p:nvCxnSpPr>
        <p:spPr>
          <a:xfrm>
            <a:off x="3953061" y="4946667"/>
            <a:ext cx="8229600"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805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am Intro - Multiple Team Member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825A1739-B7D4-4856-B098-8B20037FC589}"/>
              </a:ext>
            </a:extLst>
          </p:cNvPr>
          <p:cNvSpPr>
            <a:spLocks noGrp="1"/>
          </p:cNvSpPr>
          <p:nvPr>
            <p:ph type="pic" sz="quarter" idx="10" hasCustomPrompt="1"/>
          </p:nvPr>
        </p:nvSpPr>
        <p:spPr>
          <a:xfrm>
            <a:off x="1326031" y="1638390"/>
            <a:ext cx="1546269" cy="1463271"/>
          </a:xfrm>
        </p:spPr>
        <p:txBody>
          <a:bodyPr/>
          <a:lstStyle>
            <a:lvl1pPr>
              <a:defRPr/>
            </a:lvl1pPr>
          </a:lstStyle>
          <a:p>
            <a:r>
              <a:rPr lang="en-US"/>
              <a:t>Click to add headshot</a:t>
            </a:r>
          </a:p>
        </p:txBody>
      </p:sp>
      <p:sp>
        <p:nvSpPr>
          <p:cNvPr id="8" name="Text Placeholder 7">
            <a:extLst>
              <a:ext uri="{FF2B5EF4-FFF2-40B4-BE49-F238E27FC236}">
                <a16:creationId xmlns:a16="http://schemas.microsoft.com/office/drawing/2014/main" id="{683116E3-CAC7-4648-A90F-BD3934DA459E}"/>
              </a:ext>
            </a:extLst>
          </p:cNvPr>
          <p:cNvSpPr>
            <a:spLocks noGrp="1"/>
          </p:cNvSpPr>
          <p:nvPr>
            <p:ph type="body" sz="quarter" idx="11" hasCustomPrompt="1"/>
          </p:nvPr>
        </p:nvSpPr>
        <p:spPr>
          <a:xfrm>
            <a:off x="2983092" y="1637366"/>
            <a:ext cx="1648596" cy="1463638"/>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0" name="Picture Placeholder 3">
            <a:extLst>
              <a:ext uri="{FF2B5EF4-FFF2-40B4-BE49-F238E27FC236}">
                <a16:creationId xmlns:a16="http://schemas.microsoft.com/office/drawing/2014/main" id="{50DFB679-A108-43C6-A619-AE7DA9AC4D44}"/>
              </a:ext>
            </a:extLst>
          </p:cNvPr>
          <p:cNvSpPr>
            <a:spLocks noGrp="1"/>
          </p:cNvSpPr>
          <p:nvPr>
            <p:ph type="pic" sz="quarter" idx="14" hasCustomPrompt="1"/>
          </p:nvPr>
        </p:nvSpPr>
        <p:spPr>
          <a:xfrm>
            <a:off x="4926017" y="1637744"/>
            <a:ext cx="1546269" cy="1463271"/>
          </a:xfrm>
        </p:spPr>
        <p:txBody>
          <a:bodyPr/>
          <a:lstStyle>
            <a:lvl1pPr>
              <a:defRPr/>
            </a:lvl1pPr>
          </a:lstStyle>
          <a:p>
            <a:r>
              <a:rPr lang="en-US"/>
              <a:t>Click to add headshot</a:t>
            </a:r>
          </a:p>
        </p:txBody>
      </p:sp>
      <p:sp>
        <p:nvSpPr>
          <p:cNvPr id="11" name="Text Placeholder 7">
            <a:extLst>
              <a:ext uri="{FF2B5EF4-FFF2-40B4-BE49-F238E27FC236}">
                <a16:creationId xmlns:a16="http://schemas.microsoft.com/office/drawing/2014/main" id="{A539EF00-D930-4DB5-BB97-53811B908B07}"/>
              </a:ext>
            </a:extLst>
          </p:cNvPr>
          <p:cNvSpPr>
            <a:spLocks noGrp="1"/>
          </p:cNvSpPr>
          <p:nvPr>
            <p:ph type="body" sz="quarter" idx="15" hasCustomPrompt="1"/>
          </p:nvPr>
        </p:nvSpPr>
        <p:spPr>
          <a:xfrm>
            <a:off x="6578156" y="1637366"/>
            <a:ext cx="1648596" cy="1463638"/>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cxnSp>
        <p:nvCxnSpPr>
          <p:cNvPr id="14" name="Straight Connector 13">
            <a:extLst>
              <a:ext uri="{FF2B5EF4-FFF2-40B4-BE49-F238E27FC236}">
                <a16:creationId xmlns:a16="http://schemas.microsoft.com/office/drawing/2014/main" id="{1B0E96C9-E59A-4BA6-B18C-FD8CFC7EB722}"/>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5BABAA7D-B3C9-40A7-AD6D-D8F5E0EE5083}"/>
              </a:ext>
            </a:extLst>
          </p:cNvPr>
          <p:cNvSpPr>
            <a:spLocks noGrp="1"/>
          </p:cNvSpPr>
          <p:nvPr>
            <p:ph type="ftr" sz="quarter" idx="18"/>
          </p:nvPr>
        </p:nvSpPr>
        <p:spPr>
          <a:xfrm>
            <a:off x="1755647" y="6356350"/>
            <a:ext cx="10076687" cy="365125"/>
          </a:xfrm>
        </p:spPr>
        <p:txBody>
          <a:bodyPr/>
          <a:lstStyle/>
          <a:p>
            <a:pPr algn="r"/>
            <a:r>
              <a:rPr lang="en-US"/>
              <a:t>Project Number &amp; Title</a:t>
            </a:r>
          </a:p>
        </p:txBody>
      </p:sp>
      <p:sp>
        <p:nvSpPr>
          <p:cNvPr id="16" name="Picture Placeholder 3">
            <a:extLst>
              <a:ext uri="{FF2B5EF4-FFF2-40B4-BE49-F238E27FC236}">
                <a16:creationId xmlns:a16="http://schemas.microsoft.com/office/drawing/2014/main" id="{C2354EEA-7EA5-4403-B516-8A09C627578A}"/>
              </a:ext>
            </a:extLst>
          </p:cNvPr>
          <p:cNvSpPr>
            <a:spLocks noGrp="1"/>
          </p:cNvSpPr>
          <p:nvPr>
            <p:ph type="pic" sz="quarter" idx="19" hasCustomPrompt="1"/>
          </p:nvPr>
        </p:nvSpPr>
        <p:spPr>
          <a:xfrm>
            <a:off x="8540138" y="1637744"/>
            <a:ext cx="1546269" cy="1463271"/>
          </a:xfrm>
        </p:spPr>
        <p:txBody>
          <a:bodyPr/>
          <a:lstStyle>
            <a:lvl1pPr>
              <a:defRPr/>
            </a:lvl1pPr>
          </a:lstStyle>
          <a:p>
            <a:r>
              <a:rPr lang="en-US"/>
              <a:t>Click to add headshot</a:t>
            </a:r>
          </a:p>
        </p:txBody>
      </p:sp>
      <p:sp>
        <p:nvSpPr>
          <p:cNvPr id="17" name="Text Placeholder 7">
            <a:extLst>
              <a:ext uri="{FF2B5EF4-FFF2-40B4-BE49-F238E27FC236}">
                <a16:creationId xmlns:a16="http://schemas.microsoft.com/office/drawing/2014/main" id="{42A68324-62C4-49AE-B54F-3D4FFAFEE2EA}"/>
              </a:ext>
            </a:extLst>
          </p:cNvPr>
          <p:cNvSpPr>
            <a:spLocks noGrp="1"/>
          </p:cNvSpPr>
          <p:nvPr>
            <p:ph type="body" sz="quarter" idx="20" hasCustomPrompt="1"/>
          </p:nvPr>
        </p:nvSpPr>
        <p:spPr>
          <a:xfrm>
            <a:off x="10197961" y="1637366"/>
            <a:ext cx="1648596" cy="1463638"/>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4" name="Picture Placeholder 3">
            <a:extLst>
              <a:ext uri="{FF2B5EF4-FFF2-40B4-BE49-F238E27FC236}">
                <a16:creationId xmlns:a16="http://schemas.microsoft.com/office/drawing/2014/main" id="{EEED19F1-CDC2-47F8-8335-EC50426E813E}"/>
              </a:ext>
            </a:extLst>
          </p:cNvPr>
          <p:cNvSpPr>
            <a:spLocks noGrp="1"/>
          </p:cNvSpPr>
          <p:nvPr>
            <p:ph type="pic" sz="quarter" idx="21" hasCustomPrompt="1"/>
          </p:nvPr>
        </p:nvSpPr>
        <p:spPr>
          <a:xfrm>
            <a:off x="1311808" y="3659342"/>
            <a:ext cx="1546269" cy="1463271"/>
          </a:xfrm>
        </p:spPr>
        <p:txBody>
          <a:bodyPr/>
          <a:lstStyle>
            <a:lvl1pPr>
              <a:defRPr/>
            </a:lvl1pPr>
          </a:lstStyle>
          <a:p>
            <a:r>
              <a:rPr lang="en-US"/>
              <a:t>Click to add headshot</a:t>
            </a:r>
          </a:p>
        </p:txBody>
      </p:sp>
      <p:sp>
        <p:nvSpPr>
          <p:cNvPr id="25" name="Text Placeholder 7">
            <a:extLst>
              <a:ext uri="{FF2B5EF4-FFF2-40B4-BE49-F238E27FC236}">
                <a16:creationId xmlns:a16="http://schemas.microsoft.com/office/drawing/2014/main" id="{A6EAF9F1-784F-41E2-A921-1CF227861307}"/>
              </a:ext>
            </a:extLst>
          </p:cNvPr>
          <p:cNvSpPr>
            <a:spLocks noGrp="1"/>
          </p:cNvSpPr>
          <p:nvPr>
            <p:ph type="body" sz="quarter" idx="22" hasCustomPrompt="1"/>
          </p:nvPr>
        </p:nvSpPr>
        <p:spPr>
          <a:xfrm>
            <a:off x="2968869" y="3658318"/>
            <a:ext cx="1648596" cy="1463638"/>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6" name="Picture Placeholder 3">
            <a:extLst>
              <a:ext uri="{FF2B5EF4-FFF2-40B4-BE49-F238E27FC236}">
                <a16:creationId xmlns:a16="http://schemas.microsoft.com/office/drawing/2014/main" id="{AD2C3D1F-F5DC-4D08-B1DE-B1B2903E0F20}"/>
              </a:ext>
            </a:extLst>
          </p:cNvPr>
          <p:cNvSpPr>
            <a:spLocks noGrp="1"/>
          </p:cNvSpPr>
          <p:nvPr>
            <p:ph type="pic" sz="quarter" idx="23" hasCustomPrompt="1"/>
          </p:nvPr>
        </p:nvSpPr>
        <p:spPr>
          <a:xfrm>
            <a:off x="4911794" y="3658696"/>
            <a:ext cx="1546269" cy="1463271"/>
          </a:xfrm>
        </p:spPr>
        <p:txBody>
          <a:bodyPr/>
          <a:lstStyle>
            <a:lvl1pPr>
              <a:defRPr/>
            </a:lvl1pPr>
          </a:lstStyle>
          <a:p>
            <a:r>
              <a:rPr lang="en-US"/>
              <a:t>Click to add headshot</a:t>
            </a:r>
          </a:p>
        </p:txBody>
      </p:sp>
      <p:sp>
        <p:nvSpPr>
          <p:cNvPr id="27" name="Text Placeholder 7">
            <a:extLst>
              <a:ext uri="{FF2B5EF4-FFF2-40B4-BE49-F238E27FC236}">
                <a16:creationId xmlns:a16="http://schemas.microsoft.com/office/drawing/2014/main" id="{01C8453C-4DDA-45D4-9E2D-D43C6BD999A9}"/>
              </a:ext>
            </a:extLst>
          </p:cNvPr>
          <p:cNvSpPr>
            <a:spLocks noGrp="1"/>
          </p:cNvSpPr>
          <p:nvPr>
            <p:ph type="body" sz="quarter" idx="24" hasCustomPrompt="1"/>
          </p:nvPr>
        </p:nvSpPr>
        <p:spPr>
          <a:xfrm>
            <a:off x="6563933" y="3658318"/>
            <a:ext cx="1648596" cy="1463638"/>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8" name="Picture Placeholder 3">
            <a:extLst>
              <a:ext uri="{FF2B5EF4-FFF2-40B4-BE49-F238E27FC236}">
                <a16:creationId xmlns:a16="http://schemas.microsoft.com/office/drawing/2014/main" id="{D1A0B504-DAF8-4A6D-9884-76F3DABC099A}"/>
              </a:ext>
            </a:extLst>
          </p:cNvPr>
          <p:cNvSpPr>
            <a:spLocks noGrp="1"/>
          </p:cNvSpPr>
          <p:nvPr>
            <p:ph type="pic" sz="quarter" idx="25" hasCustomPrompt="1"/>
          </p:nvPr>
        </p:nvSpPr>
        <p:spPr>
          <a:xfrm>
            <a:off x="8525915" y="3658696"/>
            <a:ext cx="1546269" cy="1463271"/>
          </a:xfrm>
        </p:spPr>
        <p:txBody>
          <a:bodyPr/>
          <a:lstStyle>
            <a:lvl1pPr>
              <a:defRPr/>
            </a:lvl1pPr>
          </a:lstStyle>
          <a:p>
            <a:r>
              <a:rPr lang="en-US"/>
              <a:t>Click to add headshot</a:t>
            </a:r>
          </a:p>
        </p:txBody>
      </p:sp>
      <p:sp>
        <p:nvSpPr>
          <p:cNvPr id="29" name="Text Placeholder 7">
            <a:extLst>
              <a:ext uri="{FF2B5EF4-FFF2-40B4-BE49-F238E27FC236}">
                <a16:creationId xmlns:a16="http://schemas.microsoft.com/office/drawing/2014/main" id="{F6BE86E4-A293-49EF-A47F-1483B184E426}"/>
              </a:ext>
            </a:extLst>
          </p:cNvPr>
          <p:cNvSpPr>
            <a:spLocks noGrp="1"/>
          </p:cNvSpPr>
          <p:nvPr>
            <p:ph type="body" sz="quarter" idx="26" hasCustomPrompt="1"/>
          </p:nvPr>
        </p:nvSpPr>
        <p:spPr>
          <a:xfrm>
            <a:off x="10183738" y="3658318"/>
            <a:ext cx="1648596" cy="1463638"/>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Tree>
    <p:extLst>
      <p:ext uri="{BB962C8B-B14F-4D97-AF65-F5344CB8AC3E}">
        <p14:creationId xmlns:p14="http://schemas.microsoft.com/office/powerpoint/2010/main" val="5676684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9F221771-1016-4306-832E-697AA25FC162}"/>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21812174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B6C59E6A-4EB9-4094-BD3D-94E1BA36C3FC}"/>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16460433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Text and Horizontal Image">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B6C59E6A-4EB9-4094-BD3D-94E1BA36C3FC}"/>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pic>
        <p:nvPicPr>
          <p:cNvPr id="7" name="Picture 6" descr="Logo&#10;&#10;Description automatically generated">
            <a:extLst>
              <a:ext uri="{FF2B5EF4-FFF2-40B4-BE49-F238E27FC236}">
                <a16:creationId xmlns:a16="http://schemas.microsoft.com/office/drawing/2014/main" id="{6B3F93E5-2F61-461F-9ED8-874A671CAA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78" y="5924552"/>
            <a:ext cx="860227" cy="863600"/>
          </a:xfrm>
          <a:prstGeom prst="rect">
            <a:avLst/>
          </a:prstGeom>
        </p:spPr>
      </p:pic>
      <p:sp>
        <p:nvSpPr>
          <p:cNvPr id="11" name="Title 1">
            <a:extLst>
              <a:ext uri="{FF2B5EF4-FFF2-40B4-BE49-F238E27FC236}">
                <a16:creationId xmlns:a16="http://schemas.microsoft.com/office/drawing/2014/main" id="{8FCB3698-CAF2-4B36-89C3-0C704FEC19E1}"/>
              </a:ext>
            </a:extLst>
          </p:cNvPr>
          <p:cNvSpPr>
            <a:spLocks noGrp="1"/>
          </p:cNvSpPr>
          <p:nvPr>
            <p:ph type="title"/>
          </p:nvPr>
        </p:nvSpPr>
        <p:spPr>
          <a:xfrm>
            <a:off x="999237" y="457200"/>
            <a:ext cx="3943350" cy="1600200"/>
          </a:xfrm>
        </p:spPr>
        <p:txBody>
          <a:bodyPr anchor="b"/>
          <a:lstStyle>
            <a:lvl1pPr>
              <a:defRPr sz="3200"/>
            </a:lvl1pPr>
          </a:lstStyle>
          <a:p>
            <a:r>
              <a:rPr lang="en-US"/>
              <a:t>Click to edit Master title style</a:t>
            </a:r>
          </a:p>
        </p:txBody>
      </p:sp>
      <p:sp>
        <p:nvSpPr>
          <p:cNvPr id="12" name="Content Placeholder 2">
            <a:extLst>
              <a:ext uri="{FF2B5EF4-FFF2-40B4-BE49-F238E27FC236}">
                <a16:creationId xmlns:a16="http://schemas.microsoft.com/office/drawing/2014/main" id="{F9534A38-E043-4DBD-A729-9FA13545ECC0}"/>
              </a:ext>
            </a:extLst>
          </p:cNvPr>
          <p:cNvSpPr>
            <a:spLocks noGrp="1"/>
          </p:cNvSpPr>
          <p:nvPr>
            <p:ph idx="1"/>
          </p:nvPr>
        </p:nvSpPr>
        <p:spPr>
          <a:xfrm>
            <a:off x="5105873" y="457201"/>
            <a:ext cx="672646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9581AB8-7C9E-49A2-B667-C36C15E4B42C}"/>
              </a:ext>
            </a:extLst>
          </p:cNvPr>
          <p:cNvSpPr>
            <a:spLocks noGrp="1"/>
          </p:cNvSpPr>
          <p:nvPr>
            <p:ph type="body" sz="half" idx="2"/>
          </p:nvPr>
        </p:nvSpPr>
        <p:spPr>
          <a:xfrm>
            <a:off x="999237"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428641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AD9D43A2-4A61-4EA2-9CFB-85E174CEAA00}"/>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238100533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Intro - Multiple Team Me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B7C62974-2F77-4ABD-B502-8FC35CB9950A}"/>
              </a:ext>
            </a:extLst>
          </p:cNvPr>
          <p:cNvSpPr>
            <a:spLocks noGrp="1"/>
          </p:cNvSpPr>
          <p:nvPr>
            <p:ph type="sldNum" sz="quarter" idx="4"/>
          </p:nvPr>
        </p:nvSpPr>
        <p:spPr>
          <a:xfrm>
            <a:off x="1084785" y="6356352"/>
            <a:ext cx="9445757" cy="365125"/>
          </a:xfrm>
          <a:prstGeom prst="rect">
            <a:avLst/>
          </a:prstGeom>
        </p:spPr>
        <p:txBody>
          <a:bodyPr vert="horz" lIns="91440" tIns="45720" rIns="91440" bIns="45720" rtlCol="0" anchor="ctr"/>
          <a:lstStyle>
            <a:lvl1pPr algn="l">
              <a:defRPr sz="1100" i="1">
                <a:solidFill>
                  <a:srgbClr val="0070C0"/>
                </a:solidFill>
              </a:defRPr>
            </a:lvl1pPr>
          </a:lstStyle>
          <a:p>
            <a:r>
              <a:rPr lang="en-US"/>
              <a:t>Connecticut Department of Transportation</a:t>
            </a:r>
          </a:p>
        </p:txBody>
      </p:sp>
      <p:sp>
        <p:nvSpPr>
          <p:cNvPr id="4" name="Picture Placeholder 3">
            <a:extLst>
              <a:ext uri="{FF2B5EF4-FFF2-40B4-BE49-F238E27FC236}">
                <a16:creationId xmlns:a16="http://schemas.microsoft.com/office/drawing/2014/main" id="{825A1739-B7D4-4856-B098-8B20037FC589}"/>
              </a:ext>
            </a:extLst>
          </p:cNvPr>
          <p:cNvSpPr>
            <a:spLocks noGrp="1"/>
          </p:cNvSpPr>
          <p:nvPr>
            <p:ph type="pic" sz="quarter" idx="10" hasCustomPrompt="1"/>
          </p:nvPr>
        </p:nvSpPr>
        <p:spPr>
          <a:xfrm>
            <a:off x="1326031" y="1303294"/>
            <a:ext cx="2159000" cy="2043112"/>
          </a:xfrm>
        </p:spPr>
        <p:txBody>
          <a:bodyPr/>
          <a:lstStyle>
            <a:lvl1pPr>
              <a:defRPr/>
            </a:lvl1pPr>
          </a:lstStyle>
          <a:p>
            <a:r>
              <a:rPr lang="en-US"/>
              <a:t>Click to add headshot</a:t>
            </a:r>
          </a:p>
        </p:txBody>
      </p:sp>
      <p:sp>
        <p:nvSpPr>
          <p:cNvPr id="8" name="Text Placeholder 7">
            <a:extLst>
              <a:ext uri="{FF2B5EF4-FFF2-40B4-BE49-F238E27FC236}">
                <a16:creationId xmlns:a16="http://schemas.microsoft.com/office/drawing/2014/main" id="{683116E3-CAC7-4648-A90F-BD3934DA459E}"/>
              </a:ext>
            </a:extLst>
          </p:cNvPr>
          <p:cNvSpPr>
            <a:spLocks noGrp="1"/>
          </p:cNvSpPr>
          <p:nvPr>
            <p:ph type="body" sz="quarter" idx="11" hasCustomPrompt="1"/>
          </p:nvPr>
        </p:nvSpPr>
        <p:spPr>
          <a:xfrm>
            <a:off x="3609229" y="1302782"/>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6" name="Picture Placeholder 3">
            <a:extLst>
              <a:ext uri="{FF2B5EF4-FFF2-40B4-BE49-F238E27FC236}">
                <a16:creationId xmlns:a16="http://schemas.microsoft.com/office/drawing/2014/main" id="{499152F4-582A-4C45-9AF1-28F222E073E5}"/>
              </a:ext>
            </a:extLst>
          </p:cNvPr>
          <p:cNvSpPr>
            <a:spLocks noGrp="1"/>
          </p:cNvSpPr>
          <p:nvPr>
            <p:ph type="pic" sz="quarter" idx="12" hasCustomPrompt="1"/>
          </p:nvPr>
        </p:nvSpPr>
        <p:spPr>
          <a:xfrm>
            <a:off x="1326031" y="3561564"/>
            <a:ext cx="2159000" cy="2043112"/>
          </a:xfrm>
        </p:spPr>
        <p:txBody>
          <a:bodyPr/>
          <a:lstStyle>
            <a:lvl1pPr>
              <a:defRPr/>
            </a:lvl1pPr>
          </a:lstStyle>
          <a:p>
            <a:r>
              <a:rPr lang="en-US"/>
              <a:t>Click to add headshot</a:t>
            </a:r>
          </a:p>
        </p:txBody>
      </p:sp>
      <p:sp>
        <p:nvSpPr>
          <p:cNvPr id="9" name="Text Placeholder 7">
            <a:extLst>
              <a:ext uri="{FF2B5EF4-FFF2-40B4-BE49-F238E27FC236}">
                <a16:creationId xmlns:a16="http://schemas.microsoft.com/office/drawing/2014/main" id="{6BF4582A-1A50-4434-A667-42B962C410E3}"/>
              </a:ext>
            </a:extLst>
          </p:cNvPr>
          <p:cNvSpPr>
            <a:spLocks noGrp="1"/>
          </p:cNvSpPr>
          <p:nvPr>
            <p:ph type="body" sz="quarter" idx="13" hasCustomPrompt="1"/>
          </p:nvPr>
        </p:nvSpPr>
        <p:spPr>
          <a:xfrm>
            <a:off x="3609229" y="3561052"/>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0" name="Picture Placeholder 3">
            <a:extLst>
              <a:ext uri="{FF2B5EF4-FFF2-40B4-BE49-F238E27FC236}">
                <a16:creationId xmlns:a16="http://schemas.microsoft.com/office/drawing/2014/main" id="{50DFB679-A108-43C6-A619-AE7DA9AC4D44}"/>
              </a:ext>
            </a:extLst>
          </p:cNvPr>
          <p:cNvSpPr>
            <a:spLocks noGrp="1"/>
          </p:cNvSpPr>
          <p:nvPr>
            <p:ph type="pic" sz="quarter" idx="14" hasCustomPrompt="1"/>
          </p:nvPr>
        </p:nvSpPr>
        <p:spPr>
          <a:xfrm>
            <a:off x="6096000" y="1302782"/>
            <a:ext cx="2159000" cy="2043112"/>
          </a:xfrm>
        </p:spPr>
        <p:txBody>
          <a:bodyPr/>
          <a:lstStyle>
            <a:lvl1pPr>
              <a:defRPr/>
            </a:lvl1pPr>
          </a:lstStyle>
          <a:p>
            <a:r>
              <a:rPr lang="en-US"/>
              <a:t>Click to add headshot</a:t>
            </a:r>
          </a:p>
        </p:txBody>
      </p:sp>
      <p:sp>
        <p:nvSpPr>
          <p:cNvPr id="11" name="Text Placeholder 7">
            <a:extLst>
              <a:ext uri="{FF2B5EF4-FFF2-40B4-BE49-F238E27FC236}">
                <a16:creationId xmlns:a16="http://schemas.microsoft.com/office/drawing/2014/main" id="{A539EF00-D930-4DB5-BB97-53811B908B07}"/>
              </a:ext>
            </a:extLst>
          </p:cNvPr>
          <p:cNvSpPr>
            <a:spLocks noGrp="1"/>
          </p:cNvSpPr>
          <p:nvPr>
            <p:ph type="body" sz="quarter" idx="15" hasCustomPrompt="1"/>
          </p:nvPr>
        </p:nvSpPr>
        <p:spPr>
          <a:xfrm>
            <a:off x="8379198" y="1302270"/>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2" name="Picture Placeholder 3">
            <a:extLst>
              <a:ext uri="{FF2B5EF4-FFF2-40B4-BE49-F238E27FC236}">
                <a16:creationId xmlns:a16="http://schemas.microsoft.com/office/drawing/2014/main" id="{A89E2057-496D-40B5-96A8-A94514942777}"/>
              </a:ext>
            </a:extLst>
          </p:cNvPr>
          <p:cNvSpPr>
            <a:spLocks noGrp="1"/>
          </p:cNvSpPr>
          <p:nvPr>
            <p:ph type="pic" sz="quarter" idx="16" hasCustomPrompt="1"/>
          </p:nvPr>
        </p:nvSpPr>
        <p:spPr>
          <a:xfrm>
            <a:off x="6096000" y="3561564"/>
            <a:ext cx="2159000" cy="2043112"/>
          </a:xfrm>
        </p:spPr>
        <p:txBody>
          <a:bodyPr/>
          <a:lstStyle>
            <a:lvl1pPr>
              <a:defRPr/>
            </a:lvl1pPr>
          </a:lstStyle>
          <a:p>
            <a:r>
              <a:rPr lang="en-US"/>
              <a:t>Click to add headshot</a:t>
            </a:r>
          </a:p>
        </p:txBody>
      </p:sp>
      <p:sp>
        <p:nvSpPr>
          <p:cNvPr id="13" name="Text Placeholder 7">
            <a:extLst>
              <a:ext uri="{FF2B5EF4-FFF2-40B4-BE49-F238E27FC236}">
                <a16:creationId xmlns:a16="http://schemas.microsoft.com/office/drawing/2014/main" id="{E157BB3C-E474-40DD-80AA-8E3BBD264EE6}"/>
              </a:ext>
            </a:extLst>
          </p:cNvPr>
          <p:cNvSpPr>
            <a:spLocks noGrp="1"/>
          </p:cNvSpPr>
          <p:nvPr>
            <p:ph type="body" sz="quarter" idx="17" hasCustomPrompt="1"/>
          </p:nvPr>
        </p:nvSpPr>
        <p:spPr>
          <a:xfrm>
            <a:off x="8379198" y="3561052"/>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Tree>
    <p:extLst>
      <p:ext uri="{BB962C8B-B14F-4D97-AF65-F5344CB8AC3E}">
        <p14:creationId xmlns:p14="http://schemas.microsoft.com/office/powerpoint/2010/main" val="32962331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7800AF-0A56-46D2-BD27-33F74422B4D2}"/>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4008" t="6259" r="17014" b="10694"/>
          <a:stretch/>
        </p:blipFill>
        <p:spPr>
          <a:xfrm>
            <a:off x="0" y="0"/>
            <a:ext cx="6496424" cy="6858000"/>
          </a:xfrm>
          <a:prstGeom prst="rect">
            <a:avLst/>
          </a:prstGeom>
        </p:spPr>
      </p:pic>
      <p:sp>
        <p:nvSpPr>
          <p:cNvPr id="5" name="Rectangle 4">
            <a:extLst>
              <a:ext uri="{FF2B5EF4-FFF2-40B4-BE49-F238E27FC236}">
                <a16:creationId xmlns:a16="http://schemas.microsoft.com/office/drawing/2014/main" id="{8BD4F2F4-41A7-4AF5-8B8F-495058752B7F}"/>
              </a:ext>
            </a:extLst>
          </p:cNvPr>
          <p:cNvSpPr/>
          <p:nvPr userDrawn="1"/>
        </p:nvSpPr>
        <p:spPr>
          <a:xfrm>
            <a:off x="6496424" y="0"/>
            <a:ext cx="5695576"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B97084-F6CD-4504-99AA-BDF711B7CED2}"/>
              </a:ext>
            </a:extLst>
          </p:cNvPr>
          <p:cNvSpPr>
            <a:spLocks noGrp="1"/>
          </p:cNvSpPr>
          <p:nvPr>
            <p:ph type="title"/>
          </p:nvPr>
        </p:nvSpPr>
        <p:spPr>
          <a:xfrm>
            <a:off x="6648823" y="3795059"/>
            <a:ext cx="5390777" cy="2850776"/>
          </a:xfrm>
          <a:noFill/>
        </p:spPr>
        <p:txBody>
          <a:bodyPr>
            <a:normAutofit/>
          </a:bodyPr>
          <a:lstStyle>
            <a:lvl1pPr algn="l">
              <a:defRPr sz="4400" b="1">
                <a:solidFill>
                  <a:schemeClr val="bg1"/>
                </a:solidFill>
                <a:latin typeface="+mj-lt"/>
              </a:defRPr>
            </a:lvl1pPr>
          </a:lstStyle>
          <a:p>
            <a:r>
              <a:rPr lang="en-US"/>
              <a:t>Click to edit Master title style</a:t>
            </a:r>
          </a:p>
        </p:txBody>
      </p:sp>
      <p:cxnSp>
        <p:nvCxnSpPr>
          <p:cNvPr id="9" name="Straight Connector 8">
            <a:extLst>
              <a:ext uri="{FF2B5EF4-FFF2-40B4-BE49-F238E27FC236}">
                <a16:creationId xmlns:a16="http://schemas.microsoft.com/office/drawing/2014/main" id="{53348F82-7755-4ABF-8100-CA7ECA91DDC5}"/>
              </a:ext>
            </a:extLst>
          </p:cNvPr>
          <p:cNvCxnSpPr/>
          <p:nvPr userDrawn="1"/>
        </p:nvCxnSpPr>
        <p:spPr>
          <a:xfrm>
            <a:off x="394447" y="2641600"/>
            <a:ext cx="57672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009595E-245E-464A-882B-F09636DC9AFF}"/>
              </a:ext>
            </a:extLst>
          </p:cNvPr>
          <p:cNvSpPr>
            <a:spLocks noGrp="1"/>
          </p:cNvSpPr>
          <p:nvPr>
            <p:ph type="body" sz="quarter" idx="10" hasCustomPrompt="1"/>
          </p:nvPr>
        </p:nvSpPr>
        <p:spPr>
          <a:xfrm>
            <a:off x="393794" y="173038"/>
            <a:ext cx="5767294" cy="2301875"/>
          </a:xfrm>
        </p:spPr>
        <p:txBody>
          <a:bodyPr>
            <a:normAutofit/>
          </a:bodyPr>
          <a:lstStyle>
            <a:lvl1pPr>
              <a:defRPr sz="4400"/>
            </a:lvl1pPr>
          </a:lstStyle>
          <a:p>
            <a:r>
              <a:rPr lang="en-US">
                <a:solidFill>
                  <a:schemeClr val="accent2">
                    <a:lumMod val="75000"/>
                  </a:schemeClr>
                </a:solidFill>
              </a:rPr>
              <a:t>Click to edit Master title style</a:t>
            </a:r>
          </a:p>
        </p:txBody>
      </p:sp>
    </p:spTree>
    <p:extLst>
      <p:ext uri="{BB962C8B-B14F-4D97-AF65-F5344CB8AC3E}">
        <p14:creationId xmlns:p14="http://schemas.microsoft.com/office/powerpoint/2010/main" val="349170732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1752600" y="1444752"/>
            <a:ext cx="10076688" cy="4389120"/>
          </a:xfrm>
        </p:spPr>
        <p:txBody>
          <a:bodyPr/>
          <a:lstStyle>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A532B44-FF96-45CB-BEA7-AB16F9AB387E}"/>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C21D643A-FCC5-43E1-8618-E280C9A3FA85}"/>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17454776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379636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501775"/>
            <a:ext cx="4743450" cy="4351338"/>
          </a:xfrm>
        </p:spPr>
        <p:txBody>
          <a:bodyPr/>
          <a:lstStyle>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86600" y="1501775"/>
            <a:ext cx="4743450" cy="4351338"/>
          </a:xfrm>
        </p:spPr>
        <p:txBody>
          <a:bodyPr/>
          <a:lstStyle>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E1096B12-9458-44C2-8F3D-AF6C54C80DC7}"/>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5ED58E84-88D2-4E70-96AC-A132F305B283}"/>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381427959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5EB66F0E-3D61-4EF9-8BAB-D2DF3ED38F95}"/>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9CA7090-1572-49C6-A5BE-DFBCFE5D0C9C}"/>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175871857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DAAAF171-4873-43E6-B708-6C1F2F1EDF7A}"/>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9169015-3DD1-4516-A6E2-9C96CA6261E7}"/>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188630114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Introduct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A1739-B7D4-4856-B098-8B20037FC589}"/>
              </a:ext>
            </a:extLst>
          </p:cNvPr>
          <p:cNvSpPr>
            <a:spLocks noGrp="1"/>
          </p:cNvSpPr>
          <p:nvPr>
            <p:ph type="pic" sz="quarter" idx="10" hasCustomPrompt="1"/>
          </p:nvPr>
        </p:nvSpPr>
        <p:spPr>
          <a:xfrm>
            <a:off x="3567207" y="2301365"/>
            <a:ext cx="2159000" cy="2043112"/>
          </a:xfrm>
        </p:spPr>
        <p:txBody>
          <a:bodyPr/>
          <a:lstStyle>
            <a:lvl1pPr>
              <a:defRPr/>
            </a:lvl1pPr>
          </a:lstStyle>
          <a:p>
            <a:r>
              <a:rPr lang="en-US"/>
              <a:t>Click to add headshot</a:t>
            </a:r>
          </a:p>
        </p:txBody>
      </p:sp>
      <p:sp>
        <p:nvSpPr>
          <p:cNvPr id="8" name="Text Placeholder 7">
            <a:extLst>
              <a:ext uri="{FF2B5EF4-FFF2-40B4-BE49-F238E27FC236}">
                <a16:creationId xmlns:a16="http://schemas.microsoft.com/office/drawing/2014/main" id="{683116E3-CAC7-4648-A90F-BD3934DA459E}"/>
              </a:ext>
            </a:extLst>
          </p:cNvPr>
          <p:cNvSpPr>
            <a:spLocks noGrp="1"/>
          </p:cNvSpPr>
          <p:nvPr>
            <p:ph type="body" sz="quarter" idx="11" hasCustomPrompt="1"/>
          </p:nvPr>
        </p:nvSpPr>
        <p:spPr>
          <a:xfrm>
            <a:off x="5850405" y="2300853"/>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6" name="Title 5">
            <a:extLst>
              <a:ext uri="{FF2B5EF4-FFF2-40B4-BE49-F238E27FC236}">
                <a16:creationId xmlns:a16="http://schemas.microsoft.com/office/drawing/2014/main" id="{3AAAB156-9477-4387-A9F9-BE024B32B3FB}"/>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0846FA36-74FB-4E79-8830-020556CE36CB}"/>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Footer Placeholder 6">
            <a:extLst>
              <a:ext uri="{FF2B5EF4-FFF2-40B4-BE49-F238E27FC236}">
                <a16:creationId xmlns:a16="http://schemas.microsoft.com/office/drawing/2014/main" id="{B43165ED-4C0F-4067-8D3B-E68FE936C137}"/>
              </a:ext>
            </a:extLst>
          </p:cNvPr>
          <p:cNvSpPr>
            <a:spLocks noGrp="1"/>
          </p:cNvSpPr>
          <p:nvPr>
            <p:ph type="ftr" sz="quarter" idx="12"/>
          </p:nvPr>
        </p:nvSpPr>
        <p:spPr>
          <a:xfrm>
            <a:off x="1755647" y="6356350"/>
            <a:ext cx="10076687" cy="365125"/>
          </a:xfrm>
        </p:spPr>
        <p:txBody>
          <a:bodyPr/>
          <a:lstStyle/>
          <a:p>
            <a:pPr algn="r"/>
            <a:r>
              <a:rPr lang="en-US"/>
              <a:t>Replacement of Bridge No. 02510 </a:t>
            </a:r>
            <a:r>
              <a:rPr lang="en-US">
                <a:solidFill>
                  <a:srgbClr val="FF6600"/>
                </a:solidFill>
              </a:rPr>
              <a:t>//</a:t>
            </a:r>
            <a:r>
              <a:rPr lang="en-US"/>
              <a:t> State Project No. 0040-0146</a:t>
            </a:r>
          </a:p>
        </p:txBody>
      </p:sp>
    </p:spTree>
    <p:extLst>
      <p:ext uri="{BB962C8B-B14F-4D97-AF65-F5344CB8AC3E}">
        <p14:creationId xmlns:p14="http://schemas.microsoft.com/office/powerpoint/2010/main" val="251093987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Intro - Multiple Team Member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825A1739-B7D4-4856-B098-8B20037FC589}"/>
              </a:ext>
            </a:extLst>
          </p:cNvPr>
          <p:cNvSpPr>
            <a:spLocks noGrp="1"/>
          </p:cNvSpPr>
          <p:nvPr>
            <p:ph type="pic" sz="quarter" idx="10" hasCustomPrompt="1"/>
          </p:nvPr>
        </p:nvSpPr>
        <p:spPr>
          <a:xfrm>
            <a:off x="1326031" y="1303294"/>
            <a:ext cx="2159000" cy="2043112"/>
          </a:xfrm>
        </p:spPr>
        <p:txBody>
          <a:bodyPr/>
          <a:lstStyle>
            <a:lvl1pPr>
              <a:defRPr/>
            </a:lvl1pPr>
          </a:lstStyle>
          <a:p>
            <a:r>
              <a:rPr lang="en-US"/>
              <a:t>Click to add headshot</a:t>
            </a:r>
          </a:p>
        </p:txBody>
      </p:sp>
      <p:sp>
        <p:nvSpPr>
          <p:cNvPr id="8" name="Text Placeholder 7">
            <a:extLst>
              <a:ext uri="{FF2B5EF4-FFF2-40B4-BE49-F238E27FC236}">
                <a16:creationId xmlns:a16="http://schemas.microsoft.com/office/drawing/2014/main" id="{683116E3-CAC7-4648-A90F-BD3934DA459E}"/>
              </a:ext>
            </a:extLst>
          </p:cNvPr>
          <p:cNvSpPr>
            <a:spLocks noGrp="1"/>
          </p:cNvSpPr>
          <p:nvPr>
            <p:ph type="body" sz="quarter" idx="11" hasCustomPrompt="1"/>
          </p:nvPr>
        </p:nvSpPr>
        <p:spPr>
          <a:xfrm>
            <a:off x="3609229" y="1302782"/>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6" name="Picture Placeholder 3">
            <a:extLst>
              <a:ext uri="{FF2B5EF4-FFF2-40B4-BE49-F238E27FC236}">
                <a16:creationId xmlns:a16="http://schemas.microsoft.com/office/drawing/2014/main" id="{499152F4-582A-4C45-9AF1-28F222E073E5}"/>
              </a:ext>
            </a:extLst>
          </p:cNvPr>
          <p:cNvSpPr>
            <a:spLocks noGrp="1"/>
          </p:cNvSpPr>
          <p:nvPr>
            <p:ph type="pic" sz="quarter" idx="12" hasCustomPrompt="1"/>
          </p:nvPr>
        </p:nvSpPr>
        <p:spPr>
          <a:xfrm>
            <a:off x="1326031" y="3561564"/>
            <a:ext cx="2159000" cy="2043112"/>
          </a:xfrm>
        </p:spPr>
        <p:txBody>
          <a:bodyPr/>
          <a:lstStyle>
            <a:lvl1pPr>
              <a:defRPr/>
            </a:lvl1pPr>
          </a:lstStyle>
          <a:p>
            <a:r>
              <a:rPr lang="en-US"/>
              <a:t>Click to add headshot</a:t>
            </a:r>
          </a:p>
        </p:txBody>
      </p:sp>
      <p:sp>
        <p:nvSpPr>
          <p:cNvPr id="9" name="Text Placeholder 7">
            <a:extLst>
              <a:ext uri="{FF2B5EF4-FFF2-40B4-BE49-F238E27FC236}">
                <a16:creationId xmlns:a16="http://schemas.microsoft.com/office/drawing/2014/main" id="{6BF4582A-1A50-4434-A667-42B962C410E3}"/>
              </a:ext>
            </a:extLst>
          </p:cNvPr>
          <p:cNvSpPr>
            <a:spLocks noGrp="1"/>
          </p:cNvSpPr>
          <p:nvPr>
            <p:ph type="body" sz="quarter" idx="13" hasCustomPrompt="1"/>
          </p:nvPr>
        </p:nvSpPr>
        <p:spPr>
          <a:xfrm>
            <a:off x="3609229" y="3561052"/>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0" name="Picture Placeholder 3">
            <a:extLst>
              <a:ext uri="{FF2B5EF4-FFF2-40B4-BE49-F238E27FC236}">
                <a16:creationId xmlns:a16="http://schemas.microsoft.com/office/drawing/2014/main" id="{50DFB679-A108-43C6-A619-AE7DA9AC4D44}"/>
              </a:ext>
            </a:extLst>
          </p:cNvPr>
          <p:cNvSpPr>
            <a:spLocks noGrp="1"/>
          </p:cNvSpPr>
          <p:nvPr>
            <p:ph type="pic" sz="quarter" idx="14" hasCustomPrompt="1"/>
          </p:nvPr>
        </p:nvSpPr>
        <p:spPr>
          <a:xfrm>
            <a:off x="6096000" y="1302782"/>
            <a:ext cx="2159000" cy="2043112"/>
          </a:xfrm>
        </p:spPr>
        <p:txBody>
          <a:bodyPr/>
          <a:lstStyle>
            <a:lvl1pPr>
              <a:defRPr/>
            </a:lvl1pPr>
          </a:lstStyle>
          <a:p>
            <a:r>
              <a:rPr lang="en-US"/>
              <a:t>Click to add headshot</a:t>
            </a:r>
          </a:p>
        </p:txBody>
      </p:sp>
      <p:sp>
        <p:nvSpPr>
          <p:cNvPr id="11" name="Text Placeholder 7">
            <a:extLst>
              <a:ext uri="{FF2B5EF4-FFF2-40B4-BE49-F238E27FC236}">
                <a16:creationId xmlns:a16="http://schemas.microsoft.com/office/drawing/2014/main" id="{A539EF00-D930-4DB5-BB97-53811B908B07}"/>
              </a:ext>
            </a:extLst>
          </p:cNvPr>
          <p:cNvSpPr>
            <a:spLocks noGrp="1"/>
          </p:cNvSpPr>
          <p:nvPr>
            <p:ph type="body" sz="quarter" idx="15" hasCustomPrompt="1"/>
          </p:nvPr>
        </p:nvSpPr>
        <p:spPr>
          <a:xfrm>
            <a:off x="8379198" y="1302270"/>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2" name="Picture Placeholder 3">
            <a:extLst>
              <a:ext uri="{FF2B5EF4-FFF2-40B4-BE49-F238E27FC236}">
                <a16:creationId xmlns:a16="http://schemas.microsoft.com/office/drawing/2014/main" id="{A89E2057-496D-40B5-96A8-A94514942777}"/>
              </a:ext>
            </a:extLst>
          </p:cNvPr>
          <p:cNvSpPr>
            <a:spLocks noGrp="1"/>
          </p:cNvSpPr>
          <p:nvPr>
            <p:ph type="pic" sz="quarter" idx="16" hasCustomPrompt="1"/>
          </p:nvPr>
        </p:nvSpPr>
        <p:spPr>
          <a:xfrm>
            <a:off x="6096000" y="3561564"/>
            <a:ext cx="2159000" cy="2043112"/>
          </a:xfrm>
        </p:spPr>
        <p:txBody>
          <a:bodyPr/>
          <a:lstStyle>
            <a:lvl1pPr>
              <a:defRPr/>
            </a:lvl1pPr>
          </a:lstStyle>
          <a:p>
            <a:r>
              <a:rPr lang="en-US"/>
              <a:t>Click to add headshot</a:t>
            </a:r>
          </a:p>
        </p:txBody>
      </p:sp>
      <p:sp>
        <p:nvSpPr>
          <p:cNvPr id="13" name="Text Placeholder 7">
            <a:extLst>
              <a:ext uri="{FF2B5EF4-FFF2-40B4-BE49-F238E27FC236}">
                <a16:creationId xmlns:a16="http://schemas.microsoft.com/office/drawing/2014/main" id="{E157BB3C-E474-40DD-80AA-8E3BBD264EE6}"/>
              </a:ext>
            </a:extLst>
          </p:cNvPr>
          <p:cNvSpPr>
            <a:spLocks noGrp="1"/>
          </p:cNvSpPr>
          <p:nvPr>
            <p:ph type="body" sz="quarter" idx="17" hasCustomPrompt="1"/>
          </p:nvPr>
        </p:nvSpPr>
        <p:spPr>
          <a:xfrm>
            <a:off x="8379198" y="3561052"/>
            <a:ext cx="2301875" cy="2043624"/>
          </a:xfr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mj-lt"/>
                <a:ea typeface="+mj-ea"/>
                <a:cs typeface="+mj-cs"/>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cxnSp>
        <p:nvCxnSpPr>
          <p:cNvPr id="14" name="Straight Connector 13">
            <a:extLst>
              <a:ext uri="{FF2B5EF4-FFF2-40B4-BE49-F238E27FC236}">
                <a16:creationId xmlns:a16="http://schemas.microsoft.com/office/drawing/2014/main" id="{1B0E96C9-E59A-4BA6-B18C-FD8CFC7EB722}"/>
              </a:ext>
            </a:extLst>
          </p:cNvPr>
          <p:cNvCxnSpPr/>
          <p:nvPr userDrawn="1"/>
        </p:nvCxnSpPr>
        <p:spPr>
          <a:xfrm>
            <a:off x="521207" y="1099363"/>
            <a:ext cx="11311128"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5BABAA7D-B3C9-40A7-AD6D-D8F5E0EE5083}"/>
              </a:ext>
            </a:extLst>
          </p:cNvPr>
          <p:cNvSpPr>
            <a:spLocks noGrp="1"/>
          </p:cNvSpPr>
          <p:nvPr>
            <p:ph type="ftr" sz="quarter" idx="18"/>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249028567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084785" cy="58338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060"/>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2060"/>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2060"/>
                </a:solidFill>
                <a:effectLst/>
                <a:uLnTx/>
                <a:uFillTx/>
                <a:latin typeface="+mn-lt"/>
                <a:ea typeface="+mn-ea"/>
                <a:cs typeface="+mn-cs"/>
              </a:rPr>
              <a:t>Fifth level</a:t>
            </a:r>
          </a:p>
        </p:txBody>
      </p:sp>
      <p:pic>
        <p:nvPicPr>
          <p:cNvPr id="9" name="Picture 8" descr="Logo&#10;&#10;Description automatically generated">
            <a:extLst>
              <a:ext uri="{FF2B5EF4-FFF2-40B4-BE49-F238E27FC236}">
                <a16:creationId xmlns:a16="http://schemas.microsoft.com/office/drawing/2014/main" id="{FF136B8B-75CB-4D27-9B4F-2BBE0B53083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2278" y="5924552"/>
            <a:ext cx="860227" cy="863600"/>
          </a:xfrm>
          <a:prstGeom prst="rect">
            <a:avLst/>
          </a:prstGeom>
        </p:spPr>
      </p:pic>
      <p:sp>
        <p:nvSpPr>
          <p:cNvPr id="8" name="Footer Placeholder 7">
            <a:extLst>
              <a:ext uri="{FF2B5EF4-FFF2-40B4-BE49-F238E27FC236}">
                <a16:creationId xmlns:a16="http://schemas.microsoft.com/office/drawing/2014/main" id="{3BEF80A9-CAC8-48FC-ADD3-B35DA47F2D34}"/>
              </a:ext>
            </a:extLst>
          </p:cNvPr>
          <p:cNvSpPr>
            <a:spLocks noGrp="1"/>
          </p:cNvSpPr>
          <p:nvPr>
            <p:ph type="ftr" sz="quarter" idx="3"/>
          </p:nvPr>
        </p:nvSpPr>
        <p:spPr>
          <a:xfrm>
            <a:off x="1755647" y="6356350"/>
            <a:ext cx="10076687" cy="365125"/>
          </a:xfrm>
          <a:prstGeom prst="rect">
            <a:avLst/>
          </a:prstGeom>
        </p:spPr>
        <p:txBody>
          <a:bodyPr vert="horz" lIns="91440" tIns="45720" rIns="91440" bIns="45720" rtlCol="0" anchor="ctr"/>
          <a:lstStyle>
            <a:lvl1pPr algn="l">
              <a:defRPr sz="1200" i="1">
                <a:solidFill>
                  <a:schemeClr val="accent2">
                    <a:lumMod val="75000"/>
                  </a:schemeClr>
                </a:solidFill>
              </a:defRPr>
            </a:lvl1pPr>
          </a:lstStyle>
          <a:p>
            <a:pPr algn="r"/>
            <a:r>
              <a:rPr lang="en-US"/>
              <a:t>Project Number &amp; Title</a:t>
            </a:r>
          </a:p>
        </p:txBody>
      </p:sp>
      <p:cxnSp>
        <p:nvCxnSpPr>
          <p:cNvPr id="10" name="Straight Connector 9">
            <a:extLst>
              <a:ext uri="{FF2B5EF4-FFF2-40B4-BE49-F238E27FC236}">
                <a16:creationId xmlns:a16="http://schemas.microsoft.com/office/drawing/2014/main" id="{47CEF76C-1A56-4E89-A166-CAF994FACDF9}"/>
              </a:ext>
            </a:extLst>
          </p:cNvPr>
          <p:cNvCxnSpPr>
            <a:cxnSpLocks/>
          </p:cNvCxnSpPr>
          <p:nvPr userDrawn="1"/>
        </p:nvCxnSpPr>
        <p:spPr>
          <a:xfrm>
            <a:off x="0" y="5833872"/>
            <a:ext cx="1084785"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753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portal.ct.gov/DOT/Local-Bridge-Program/Local-Bridge-Progra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STATE LOCAL BRIDGE PROGRAM – CLE BRIDGE GROUP</a:t>
            </a:r>
            <a:endParaRPr lang="en-US"/>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7874973" y="6409944"/>
            <a:ext cx="3957361"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3" name="Picture 4">
            <a:extLst>
              <a:ext uri="{FF2B5EF4-FFF2-40B4-BE49-F238E27FC236}">
                <a16:creationId xmlns:a16="http://schemas.microsoft.com/office/drawing/2014/main" id="{B59E6BCB-9354-E7A0-4610-71796181ADE6}"/>
              </a:ext>
            </a:extLst>
          </p:cNvPr>
          <p:cNvPicPr>
            <a:picLocks noChangeAspect="1"/>
          </p:cNvPicPr>
          <p:nvPr/>
        </p:nvPicPr>
        <p:blipFill>
          <a:blip r:embed="rId3"/>
          <a:stretch>
            <a:fillRect/>
          </a:stretch>
        </p:blipFill>
        <p:spPr>
          <a:xfrm>
            <a:off x="4875536" y="1265518"/>
            <a:ext cx="6934200" cy="4610497"/>
          </a:xfrm>
          <a:prstGeom prst="rect">
            <a:avLst/>
          </a:prstGeom>
          <a:ln w="12700">
            <a:solidFill>
              <a:schemeClr val="tx1"/>
            </a:solidFill>
          </a:ln>
        </p:spPr>
      </p:pic>
      <p:sp>
        <p:nvSpPr>
          <p:cNvPr id="6" name="Content Placeholder 5">
            <a:extLst>
              <a:ext uri="{FF2B5EF4-FFF2-40B4-BE49-F238E27FC236}">
                <a16:creationId xmlns:a16="http://schemas.microsoft.com/office/drawing/2014/main" id="{658AF526-CCCB-DACA-2AD3-8B48F56D0C35}"/>
              </a:ext>
            </a:extLst>
          </p:cNvPr>
          <p:cNvSpPr txBox="1">
            <a:spLocks/>
          </p:cNvSpPr>
          <p:nvPr/>
        </p:nvSpPr>
        <p:spPr>
          <a:xfrm>
            <a:off x="2288301" y="1380442"/>
            <a:ext cx="2446645" cy="4540257"/>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nSpc>
                <a:spcPct val="75000"/>
              </a:lnSpc>
            </a:pPr>
            <a:r>
              <a:rPr lang="en-US" sz="1600">
                <a:ea typeface="+mn-lt"/>
                <a:cs typeface="+mn-lt"/>
              </a:rPr>
              <a:t>Principal Engineer:</a:t>
            </a:r>
          </a:p>
          <a:p>
            <a:pPr>
              <a:lnSpc>
                <a:spcPct val="75000"/>
              </a:lnSpc>
            </a:pPr>
            <a:r>
              <a:rPr lang="en-US" sz="1600">
                <a:ea typeface="+mn-lt"/>
                <a:cs typeface="+mn-lt"/>
              </a:rPr>
              <a:t>Derick M. Lessard, P.E.</a:t>
            </a:r>
            <a:endParaRPr lang="en-US"/>
          </a:p>
          <a:p>
            <a:pPr>
              <a:lnSpc>
                <a:spcPct val="75000"/>
              </a:lnSpc>
            </a:pPr>
            <a:endParaRPr lang="en-US" sz="1600">
              <a:cs typeface="Arial"/>
            </a:endParaRPr>
          </a:p>
          <a:p>
            <a:pPr>
              <a:lnSpc>
                <a:spcPct val="75000"/>
              </a:lnSpc>
            </a:pPr>
            <a:endParaRPr lang="en-US" sz="1600">
              <a:cs typeface="Arial"/>
            </a:endParaRPr>
          </a:p>
          <a:p>
            <a:pPr>
              <a:lnSpc>
                <a:spcPct val="75000"/>
              </a:lnSpc>
            </a:pPr>
            <a:r>
              <a:rPr lang="en-US" sz="1600">
                <a:cs typeface="Arial"/>
              </a:rPr>
              <a:t>Supervising Engineer:</a:t>
            </a:r>
            <a:endParaRPr lang="en-US">
              <a:cs typeface="Arial"/>
            </a:endParaRPr>
          </a:p>
          <a:p>
            <a:pPr>
              <a:lnSpc>
                <a:spcPct val="75000"/>
              </a:lnSpc>
            </a:pPr>
            <a:r>
              <a:rPr lang="en-US" sz="1600">
                <a:cs typeface="Arial"/>
              </a:rPr>
              <a:t>Marc P. Byrnes, P.E.</a:t>
            </a:r>
          </a:p>
          <a:p>
            <a:pPr>
              <a:lnSpc>
                <a:spcPct val="75000"/>
              </a:lnSpc>
            </a:pPr>
            <a:endParaRPr lang="en-US" sz="1600">
              <a:cs typeface="Arial"/>
            </a:endParaRPr>
          </a:p>
          <a:p>
            <a:pPr>
              <a:lnSpc>
                <a:spcPct val="75000"/>
              </a:lnSpc>
            </a:pPr>
            <a:endParaRPr lang="en-US" sz="1600">
              <a:cs typeface="Arial"/>
            </a:endParaRPr>
          </a:p>
          <a:p>
            <a:pPr>
              <a:lnSpc>
                <a:spcPct val="75000"/>
              </a:lnSpc>
            </a:pPr>
            <a:r>
              <a:rPr lang="en-US" sz="1600">
                <a:cs typeface="Arial"/>
              </a:rPr>
              <a:t>Project Engineer:</a:t>
            </a:r>
          </a:p>
          <a:p>
            <a:pPr>
              <a:lnSpc>
                <a:spcPct val="75000"/>
              </a:lnSpc>
            </a:pPr>
            <a:r>
              <a:rPr lang="en-US" sz="1600">
                <a:cs typeface="Arial"/>
              </a:rPr>
              <a:t>Andrew C. Shields, E.I.T.</a:t>
            </a:r>
          </a:p>
          <a:p>
            <a:pPr>
              <a:lnSpc>
                <a:spcPct val="75000"/>
              </a:lnSpc>
            </a:pPr>
            <a:endParaRPr lang="en-US" sz="1600">
              <a:cs typeface="Arial"/>
            </a:endParaRPr>
          </a:p>
          <a:p>
            <a:pPr>
              <a:lnSpc>
                <a:spcPct val="75000"/>
              </a:lnSpc>
            </a:pPr>
            <a:endParaRPr lang="en-US" sz="1600">
              <a:ea typeface="+mn-lt"/>
              <a:cs typeface="+mn-lt"/>
            </a:endParaRPr>
          </a:p>
          <a:p>
            <a:pPr>
              <a:lnSpc>
                <a:spcPct val="75000"/>
              </a:lnSpc>
            </a:pPr>
            <a:r>
              <a:rPr lang="en-US" sz="1600">
                <a:ea typeface="+mn-lt"/>
                <a:cs typeface="+mn-lt"/>
              </a:rPr>
              <a:t>Project Engineer:</a:t>
            </a:r>
          </a:p>
          <a:p>
            <a:pPr>
              <a:lnSpc>
                <a:spcPct val="75000"/>
              </a:lnSpc>
            </a:pPr>
            <a:r>
              <a:rPr lang="en-US" sz="1600">
                <a:ea typeface="+mn-lt"/>
                <a:cs typeface="+mn-lt"/>
              </a:rPr>
              <a:t>Michelle M. </a:t>
            </a:r>
            <a:r>
              <a:rPr lang="en-US" sz="1600" err="1">
                <a:ea typeface="+mn-lt"/>
                <a:cs typeface="+mn-lt"/>
              </a:rPr>
              <a:t>Rame</a:t>
            </a:r>
            <a:endParaRPr lang="en-US" sz="1600" err="1">
              <a:cs typeface="Arial"/>
            </a:endParaRPr>
          </a:p>
        </p:txBody>
      </p:sp>
      <p:pic>
        <p:nvPicPr>
          <p:cNvPr id="7" name="Picture 7">
            <a:extLst>
              <a:ext uri="{FF2B5EF4-FFF2-40B4-BE49-F238E27FC236}">
                <a16:creationId xmlns:a16="http://schemas.microsoft.com/office/drawing/2014/main" id="{003E7F1A-F138-6AA9-0A75-8AEEB4B4CE5E}"/>
              </a:ext>
            </a:extLst>
          </p:cNvPr>
          <p:cNvPicPr>
            <a:picLocks noChangeAspect="1"/>
          </p:cNvPicPr>
          <p:nvPr/>
        </p:nvPicPr>
        <p:blipFill>
          <a:blip r:embed="rId4"/>
          <a:stretch>
            <a:fillRect/>
          </a:stretch>
        </p:blipFill>
        <p:spPr>
          <a:xfrm>
            <a:off x="1230894" y="3650051"/>
            <a:ext cx="968182" cy="960245"/>
          </a:xfrm>
          <a:prstGeom prst="rect">
            <a:avLst/>
          </a:prstGeom>
          <a:ln w="12700">
            <a:solidFill>
              <a:srgbClr val="002060"/>
            </a:solidFill>
          </a:ln>
        </p:spPr>
      </p:pic>
      <p:pic>
        <p:nvPicPr>
          <p:cNvPr id="8" name="Picture 8">
            <a:extLst>
              <a:ext uri="{FF2B5EF4-FFF2-40B4-BE49-F238E27FC236}">
                <a16:creationId xmlns:a16="http://schemas.microsoft.com/office/drawing/2014/main" id="{082E8D53-BF5D-E7E8-4858-FAEAF4FC114E}"/>
              </a:ext>
            </a:extLst>
          </p:cNvPr>
          <p:cNvPicPr>
            <a:picLocks noChangeAspect="1"/>
          </p:cNvPicPr>
          <p:nvPr/>
        </p:nvPicPr>
        <p:blipFill>
          <a:blip r:embed="rId5"/>
          <a:stretch>
            <a:fillRect/>
          </a:stretch>
        </p:blipFill>
        <p:spPr>
          <a:xfrm>
            <a:off x="1230895" y="2444524"/>
            <a:ext cx="968181" cy="968019"/>
          </a:xfrm>
          <a:prstGeom prst="rect">
            <a:avLst/>
          </a:prstGeom>
          <a:ln w="12700">
            <a:solidFill>
              <a:srgbClr val="002060"/>
            </a:solidFill>
          </a:ln>
        </p:spPr>
      </p:pic>
      <p:pic>
        <p:nvPicPr>
          <p:cNvPr id="5" name="Picture 8">
            <a:extLst>
              <a:ext uri="{FF2B5EF4-FFF2-40B4-BE49-F238E27FC236}">
                <a16:creationId xmlns:a16="http://schemas.microsoft.com/office/drawing/2014/main" id="{D71F0401-4C7D-065D-7E8B-1402F9C2FF89}"/>
              </a:ext>
            </a:extLst>
          </p:cNvPr>
          <p:cNvPicPr>
            <a:picLocks noChangeAspect="1"/>
          </p:cNvPicPr>
          <p:nvPr/>
        </p:nvPicPr>
        <p:blipFill>
          <a:blip r:embed="rId6"/>
          <a:stretch>
            <a:fillRect/>
          </a:stretch>
        </p:blipFill>
        <p:spPr>
          <a:xfrm>
            <a:off x="1230087" y="4869025"/>
            <a:ext cx="968828" cy="961053"/>
          </a:xfrm>
          <a:prstGeom prst="rect">
            <a:avLst/>
          </a:prstGeom>
          <a:ln w="12700">
            <a:solidFill>
              <a:srgbClr val="002060"/>
            </a:solidFill>
          </a:ln>
        </p:spPr>
      </p:pic>
      <p:pic>
        <p:nvPicPr>
          <p:cNvPr id="9" name="Picture 9">
            <a:extLst>
              <a:ext uri="{FF2B5EF4-FFF2-40B4-BE49-F238E27FC236}">
                <a16:creationId xmlns:a16="http://schemas.microsoft.com/office/drawing/2014/main" id="{F8819EB8-DF2F-6330-83FF-37B3483335CE}"/>
              </a:ext>
            </a:extLst>
          </p:cNvPr>
          <p:cNvPicPr>
            <a:picLocks noChangeAspect="1"/>
          </p:cNvPicPr>
          <p:nvPr/>
        </p:nvPicPr>
        <p:blipFill>
          <a:blip r:embed="rId7"/>
          <a:stretch>
            <a:fillRect/>
          </a:stretch>
        </p:blipFill>
        <p:spPr>
          <a:xfrm>
            <a:off x="1230085" y="1222310"/>
            <a:ext cx="968829" cy="968828"/>
          </a:xfrm>
          <a:prstGeom prst="rect">
            <a:avLst/>
          </a:prstGeom>
          <a:ln w="12700">
            <a:solidFill>
              <a:srgbClr val="002060"/>
            </a:solidFill>
          </a:ln>
        </p:spPr>
      </p:pic>
      <p:sp>
        <p:nvSpPr>
          <p:cNvPr id="10" name="AutoShape 2" descr="Rame, Michelle M.">
            <a:extLst>
              <a:ext uri="{FF2B5EF4-FFF2-40B4-BE49-F238E27FC236}">
                <a16:creationId xmlns:a16="http://schemas.microsoft.com/office/drawing/2014/main" id="{56612547-ECFD-4460-BD77-9DF804F32F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721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OBSERVED SLBP SOLICITATION METHODS</a:t>
            </a: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E165A00B-542E-B040-77A8-29C1BFCBB3C1}"/>
              </a:ext>
            </a:extLst>
          </p:cNvPr>
          <p:cNvSpPr>
            <a:spLocks noGrp="1"/>
          </p:cNvSpPr>
          <p:nvPr>
            <p:ph sz="quarter" idx="13"/>
          </p:nvPr>
        </p:nvSpPr>
        <p:spPr>
          <a:xfrm>
            <a:off x="5400040" y="5305552"/>
            <a:ext cx="4478528" cy="426720"/>
          </a:xfrm>
        </p:spPr>
        <p:txBody>
          <a:bodyPr vert="horz" lIns="91440" tIns="45720" rIns="91440" bIns="45720" rtlCol="0" anchor="t">
            <a:normAutofit/>
          </a:bodyPr>
          <a:lstStyle/>
          <a:p>
            <a:r>
              <a:rPr lang="en-US">
                <a:cs typeface="Arial"/>
              </a:rPr>
              <a:t>STATE LOCAL BRIDGE PROGRAM</a:t>
            </a:r>
            <a:endParaRPr lang="en-US"/>
          </a:p>
        </p:txBody>
      </p:sp>
      <p:sp>
        <p:nvSpPr>
          <p:cNvPr id="11" name="Content Placeholder 4">
            <a:extLst>
              <a:ext uri="{FF2B5EF4-FFF2-40B4-BE49-F238E27FC236}">
                <a16:creationId xmlns:a16="http://schemas.microsoft.com/office/drawing/2014/main" id="{F775C249-6066-D7D8-7888-5CD1F0D41D05}"/>
              </a:ext>
            </a:extLst>
          </p:cNvPr>
          <p:cNvSpPr txBox="1">
            <a:spLocks/>
          </p:cNvSpPr>
          <p:nvPr/>
        </p:nvSpPr>
        <p:spPr>
          <a:xfrm>
            <a:off x="4739640" y="1434592"/>
            <a:ext cx="447852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APPLICATIONS ON SLBP WEBISTE</a:t>
            </a:r>
            <a:endParaRPr lang="en-US"/>
          </a:p>
        </p:txBody>
      </p:sp>
      <p:sp>
        <p:nvSpPr>
          <p:cNvPr id="12" name="Content Placeholder 4">
            <a:extLst>
              <a:ext uri="{FF2B5EF4-FFF2-40B4-BE49-F238E27FC236}">
                <a16:creationId xmlns:a16="http://schemas.microsoft.com/office/drawing/2014/main" id="{08E9013C-0F03-C5FA-2B3C-051EA3DBE514}"/>
              </a:ext>
            </a:extLst>
          </p:cNvPr>
          <p:cNvSpPr txBox="1">
            <a:spLocks/>
          </p:cNvSpPr>
          <p:nvPr/>
        </p:nvSpPr>
        <p:spPr>
          <a:xfrm>
            <a:off x="2118359" y="3334511"/>
            <a:ext cx="278180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CONSULTANT FIRMS</a:t>
            </a:r>
            <a:endParaRPr lang="en-US"/>
          </a:p>
        </p:txBody>
      </p:sp>
      <p:sp>
        <p:nvSpPr>
          <p:cNvPr id="13" name="Content Placeholder 4">
            <a:extLst>
              <a:ext uri="{FF2B5EF4-FFF2-40B4-BE49-F238E27FC236}">
                <a16:creationId xmlns:a16="http://schemas.microsoft.com/office/drawing/2014/main" id="{47D92999-1476-250A-C7D4-AF6CAA49DD4C}"/>
              </a:ext>
            </a:extLst>
          </p:cNvPr>
          <p:cNvSpPr txBox="1">
            <a:spLocks/>
          </p:cNvSpPr>
          <p:nvPr/>
        </p:nvSpPr>
        <p:spPr>
          <a:xfrm>
            <a:off x="6517638" y="3334510"/>
            <a:ext cx="278180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MUNICIPAL ENTITY</a:t>
            </a:r>
            <a:endParaRPr lang="en-US"/>
          </a:p>
        </p:txBody>
      </p:sp>
      <p:sp>
        <p:nvSpPr>
          <p:cNvPr id="19" name="Arrow: Circular 18">
            <a:extLst>
              <a:ext uri="{FF2B5EF4-FFF2-40B4-BE49-F238E27FC236}">
                <a16:creationId xmlns:a16="http://schemas.microsoft.com/office/drawing/2014/main" id="{F5A24B61-F736-F24C-7E2C-D43F9FF74ECB}"/>
              </a:ext>
            </a:extLst>
          </p:cNvPr>
          <p:cNvSpPr/>
          <p:nvPr/>
        </p:nvSpPr>
        <p:spPr>
          <a:xfrm rot="10920000">
            <a:off x="4193540" y="2600960"/>
            <a:ext cx="2997200" cy="2387600"/>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Right 21">
            <a:extLst>
              <a:ext uri="{FF2B5EF4-FFF2-40B4-BE49-F238E27FC236}">
                <a16:creationId xmlns:a16="http://schemas.microsoft.com/office/drawing/2014/main" id="{AF5AC366-219B-CC5E-1C39-066688F4B8F9}"/>
              </a:ext>
            </a:extLst>
          </p:cNvPr>
          <p:cNvSpPr/>
          <p:nvPr/>
        </p:nvSpPr>
        <p:spPr>
          <a:xfrm rot="6840000">
            <a:off x="3830317" y="2247897"/>
            <a:ext cx="156464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Arial"/>
            </a:endParaRPr>
          </a:p>
        </p:txBody>
      </p:sp>
      <p:sp>
        <p:nvSpPr>
          <p:cNvPr id="23" name="Arrow: Right 22">
            <a:extLst>
              <a:ext uri="{FF2B5EF4-FFF2-40B4-BE49-F238E27FC236}">
                <a16:creationId xmlns:a16="http://schemas.microsoft.com/office/drawing/2014/main" id="{23ED64EF-789E-7D6E-D82C-592D6BA05442}"/>
              </a:ext>
            </a:extLst>
          </p:cNvPr>
          <p:cNvSpPr/>
          <p:nvPr/>
        </p:nvSpPr>
        <p:spPr>
          <a:xfrm>
            <a:off x="4907277" y="3243577"/>
            <a:ext cx="156464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DCEB389-923A-B9EA-F98B-885F76ADC710}"/>
              </a:ext>
            </a:extLst>
          </p:cNvPr>
          <p:cNvSpPr/>
          <p:nvPr/>
        </p:nvSpPr>
        <p:spPr>
          <a:xfrm rot="2280000">
            <a:off x="2877895" y="4345412"/>
            <a:ext cx="276352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02C1FB4-10B7-0268-3C3E-23366A8217A5}"/>
              </a:ext>
            </a:extLst>
          </p:cNvPr>
          <p:cNvSpPr txBox="1"/>
          <p:nvPr/>
        </p:nvSpPr>
        <p:spPr>
          <a:xfrm>
            <a:off x="4536440" y="223012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1</a:t>
            </a:r>
            <a:endParaRPr lang="en-US"/>
          </a:p>
        </p:txBody>
      </p:sp>
      <p:sp>
        <p:nvSpPr>
          <p:cNvPr id="30" name="TextBox 29">
            <a:extLst>
              <a:ext uri="{FF2B5EF4-FFF2-40B4-BE49-F238E27FC236}">
                <a16:creationId xmlns:a16="http://schemas.microsoft.com/office/drawing/2014/main" id="{4406B341-5822-0D72-AC18-192D9848B6F2}"/>
              </a:ext>
            </a:extLst>
          </p:cNvPr>
          <p:cNvSpPr txBox="1"/>
          <p:nvPr/>
        </p:nvSpPr>
        <p:spPr>
          <a:xfrm>
            <a:off x="5420359" y="338836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2</a:t>
            </a:r>
            <a:endParaRPr lang="en-US"/>
          </a:p>
        </p:txBody>
      </p:sp>
      <p:sp>
        <p:nvSpPr>
          <p:cNvPr id="31" name="TextBox 30">
            <a:extLst>
              <a:ext uri="{FF2B5EF4-FFF2-40B4-BE49-F238E27FC236}">
                <a16:creationId xmlns:a16="http://schemas.microsoft.com/office/drawing/2014/main" id="{34DE379A-D4DA-30CA-4E72-21964BEBD32A}"/>
              </a:ext>
            </a:extLst>
          </p:cNvPr>
          <p:cNvSpPr txBox="1"/>
          <p:nvPr/>
        </p:nvSpPr>
        <p:spPr>
          <a:xfrm>
            <a:off x="5552440" y="454660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3</a:t>
            </a:r>
          </a:p>
        </p:txBody>
      </p:sp>
      <p:sp>
        <p:nvSpPr>
          <p:cNvPr id="32" name="TextBox 31">
            <a:extLst>
              <a:ext uri="{FF2B5EF4-FFF2-40B4-BE49-F238E27FC236}">
                <a16:creationId xmlns:a16="http://schemas.microsoft.com/office/drawing/2014/main" id="{74B03674-9259-CC56-7FD1-FD82F7D9EF89}"/>
              </a:ext>
            </a:extLst>
          </p:cNvPr>
          <p:cNvSpPr txBox="1"/>
          <p:nvPr/>
        </p:nvSpPr>
        <p:spPr>
          <a:xfrm>
            <a:off x="4119880" y="454660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4</a:t>
            </a:r>
          </a:p>
        </p:txBody>
      </p:sp>
    </p:spTree>
    <p:extLst>
      <p:ext uri="{BB962C8B-B14F-4D97-AF65-F5344CB8AC3E}">
        <p14:creationId xmlns:p14="http://schemas.microsoft.com/office/powerpoint/2010/main" val="340908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PROPOSED SLBP SOLICITATION METHODS</a:t>
            </a: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E165A00B-542E-B040-77A8-29C1BFCBB3C1}"/>
              </a:ext>
            </a:extLst>
          </p:cNvPr>
          <p:cNvSpPr>
            <a:spLocks noGrp="1"/>
          </p:cNvSpPr>
          <p:nvPr>
            <p:ph sz="quarter" idx="13"/>
          </p:nvPr>
        </p:nvSpPr>
        <p:spPr>
          <a:xfrm>
            <a:off x="5400040" y="5305552"/>
            <a:ext cx="4478528" cy="426720"/>
          </a:xfrm>
        </p:spPr>
        <p:txBody>
          <a:bodyPr vert="horz" lIns="91440" tIns="45720" rIns="91440" bIns="45720" rtlCol="0" anchor="t">
            <a:normAutofit/>
          </a:bodyPr>
          <a:lstStyle/>
          <a:p>
            <a:r>
              <a:rPr lang="en-US">
                <a:cs typeface="Arial"/>
              </a:rPr>
              <a:t>STATE LOCAL BRIDGE PROGRAM</a:t>
            </a:r>
            <a:endParaRPr lang="en-US"/>
          </a:p>
        </p:txBody>
      </p:sp>
      <p:sp>
        <p:nvSpPr>
          <p:cNvPr id="11" name="Content Placeholder 4">
            <a:extLst>
              <a:ext uri="{FF2B5EF4-FFF2-40B4-BE49-F238E27FC236}">
                <a16:creationId xmlns:a16="http://schemas.microsoft.com/office/drawing/2014/main" id="{F775C249-6066-D7D8-7888-5CD1F0D41D05}"/>
              </a:ext>
            </a:extLst>
          </p:cNvPr>
          <p:cNvSpPr txBox="1">
            <a:spLocks/>
          </p:cNvSpPr>
          <p:nvPr/>
        </p:nvSpPr>
        <p:spPr>
          <a:xfrm>
            <a:off x="4739640" y="1434592"/>
            <a:ext cx="447852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APPLICATIONS ON SLBP WEBISTE</a:t>
            </a:r>
            <a:endParaRPr lang="en-US"/>
          </a:p>
        </p:txBody>
      </p:sp>
      <p:sp>
        <p:nvSpPr>
          <p:cNvPr id="12" name="Content Placeholder 4">
            <a:extLst>
              <a:ext uri="{FF2B5EF4-FFF2-40B4-BE49-F238E27FC236}">
                <a16:creationId xmlns:a16="http://schemas.microsoft.com/office/drawing/2014/main" id="{08E9013C-0F03-C5FA-2B3C-051EA3DBE514}"/>
              </a:ext>
            </a:extLst>
          </p:cNvPr>
          <p:cNvSpPr txBox="1">
            <a:spLocks/>
          </p:cNvSpPr>
          <p:nvPr/>
        </p:nvSpPr>
        <p:spPr>
          <a:xfrm>
            <a:off x="2118359" y="3334511"/>
            <a:ext cx="278180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CONSULTANT FIRMS</a:t>
            </a:r>
            <a:endParaRPr lang="en-US"/>
          </a:p>
        </p:txBody>
      </p:sp>
      <p:sp>
        <p:nvSpPr>
          <p:cNvPr id="13" name="Content Placeholder 4">
            <a:extLst>
              <a:ext uri="{FF2B5EF4-FFF2-40B4-BE49-F238E27FC236}">
                <a16:creationId xmlns:a16="http://schemas.microsoft.com/office/drawing/2014/main" id="{47D92999-1476-250A-C7D4-AF6CAA49DD4C}"/>
              </a:ext>
            </a:extLst>
          </p:cNvPr>
          <p:cNvSpPr txBox="1">
            <a:spLocks/>
          </p:cNvSpPr>
          <p:nvPr/>
        </p:nvSpPr>
        <p:spPr>
          <a:xfrm>
            <a:off x="6517638" y="3334510"/>
            <a:ext cx="278180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MUNICIPAL ENTITY</a:t>
            </a:r>
            <a:endParaRPr lang="en-US"/>
          </a:p>
        </p:txBody>
      </p:sp>
      <p:sp>
        <p:nvSpPr>
          <p:cNvPr id="19" name="Arrow: Circular 18">
            <a:extLst>
              <a:ext uri="{FF2B5EF4-FFF2-40B4-BE49-F238E27FC236}">
                <a16:creationId xmlns:a16="http://schemas.microsoft.com/office/drawing/2014/main" id="{F5A24B61-F736-F24C-7E2C-D43F9FF74ECB}"/>
              </a:ext>
            </a:extLst>
          </p:cNvPr>
          <p:cNvSpPr/>
          <p:nvPr/>
        </p:nvSpPr>
        <p:spPr>
          <a:xfrm rot="10920000">
            <a:off x="4193540" y="2600960"/>
            <a:ext cx="2997200" cy="2387600"/>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Right 20">
            <a:extLst>
              <a:ext uri="{FF2B5EF4-FFF2-40B4-BE49-F238E27FC236}">
                <a16:creationId xmlns:a16="http://schemas.microsoft.com/office/drawing/2014/main" id="{E69AA1BC-B174-EAD1-3DD4-8F225DC6A4D4}"/>
              </a:ext>
            </a:extLst>
          </p:cNvPr>
          <p:cNvSpPr/>
          <p:nvPr/>
        </p:nvSpPr>
        <p:spPr>
          <a:xfrm rot="5400000">
            <a:off x="7264398" y="2247898"/>
            <a:ext cx="1564640" cy="59944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F5AC366-219B-CC5E-1C39-066688F4B8F9}"/>
              </a:ext>
            </a:extLst>
          </p:cNvPr>
          <p:cNvSpPr/>
          <p:nvPr/>
        </p:nvSpPr>
        <p:spPr>
          <a:xfrm rot="6840000">
            <a:off x="3830317" y="2247897"/>
            <a:ext cx="1564640" cy="5994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23ED64EF-789E-7D6E-D82C-592D6BA05442}"/>
              </a:ext>
            </a:extLst>
          </p:cNvPr>
          <p:cNvSpPr/>
          <p:nvPr/>
        </p:nvSpPr>
        <p:spPr>
          <a:xfrm>
            <a:off x="4907277" y="3243577"/>
            <a:ext cx="1564640" cy="5994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DCEB389-923A-B9EA-F98B-885F76ADC710}"/>
              </a:ext>
            </a:extLst>
          </p:cNvPr>
          <p:cNvSpPr/>
          <p:nvPr/>
        </p:nvSpPr>
        <p:spPr>
          <a:xfrm rot="2280000">
            <a:off x="2877895" y="4345412"/>
            <a:ext cx="276352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DFFFEB5-1EAC-B02C-AD7D-1C71DFAF50AB}"/>
              </a:ext>
            </a:extLst>
          </p:cNvPr>
          <p:cNvSpPr/>
          <p:nvPr/>
        </p:nvSpPr>
        <p:spPr>
          <a:xfrm rot="5400000">
            <a:off x="7264397" y="4239257"/>
            <a:ext cx="1564640" cy="599440"/>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685FAE-6A1D-5821-DA90-AA121D1FE40C}"/>
              </a:ext>
            </a:extLst>
          </p:cNvPr>
          <p:cNvSpPr txBox="1"/>
          <p:nvPr/>
        </p:nvSpPr>
        <p:spPr>
          <a:xfrm>
            <a:off x="7807960" y="2189480"/>
            <a:ext cx="439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1b</a:t>
            </a:r>
          </a:p>
        </p:txBody>
      </p:sp>
      <p:sp>
        <p:nvSpPr>
          <p:cNvPr id="10" name="TextBox 9">
            <a:extLst>
              <a:ext uri="{FF2B5EF4-FFF2-40B4-BE49-F238E27FC236}">
                <a16:creationId xmlns:a16="http://schemas.microsoft.com/office/drawing/2014/main" id="{F85371F8-E381-C400-1B62-0ED027580179}"/>
              </a:ext>
            </a:extLst>
          </p:cNvPr>
          <p:cNvSpPr txBox="1"/>
          <p:nvPr/>
        </p:nvSpPr>
        <p:spPr>
          <a:xfrm>
            <a:off x="7807960" y="4282440"/>
            <a:ext cx="520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2b</a:t>
            </a:r>
          </a:p>
        </p:txBody>
      </p:sp>
      <p:sp>
        <p:nvSpPr>
          <p:cNvPr id="15" name="TextBox 14">
            <a:extLst>
              <a:ext uri="{FF2B5EF4-FFF2-40B4-BE49-F238E27FC236}">
                <a16:creationId xmlns:a16="http://schemas.microsoft.com/office/drawing/2014/main" id="{DE196A21-7973-472B-A168-3290E9BDE8C5}"/>
              </a:ext>
            </a:extLst>
          </p:cNvPr>
          <p:cNvSpPr txBox="1"/>
          <p:nvPr/>
        </p:nvSpPr>
        <p:spPr>
          <a:xfrm>
            <a:off x="5521960" y="454660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3</a:t>
            </a:r>
          </a:p>
        </p:txBody>
      </p:sp>
      <p:sp>
        <p:nvSpPr>
          <p:cNvPr id="17" name="TextBox 16">
            <a:extLst>
              <a:ext uri="{FF2B5EF4-FFF2-40B4-BE49-F238E27FC236}">
                <a16:creationId xmlns:a16="http://schemas.microsoft.com/office/drawing/2014/main" id="{4484077D-E7FC-3BCF-3A8E-ADAE53981F4B}"/>
              </a:ext>
            </a:extLst>
          </p:cNvPr>
          <p:cNvSpPr txBox="1"/>
          <p:nvPr/>
        </p:nvSpPr>
        <p:spPr>
          <a:xfrm>
            <a:off x="5349240" y="3398520"/>
            <a:ext cx="439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2a</a:t>
            </a:r>
            <a:endParaRPr lang="en-US"/>
          </a:p>
        </p:txBody>
      </p:sp>
      <p:sp>
        <p:nvSpPr>
          <p:cNvPr id="18" name="TextBox 17">
            <a:extLst>
              <a:ext uri="{FF2B5EF4-FFF2-40B4-BE49-F238E27FC236}">
                <a16:creationId xmlns:a16="http://schemas.microsoft.com/office/drawing/2014/main" id="{6C2FEB61-2699-BDEF-7890-E7759204D008}"/>
              </a:ext>
            </a:extLst>
          </p:cNvPr>
          <p:cNvSpPr txBox="1"/>
          <p:nvPr/>
        </p:nvSpPr>
        <p:spPr>
          <a:xfrm>
            <a:off x="4384040" y="2321560"/>
            <a:ext cx="439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1a</a:t>
            </a:r>
          </a:p>
        </p:txBody>
      </p:sp>
      <p:sp>
        <p:nvSpPr>
          <p:cNvPr id="20" name="TextBox 19">
            <a:extLst>
              <a:ext uri="{FF2B5EF4-FFF2-40B4-BE49-F238E27FC236}">
                <a16:creationId xmlns:a16="http://schemas.microsoft.com/office/drawing/2014/main" id="{7CD54848-637D-8E64-528C-272A9F73DE9F}"/>
              </a:ext>
            </a:extLst>
          </p:cNvPr>
          <p:cNvSpPr txBox="1"/>
          <p:nvPr/>
        </p:nvSpPr>
        <p:spPr>
          <a:xfrm>
            <a:off x="4069080" y="4455159"/>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4</a:t>
            </a:r>
          </a:p>
        </p:txBody>
      </p:sp>
    </p:spTree>
    <p:extLst>
      <p:ext uri="{BB962C8B-B14F-4D97-AF65-F5344CB8AC3E}">
        <p14:creationId xmlns:p14="http://schemas.microsoft.com/office/powerpoint/2010/main" val="301272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OPTIMAL SLBP SOLICITATION METHODS</a:t>
            </a: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E165A00B-542E-B040-77A8-29C1BFCBB3C1}"/>
              </a:ext>
            </a:extLst>
          </p:cNvPr>
          <p:cNvSpPr>
            <a:spLocks noGrp="1"/>
          </p:cNvSpPr>
          <p:nvPr>
            <p:ph sz="quarter" idx="13"/>
          </p:nvPr>
        </p:nvSpPr>
        <p:spPr>
          <a:xfrm>
            <a:off x="5400040" y="5305552"/>
            <a:ext cx="4478528" cy="426720"/>
          </a:xfrm>
        </p:spPr>
        <p:txBody>
          <a:bodyPr vert="horz" lIns="91440" tIns="45720" rIns="91440" bIns="45720" rtlCol="0" anchor="t">
            <a:normAutofit/>
          </a:bodyPr>
          <a:lstStyle/>
          <a:p>
            <a:r>
              <a:rPr lang="en-US">
                <a:cs typeface="Arial"/>
              </a:rPr>
              <a:t>STATE LOCAL BRIDGE PROGRAM</a:t>
            </a:r>
            <a:endParaRPr lang="en-US"/>
          </a:p>
        </p:txBody>
      </p:sp>
      <p:sp>
        <p:nvSpPr>
          <p:cNvPr id="11" name="Content Placeholder 4">
            <a:extLst>
              <a:ext uri="{FF2B5EF4-FFF2-40B4-BE49-F238E27FC236}">
                <a16:creationId xmlns:a16="http://schemas.microsoft.com/office/drawing/2014/main" id="{F775C249-6066-D7D8-7888-5CD1F0D41D05}"/>
              </a:ext>
            </a:extLst>
          </p:cNvPr>
          <p:cNvSpPr txBox="1">
            <a:spLocks/>
          </p:cNvSpPr>
          <p:nvPr/>
        </p:nvSpPr>
        <p:spPr>
          <a:xfrm>
            <a:off x="4739640" y="1434592"/>
            <a:ext cx="447852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APPLICATIONS ON SLBP WEBISTE</a:t>
            </a:r>
            <a:endParaRPr lang="en-US"/>
          </a:p>
        </p:txBody>
      </p:sp>
      <p:sp>
        <p:nvSpPr>
          <p:cNvPr id="12" name="Content Placeholder 4">
            <a:extLst>
              <a:ext uri="{FF2B5EF4-FFF2-40B4-BE49-F238E27FC236}">
                <a16:creationId xmlns:a16="http://schemas.microsoft.com/office/drawing/2014/main" id="{08E9013C-0F03-C5FA-2B3C-051EA3DBE514}"/>
              </a:ext>
            </a:extLst>
          </p:cNvPr>
          <p:cNvSpPr txBox="1">
            <a:spLocks/>
          </p:cNvSpPr>
          <p:nvPr/>
        </p:nvSpPr>
        <p:spPr>
          <a:xfrm>
            <a:off x="2118359" y="3334511"/>
            <a:ext cx="278180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CONSULTANT FIRMS</a:t>
            </a:r>
            <a:endParaRPr lang="en-US"/>
          </a:p>
        </p:txBody>
      </p:sp>
      <p:sp>
        <p:nvSpPr>
          <p:cNvPr id="13" name="Content Placeholder 4">
            <a:extLst>
              <a:ext uri="{FF2B5EF4-FFF2-40B4-BE49-F238E27FC236}">
                <a16:creationId xmlns:a16="http://schemas.microsoft.com/office/drawing/2014/main" id="{47D92999-1476-250A-C7D4-AF6CAA49DD4C}"/>
              </a:ext>
            </a:extLst>
          </p:cNvPr>
          <p:cNvSpPr txBox="1">
            <a:spLocks/>
          </p:cNvSpPr>
          <p:nvPr/>
        </p:nvSpPr>
        <p:spPr>
          <a:xfrm>
            <a:off x="6517638" y="3334510"/>
            <a:ext cx="2781808" cy="426720"/>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MUNICIPAL ENTITY</a:t>
            </a:r>
            <a:endParaRPr lang="en-US"/>
          </a:p>
        </p:txBody>
      </p:sp>
      <p:sp>
        <p:nvSpPr>
          <p:cNvPr id="21" name="Arrow: Right 20">
            <a:extLst>
              <a:ext uri="{FF2B5EF4-FFF2-40B4-BE49-F238E27FC236}">
                <a16:creationId xmlns:a16="http://schemas.microsoft.com/office/drawing/2014/main" id="{E69AA1BC-B174-EAD1-3DD4-8F225DC6A4D4}"/>
              </a:ext>
            </a:extLst>
          </p:cNvPr>
          <p:cNvSpPr/>
          <p:nvPr/>
        </p:nvSpPr>
        <p:spPr>
          <a:xfrm rot="5400000">
            <a:off x="7264398" y="2247898"/>
            <a:ext cx="156464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7B8B971-6100-BD97-50C3-0F7EC12E158A}"/>
              </a:ext>
            </a:extLst>
          </p:cNvPr>
          <p:cNvSpPr/>
          <p:nvPr/>
        </p:nvSpPr>
        <p:spPr>
          <a:xfrm rot="5400000">
            <a:off x="7264397" y="4239257"/>
            <a:ext cx="156464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DCEB389-923A-B9EA-F98B-885F76ADC710}"/>
              </a:ext>
            </a:extLst>
          </p:cNvPr>
          <p:cNvSpPr/>
          <p:nvPr/>
        </p:nvSpPr>
        <p:spPr>
          <a:xfrm rot="2280000">
            <a:off x="2877895" y="4345412"/>
            <a:ext cx="276352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1AF9F56-FE12-2A63-627A-15AEC826E3F5}"/>
              </a:ext>
            </a:extLst>
          </p:cNvPr>
          <p:cNvSpPr/>
          <p:nvPr/>
        </p:nvSpPr>
        <p:spPr>
          <a:xfrm rot="10800000">
            <a:off x="4805677" y="3243577"/>
            <a:ext cx="1676400" cy="599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9A959A-E8DB-BA50-5E2D-119B36E93534}"/>
              </a:ext>
            </a:extLst>
          </p:cNvPr>
          <p:cNvSpPr txBox="1"/>
          <p:nvPr/>
        </p:nvSpPr>
        <p:spPr>
          <a:xfrm>
            <a:off x="7899400" y="218948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1</a:t>
            </a:r>
            <a:endParaRPr lang="en-US"/>
          </a:p>
        </p:txBody>
      </p:sp>
      <p:sp>
        <p:nvSpPr>
          <p:cNvPr id="9" name="TextBox 8">
            <a:extLst>
              <a:ext uri="{FF2B5EF4-FFF2-40B4-BE49-F238E27FC236}">
                <a16:creationId xmlns:a16="http://schemas.microsoft.com/office/drawing/2014/main" id="{2D33548E-B2DD-4BB4-C936-F79F52157E51}"/>
              </a:ext>
            </a:extLst>
          </p:cNvPr>
          <p:cNvSpPr txBox="1"/>
          <p:nvPr/>
        </p:nvSpPr>
        <p:spPr>
          <a:xfrm>
            <a:off x="5562600" y="3388360"/>
            <a:ext cx="520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2b</a:t>
            </a:r>
          </a:p>
        </p:txBody>
      </p:sp>
      <p:sp>
        <p:nvSpPr>
          <p:cNvPr id="14" name="TextBox 13">
            <a:extLst>
              <a:ext uri="{FF2B5EF4-FFF2-40B4-BE49-F238E27FC236}">
                <a16:creationId xmlns:a16="http://schemas.microsoft.com/office/drawing/2014/main" id="{4A2F4B1D-5AF0-DB41-A8BC-5E5D38E62134}"/>
              </a:ext>
            </a:extLst>
          </p:cNvPr>
          <p:cNvSpPr txBox="1"/>
          <p:nvPr/>
        </p:nvSpPr>
        <p:spPr>
          <a:xfrm>
            <a:off x="3926840" y="4363720"/>
            <a:ext cx="266700" cy="368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3</a:t>
            </a:r>
          </a:p>
        </p:txBody>
      </p:sp>
      <p:sp>
        <p:nvSpPr>
          <p:cNvPr id="16" name="TextBox 15">
            <a:extLst>
              <a:ext uri="{FF2B5EF4-FFF2-40B4-BE49-F238E27FC236}">
                <a16:creationId xmlns:a16="http://schemas.microsoft.com/office/drawing/2014/main" id="{43B37D67-643A-107F-AED5-8076B0907BCA}"/>
              </a:ext>
            </a:extLst>
          </p:cNvPr>
          <p:cNvSpPr txBox="1"/>
          <p:nvPr/>
        </p:nvSpPr>
        <p:spPr>
          <a:xfrm>
            <a:off x="7807960" y="4282440"/>
            <a:ext cx="439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Arial"/>
              </a:rPr>
              <a:t>2a</a:t>
            </a:r>
            <a:endParaRPr lang="en-US"/>
          </a:p>
        </p:txBody>
      </p:sp>
    </p:spTree>
    <p:extLst>
      <p:ext uri="{BB962C8B-B14F-4D97-AF65-F5344CB8AC3E}">
        <p14:creationId xmlns:p14="http://schemas.microsoft.com/office/powerpoint/2010/main" val="255022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SLBP MESSAGE</a:t>
            </a:r>
          </a:p>
        </p:txBody>
      </p:sp>
      <p:sp>
        <p:nvSpPr>
          <p:cNvPr id="6" name="Content Placeholder 5">
            <a:extLst>
              <a:ext uri="{FF2B5EF4-FFF2-40B4-BE49-F238E27FC236}">
                <a16:creationId xmlns:a16="http://schemas.microsoft.com/office/drawing/2014/main" id="{3722EFBC-3C05-4871-9D44-357CF711F250}"/>
              </a:ext>
            </a:extLst>
          </p:cNvPr>
          <p:cNvSpPr>
            <a:spLocks noGrp="1"/>
          </p:cNvSpPr>
          <p:nvPr>
            <p:ph sz="quarter" idx="13"/>
          </p:nvPr>
        </p:nvSpPr>
        <p:spPr>
          <a:xfrm>
            <a:off x="1516697" y="1403477"/>
            <a:ext cx="10318305" cy="2914967"/>
          </a:xfrm>
        </p:spPr>
        <p:txBody>
          <a:bodyPr vert="horz" lIns="91440" tIns="45720" rIns="91440" bIns="45720" rtlCol="0" anchor="t">
            <a:normAutofit/>
          </a:bodyPr>
          <a:lstStyle/>
          <a:p>
            <a:pPr marL="342900" indent="-342900">
              <a:buFont typeface="Arial,Sans-Serif" panose="020B0604020202020204" pitchFamily="34" charset="0"/>
              <a:buChar char="•"/>
            </a:pPr>
            <a:r>
              <a:rPr lang="en-US">
                <a:cs typeface="Arial"/>
              </a:rPr>
              <a:t>Our goal is to improve CT roadways, help us spread the word from a trusted government source, not a private sector firm looking for business</a:t>
            </a:r>
            <a:endParaRPr lang="en-US"/>
          </a:p>
          <a:p>
            <a:pPr marL="342900" indent="-342900">
              <a:buFont typeface="Arial,Sans-Serif" panose="020B0604020202020204" pitchFamily="34" charset="0"/>
              <a:buChar char="•"/>
            </a:pPr>
            <a:endParaRPr lang="en-US">
              <a:cs typeface="Arial"/>
            </a:endParaRPr>
          </a:p>
          <a:p>
            <a:pPr marL="342900" indent="-342900">
              <a:buFont typeface="Arial,Sans-Serif" panose="020B0604020202020204" pitchFamily="34" charset="0"/>
              <a:buChar char="•"/>
            </a:pPr>
            <a:r>
              <a:rPr lang="en-US">
                <a:cs typeface="Arial"/>
              </a:rPr>
              <a:t>We want YOU to take what you learned and report to your representative Municipalities about SLBP and have them apply with any deficient bridges</a:t>
            </a:r>
          </a:p>
          <a:p>
            <a:pPr marL="342900" indent="-342900">
              <a:buChar char="•"/>
            </a:pPr>
            <a:endParaRPr lang="en-US">
              <a:cs typeface="Arial"/>
            </a:endParaRP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CEDFB1B-58BF-9703-1258-0D37410564CE}"/>
              </a:ext>
            </a:extLst>
          </p:cNvPr>
          <p:cNvPicPr>
            <a:picLocks noChangeAspect="1"/>
          </p:cNvPicPr>
          <p:nvPr/>
        </p:nvPicPr>
        <p:blipFill>
          <a:blip r:embed="rId3"/>
          <a:stretch>
            <a:fillRect/>
          </a:stretch>
        </p:blipFill>
        <p:spPr>
          <a:xfrm>
            <a:off x="4267200" y="3271325"/>
            <a:ext cx="3830320" cy="2824871"/>
          </a:xfrm>
          <a:prstGeom prst="rect">
            <a:avLst/>
          </a:prstGeom>
        </p:spPr>
      </p:pic>
    </p:spTree>
    <p:extLst>
      <p:ext uri="{BB962C8B-B14F-4D97-AF65-F5344CB8AC3E}">
        <p14:creationId xmlns:p14="http://schemas.microsoft.com/office/powerpoint/2010/main" val="356999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ECFC9E-B4EA-4505-9DAF-A295C2E4C9DE}"/>
              </a:ext>
            </a:extLst>
          </p:cNvPr>
          <p:cNvSpPr/>
          <p:nvPr/>
        </p:nvSpPr>
        <p:spPr>
          <a:xfrm>
            <a:off x="514735" y="3504334"/>
            <a:ext cx="11267545" cy="2318807"/>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QUESTIONS OR COMMENTS?</a:t>
            </a:r>
          </a:p>
        </p:txBody>
      </p:sp>
      <p:sp>
        <p:nvSpPr>
          <p:cNvPr id="6" name="Content Placeholder 5">
            <a:extLst>
              <a:ext uri="{FF2B5EF4-FFF2-40B4-BE49-F238E27FC236}">
                <a16:creationId xmlns:a16="http://schemas.microsoft.com/office/drawing/2014/main" id="{3722EFBC-3C05-4871-9D44-357CF711F250}"/>
              </a:ext>
            </a:extLst>
          </p:cNvPr>
          <p:cNvSpPr>
            <a:spLocks noGrp="1"/>
          </p:cNvSpPr>
          <p:nvPr>
            <p:ph sz="quarter" idx="13"/>
          </p:nvPr>
        </p:nvSpPr>
        <p:spPr>
          <a:xfrm>
            <a:off x="6258704" y="1315861"/>
            <a:ext cx="4405051" cy="968019"/>
          </a:xfrm>
        </p:spPr>
        <p:txBody>
          <a:bodyPr vert="horz" lIns="91440" tIns="45720" rIns="91440" bIns="45720" rtlCol="0" anchor="t">
            <a:noAutofit/>
          </a:bodyPr>
          <a:lstStyle/>
          <a:p>
            <a:pPr algn="ctr"/>
            <a:r>
              <a:rPr lang="en-US" sz="3200">
                <a:cs typeface="Arial"/>
              </a:rPr>
              <a:t>Thank you for your time and consideration.</a:t>
            </a:r>
            <a:endParaRPr lang="en-US">
              <a:cs typeface="Arial"/>
            </a:endParaRP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3" name="Picture 4">
            <a:extLst>
              <a:ext uri="{FF2B5EF4-FFF2-40B4-BE49-F238E27FC236}">
                <a16:creationId xmlns:a16="http://schemas.microsoft.com/office/drawing/2014/main" id="{83A2C36D-1C24-9013-8F44-96EFAAFA5C2A}"/>
              </a:ext>
            </a:extLst>
          </p:cNvPr>
          <p:cNvPicPr>
            <a:picLocks noChangeAspect="1"/>
          </p:cNvPicPr>
          <p:nvPr/>
        </p:nvPicPr>
        <p:blipFill>
          <a:blip r:embed="rId3"/>
          <a:stretch>
            <a:fillRect/>
          </a:stretch>
        </p:blipFill>
        <p:spPr>
          <a:xfrm>
            <a:off x="4535343" y="3652607"/>
            <a:ext cx="3925887" cy="1951354"/>
          </a:xfrm>
          <a:prstGeom prst="rect">
            <a:avLst/>
          </a:prstGeom>
          <a:ln>
            <a:solidFill>
              <a:schemeClr val="tx1"/>
            </a:solidFill>
          </a:ln>
        </p:spPr>
      </p:pic>
      <p:pic>
        <p:nvPicPr>
          <p:cNvPr id="5" name="Picture 6">
            <a:extLst>
              <a:ext uri="{FF2B5EF4-FFF2-40B4-BE49-F238E27FC236}">
                <a16:creationId xmlns:a16="http://schemas.microsoft.com/office/drawing/2014/main" id="{723CBE58-EA8D-2FD1-F6F6-5463E1F14A19}"/>
              </a:ext>
            </a:extLst>
          </p:cNvPr>
          <p:cNvPicPr>
            <a:picLocks noChangeAspect="1"/>
          </p:cNvPicPr>
          <p:nvPr/>
        </p:nvPicPr>
        <p:blipFill>
          <a:blip r:embed="rId4"/>
          <a:stretch>
            <a:fillRect/>
          </a:stretch>
        </p:blipFill>
        <p:spPr>
          <a:xfrm>
            <a:off x="1384155" y="3654648"/>
            <a:ext cx="2743200" cy="1947272"/>
          </a:xfrm>
          <a:prstGeom prst="rect">
            <a:avLst/>
          </a:prstGeom>
          <a:ln>
            <a:solidFill>
              <a:schemeClr val="tx1"/>
            </a:solidFill>
          </a:ln>
        </p:spPr>
      </p:pic>
      <p:pic>
        <p:nvPicPr>
          <p:cNvPr id="7" name="Picture 7">
            <a:extLst>
              <a:ext uri="{FF2B5EF4-FFF2-40B4-BE49-F238E27FC236}">
                <a16:creationId xmlns:a16="http://schemas.microsoft.com/office/drawing/2014/main" id="{9DAA1EFD-D85C-0D26-7AB4-6B4E247193CF}"/>
              </a:ext>
            </a:extLst>
          </p:cNvPr>
          <p:cNvPicPr>
            <a:picLocks noChangeAspect="1"/>
          </p:cNvPicPr>
          <p:nvPr/>
        </p:nvPicPr>
        <p:blipFill>
          <a:blip r:embed="rId5"/>
          <a:stretch>
            <a:fillRect/>
          </a:stretch>
        </p:blipFill>
        <p:spPr>
          <a:xfrm flipH="1">
            <a:off x="8869218" y="3650384"/>
            <a:ext cx="2743200" cy="1955800"/>
          </a:xfrm>
          <a:prstGeom prst="rect">
            <a:avLst/>
          </a:prstGeom>
          <a:ln>
            <a:solidFill>
              <a:schemeClr val="tx1"/>
            </a:solidFill>
          </a:ln>
        </p:spPr>
      </p:pic>
      <p:sp>
        <p:nvSpPr>
          <p:cNvPr id="15" name="Rectangle 14">
            <a:extLst>
              <a:ext uri="{FF2B5EF4-FFF2-40B4-BE49-F238E27FC236}">
                <a16:creationId xmlns:a16="http://schemas.microsoft.com/office/drawing/2014/main" id="{B16AC629-FF40-7E06-8AE7-2A89F5001A49}"/>
              </a:ext>
            </a:extLst>
          </p:cNvPr>
          <p:cNvSpPr/>
          <p:nvPr/>
        </p:nvSpPr>
        <p:spPr>
          <a:xfrm>
            <a:off x="6735" y="5823140"/>
            <a:ext cx="11775545" cy="40336"/>
          </a:xfrm>
          <a:prstGeom prst="rect">
            <a:avLst/>
          </a:prstGeom>
          <a:solidFill>
            <a:srgbClr val="FF7700"/>
          </a:solidFill>
          <a:ln>
            <a:solidFill>
              <a:srgbClr val="FF7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1D1EA399-E6BA-999F-3CCA-4220E5CC9813}"/>
              </a:ext>
            </a:extLst>
          </p:cNvPr>
          <p:cNvSpPr txBox="1">
            <a:spLocks/>
          </p:cNvSpPr>
          <p:nvPr/>
        </p:nvSpPr>
        <p:spPr>
          <a:xfrm>
            <a:off x="2450861" y="1339802"/>
            <a:ext cx="2446645" cy="2162817"/>
          </a:xfrm>
          <a:prstGeom prst="rect">
            <a:avLst/>
          </a:prstGeom>
        </p:spPr>
        <p:txBody>
          <a:bodyPr vert="horz" lIns="91440" tIns="45720" rIns="91440" bIns="45720" rtlCol="0" anchor="t">
            <a:normAutofit fontScale="925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nSpc>
                <a:spcPct val="75000"/>
              </a:lnSpc>
            </a:pPr>
            <a:r>
              <a:rPr lang="en-US" sz="1600" b="1">
                <a:cs typeface="Arial"/>
              </a:rPr>
              <a:t>Supervising Engineer:</a:t>
            </a:r>
            <a:endParaRPr lang="en-US" b="1">
              <a:cs typeface="Arial"/>
            </a:endParaRPr>
          </a:p>
          <a:p>
            <a:pPr>
              <a:lnSpc>
                <a:spcPct val="75000"/>
              </a:lnSpc>
            </a:pPr>
            <a:r>
              <a:rPr lang="en-US" sz="1600" b="1">
                <a:cs typeface="Arial"/>
              </a:rPr>
              <a:t>Marc P. Byrnes, P.E.</a:t>
            </a:r>
          </a:p>
          <a:p>
            <a:pPr>
              <a:lnSpc>
                <a:spcPct val="75000"/>
              </a:lnSpc>
            </a:pPr>
            <a:r>
              <a:rPr lang="en-US" sz="1600" b="1">
                <a:cs typeface="Arial"/>
              </a:rPr>
              <a:t>Marc.byrnes@ct.gov</a:t>
            </a:r>
          </a:p>
          <a:p>
            <a:pPr>
              <a:lnSpc>
                <a:spcPct val="75000"/>
              </a:lnSpc>
            </a:pPr>
            <a:endParaRPr lang="en-US" sz="1600" b="1">
              <a:cs typeface="Arial"/>
            </a:endParaRPr>
          </a:p>
          <a:p>
            <a:pPr>
              <a:lnSpc>
                <a:spcPct val="75000"/>
              </a:lnSpc>
            </a:pPr>
            <a:endParaRPr lang="en-US" sz="1600" b="1">
              <a:cs typeface="Arial"/>
            </a:endParaRPr>
          </a:p>
          <a:p>
            <a:pPr>
              <a:lnSpc>
                <a:spcPct val="75000"/>
              </a:lnSpc>
            </a:pPr>
            <a:r>
              <a:rPr lang="en-US" sz="1600" b="1">
                <a:cs typeface="Arial"/>
              </a:rPr>
              <a:t>Project Engineer:</a:t>
            </a:r>
          </a:p>
          <a:p>
            <a:pPr>
              <a:lnSpc>
                <a:spcPct val="75000"/>
              </a:lnSpc>
            </a:pPr>
            <a:r>
              <a:rPr lang="en-US" sz="1600" b="1">
                <a:cs typeface="Arial"/>
              </a:rPr>
              <a:t>Andrew C. Shields, E.I.T.</a:t>
            </a:r>
          </a:p>
          <a:p>
            <a:pPr>
              <a:lnSpc>
                <a:spcPct val="75000"/>
              </a:lnSpc>
            </a:pPr>
            <a:r>
              <a:rPr lang="en-US" sz="1600" b="1">
                <a:cs typeface="Arial"/>
              </a:rPr>
              <a:t>Andrew.shields@ct.gov</a:t>
            </a:r>
          </a:p>
          <a:p>
            <a:pPr>
              <a:lnSpc>
                <a:spcPct val="75000"/>
              </a:lnSpc>
            </a:pPr>
            <a:endParaRPr lang="en-US" sz="1600">
              <a:cs typeface="Arial"/>
            </a:endParaRPr>
          </a:p>
        </p:txBody>
      </p:sp>
      <p:pic>
        <p:nvPicPr>
          <p:cNvPr id="12" name="Picture 7">
            <a:extLst>
              <a:ext uri="{FF2B5EF4-FFF2-40B4-BE49-F238E27FC236}">
                <a16:creationId xmlns:a16="http://schemas.microsoft.com/office/drawing/2014/main" id="{8368BD9F-1343-1EEF-DCA3-34E6348C3D67}"/>
              </a:ext>
            </a:extLst>
          </p:cNvPr>
          <p:cNvPicPr>
            <a:picLocks noChangeAspect="1"/>
          </p:cNvPicPr>
          <p:nvPr/>
        </p:nvPicPr>
        <p:blipFill>
          <a:blip r:embed="rId6"/>
          <a:stretch>
            <a:fillRect/>
          </a:stretch>
        </p:blipFill>
        <p:spPr>
          <a:xfrm>
            <a:off x="1393454" y="2430851"/>
            <a:ext cx="968182" cy="960245"/>
          </a:xfrm>
          <a:prstGeom prst="rect">
            <a:avLst/>
          </a:prstGeom>
          <a:ln w="12700">
            <a:solidFill>
              <a:srgbClr val="002060"/>
            </a:solidFill>
          </a:ln>
        </p:spPr>
      </p:pic>
      <p:pic>
        <p:nvPicPr>
          <p:cNvPr id="14" name="Picture 8">
            <a:extLst>
              <a:ext uri="{FF2B5EF4-FFF2-40B4-BE49-F238E27FC236}">
                <a16:creationId xmlns:a16="http://schemas.microsoft.com/office/drawing/2014/main" id="{6D1C5361-6B19-EAD4-FAD7-8E365C944244}"/>
              </a:ext>
            </a:extLst>
          </p:cNvPr>
          <p:cNvPicPr>
            <a:picLocks noChangeAspect="1"/>
          </p:cNvPicPr>
          <p:nvPr/>
        </p:nvPicPr>
        <p:blipFill>
          <a:blip r:embed="rId7"/>
          <a:stretch>
            <a:fillRect/>
          </a:stretch>
        </p:blipFill>
        <p:spPr>
          <a:xfrm>
            <a:off x="1393455" y="1225324"/>
            <a:ext cx="968181" cy="968019"/>
          </a:xfrm>
          <a:prstGeom prst="rect">
            <a:avLst/>
          </a:prstGeom>
          <a:ln w="12700">
            <a:solidFill>
              <a:srgbClr val="002060"/>
            </a:solidFill>
          </a:ln>
        </p:spPr>
      </p:pic>
      <p:pic>
        <p:nvPicPr>
          <p:cNvPr id="19" name="Picture 18">
            <a:extLst>
              <a:ext uri="{FF2B5EF4-FFF2-40B4-BE49-F238E27FC236}">
                <a16:creationId xmlns:a16="http://schemas.microsoft.com/office/drawing/2014/main" id="{C748E014-DCAE-C835-47E9-72390B822748}"/>
              </a:ext>
            </a:extLst>
          </p:cNvPr>
          <p:cNvPicPr>
            <a:picLocks noChangeAspect="1"/>
          </p:cNvPicPr>
          <p:nvPr/>
        </p:nvPicPr>
        <p:blipFill>
          <a:blip r:embed="rId8"/>
          <a:stretch>
            <a:fillRect/>
          </a:stretch>
        </p:blipFill>
        <p:spPr>
          <a:xfrm>
            <a:off x="8046719" y="4761738"/>
            <a:ext cx="1432560" cy="626364"/>
          </a:xfrm>
          <a:prstGeom prst="rect">
            <a:avLst/>
          </a:prstGeom>
        </p:spPr>
      </p:pic>
      <p:pic>
        <p:nvPicPr>
          <p:cNvPr id="20" name="Picture 19">
            <a:extLst>
              <a:ext uri="{FF2B5EF4-FFF2-40B4-BE49-F238E27FC236}">
                <a16:creationId xmlns:a16="http://schemas.microsoft.com/office/drawing/2014/main" id="{47D53EFB-48A2-F01E-B404-E65F6E64F7FE}"/>
              </a:ext>
            </a:extLst>
          </p:cNvPr>
          <p:cNvPicPr>
            <a:picLocks noChangeAspect="1"/>
          </p:cNvPicPr>
          <p:nvPr/>
        </p:nvPicPr>
        <p:blipFill>
          <a:blip r:embed="rId8"/>
          <a:stretch>
            <a:fillRect/>
          </a:stretch>
        </p:blipFill>
        <p:spPr>
          <a:xfrm>
            <a:off x="3677918" y="4761738"/>
            <a:ext cx="1432560" cy="626364"/>
          </a:xfrm>
          <a:prstGeom prst="rect">
            <a:avLst/>
          </a:prstGeom>
        </p:spPr>
      </p:pic>
      <p:sp>
        <p:nvSpPr>
          <p:cNvPr id="16" name="Content Placeholder 5">
            <a:extLst>
              <a:ext uri="{FF2B5EF4-FFF2-40B4-BE49-F238E27FC236}">
                <a16:creationId xmlns:a16="http://schemas.microsoft.com/office/drawing/2014/main" id="{E044A96D-C1CB-4698-89A9-A733DB37D249}"/>
              </a:ext>
            </a:extLst>
          </p:cNvPr>
          <p:cNvSpPr txBox="1">
            <a:spLocks/>
          </p:cNvSpPr>
          <p:nvPr/>
        </p:nvSpPr>
        <p:spPr>
          <a:xfrm>
            <a:off x="5896777" y="2598063"/>
            <a:ext cx="5409978" cy="755603"/>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gn="ctr">
              <a:lnSpc>
                <a:spcPct val="75000"/>
              </a:lnSpc>
            </a:pPr>
            <a:r>
              <a:rPr lang="en-US" sz="1600">
                <a:cs typeface="Arial"/>
              </a:rPr>
              <a:t>Visit us online at:</a:t>
            </a:r>
          </a:p>
          <a:p>
            <a:pPr algn="ctr">
              <a:lnSpc>
                <a:spcPct val="75000"/>
              </a:lnSpc>
            </a:pPr>
            <a:r>
              <a:rPr lang="en-US" sz="1400">
                <a:hlinkClick r:id="rId9"/>
              </a:rPr>
              <a:t>CTDOT Local Bridge Program</a:t>
            </a:r>
            <a:endParaRPr lang="en-US" sz="1600">
              <a:cs typeface="Arial"/>
            </a:endParaRPr>
          </a:p>
          <a:p>
            <a:pPr>
              <a:lnSpc>
                <a:spcPct val="75000"/>
              </a:lnSpc>
            </a:pPr>
            <a:endParaRPr lang="en-US" sz="1600">
              <a:cs typeface="Arial"/>
            </a:endParaRPr>
          </a:p>
        </p:txBody>
      </p:sp>
    </p:spTree>
    <p:extLst>
      <p:ext uri="{BB962C8B-B14F-4D97-AF65-F5344CB8AC3E}">
        <p14:creationId xmlns:p14="http://schemas.microsoft.com/office/powerpoint/2010/main" val="2366730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7D0E6FC2-C0EF-5956-55C6-2BB1A16883CF}"/>
              </a:ext>
            </a:extLst>
          </p:cNvPr>
          <p:cNvSpPr txBox="1">
            <a:spLocks/>
          </p:cNvSpPr>
          <p:nvPr/>
        </p:nvSpPr>
        <p:spPr>
          <a:xfrm>
            <a:off x="522795" y="441706"/>
            <a:ext cx="11311128" cy="640080"/>
          </a:xfrm>
          <a:prstGeom prst="rect">
            <a:avLst/>
          </a:prstGeom>
          <a:solidFill>
            <a:schemeClr val="accent2">
              <a:lumMod val="75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a:t>June 8, 2023 State Local Bridge Program Status</a:t>
            </a:r>
          </a:p>
        </p:txBody>
      </p:sp>
      <p:sp>
        <p:nvSpPr>
          <p:cNvPr id="7" name="Title 3">
            <a:extLst>
              <a:ext uri="{FF2B5EF4-FFF2-40B4-BE49-F238E27FC236}">
                <a16:creationId xmlns:a16="http://schemas.microsoft.com/office/drawing/2014/main" id="{7CC80CFC-1646-77E8-19AD-7D23DEC34A99}"/>
              </a:ext>
            </a:extLst>
          </p:cNvPr>
          <p:cNvSpPr>
            <a:spLocks noGrp="1"/>
          </p:cNvSpPr>
          <p:nvPr>
            <p:ph type="title"/>
          </p:nvPr>
        </p:nvSpPr>
        <p:spPr>
          <a:xfrm>
            <a:off x="521208" y="448056"/>
            <a:ext cx="11311128" cy="640080"/>
          </a:xfrm>
        </p:spPr>
        <p:txBody>
          <a:bodyPr>
            <a:normAutofit/>
          </a:bodyPr>
          <a:lstStyle/>
          <a:p>
            <a:r>
              <a:rPr lang="en-US">
                <a:cs typeface="Arial"/>
              </a:rPr>
              <a:t>WHO ARE WE AND WHAT DO WE DO?</a:t>
            </a:r>
          </a:p>
        </p:txBody>
      </p:sp>
      <p:sp>
        <p:nvSpPr>
          <p:cNvPr id="6" name="Content Placeholder 5">
            <a:extLst>
              <a:ext uri="{FF2B5EF4-FFF2-40B4-BE49-F238E27FC236}">
                <a16:creationId xmlns:a16="http://schemas.microsoft.com/office/drawing/2014/main" id="{610E9490-AAF0-5C0A-6189-05421B25F858}"/>
              </a:ext>
            </a:extLst>
          </p:cNvPr>
          <p:cNvSpPr txBox="1">
            <a:spLocks/>
          </p:cNvSpPr>
          <p:nvPr/>
        </p:nvSpPr>
        <p:spPr>
          <a:xfrm>
            <a:off x="5244124" y="1335682"/>
            <a:ext cx="6602536" cy="4480243"/>
          </a:xfrm>
          <a:prstGeom prst="rect">
            <a:avLst/>
          </a:prstGeom>
        </p:spPr>
        <p:txBody>
          <a:bodyPr vert="horz" lIns="91440" tIns="45720" rIns="91440" bIns="45720" rtlCol="0" anchor="t">
            <a:normAutofit fontScale="85000" lnSpcReduction="1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b="1" u="sng">
                <a:cs typeface="Arial"/>
              </a:rPr>
              <a:t>HOW CAN IT HELP YOU?</a:t>
            </a:r>
          </a:p>
          <a:p>
            <a:pPr marL="342900" indent="-342900">
              <a:buChar char="•"/>
            </a:pPr>
            <a:endParaRPr lang="en-US">
              <a:cs typeface="Arial"/>
            </a:endParaRPr>
          </a:p>
          <a:p>
            <a:pPr marL="342900" indent="-342900">
              <a:buChar char="•"/>
            </a:pPr>
            <a:r>
              <a:rPr lang="en-US">
                <a:cs typeface="Arial"/>
              </a:rPr>
              <a:t>Dollar for dollar matching grant to rebuild failing bridges in Connecticut (State General Statute – Ch 240, Sect 13a-175q)</a:t>
            </a:r>
          </a:p>
          <a:p>
            <a:pPr marL="342900" indent="-342900">
              <a:buChar char="•"/>
            </a:pPr>
            <a:endParaRPr lang="en-US">
              <a:cs typeface="Arial"/>
            </a:endParaRPr>
          </a:p>
          <a:p>
            <a:pPr marL="342900" indent="-342900">
              <a:buChar char="•"/>
            </a:pPr>
            <a:r>
              <a:rPr lang="en-US">
                <a:cs typeface="Arial"/>
              </a:rPr>
              <a:t>Municipality runs their own job, while the state helps pay for 50%</a:t>
            </a:r>
          </a:p>
          <a:p>
            <a:pPr marL="342900" indent="-342900">
              <a:buChar char="•"/>
            </a:pPr>
            <a:endParaRPr lang="en-US">
              <a:cs typeface="Arial"/>
            </a:endParaRPr>
          </a:p>
          <a:p>
            <a:pPr marL="342900" indent="-342900">
              <a:buChar char="•"/>
            </a:pPr>
            <a:r>
              <a:rPr lang="en-US">
                <a:cs typeface="Arial"/>
              </a:rPr>
              <a:t>Municipality’s responsible for day-to-day operations to keep things moving. SLBP oversees milestones only.</a:t>
            </a:r>
            <a:endParaRPr lang="en-US"/>
          </a:p>
          <a:p>
            <a:pPr marL="342900" indent="-342900">
              <a:buChar char="•"/>
            </a:pPr>
            <a:endParaRPr lang="en-US">
              <a:cs typeface="Arial"/>
            </a:endParaRPr>
          </a:p>
          <a:p>
            <a:pPr marL="342900" indent="-342900">
              <a:buChar char="•"/>
            </a:pPr>
            <a:r>
              <a:rPr lang="en-US">
                <a:cs typeface="Arial"/>
              </a:rPr>
              <a:t>A bridge can currently already be in design and can still apply for funding (it just cannot be in construction)</a:t>
            </a:r>
          </a:p>
          <a:p>
            <a:pPr marL="342900" indent="-342900">
              <a:buChar char="•"/>
            </a:pPr>
            <a:endParaRPr lang="en-US">
              <a:cs typeface="Arial"/>
            </a:endParaRPr>
          </a:p>
          <a:p>
            <a:pPr marL="342900" indent="-342900">
              <a:buChar char="•"/>
            </a:pPr>
            <a:r>
              <a:rPr lang="en-US">
                <a:cs typeface="Arial"/>
              </a:rPr>
              <a:t>Asking us questions is free versus a consultant</a:t>
            </a:r>
          </a:p>
        </p:txBody>
      </p:sp>
      <p:sp>
        <p:nvSpPr>
          <p:cNvPr id="8" name="Content Placeholder 5">
            <a:extLst>
              <a:ext uri="{FF2B5EF4-FFF2-40B4-BE49-F238E27FC236}">
                <a16:creationId xmlns:a16="http://schemas.microsoft.com/office/drawing/2014/main" id="{57F7C18C-8F9B-17F4-278C-7DD75F67D927}"/>
              </a:ext>
            </a:extLst>
          </p:cNvPr>
          <p:cNvSpPr txBox="1">
            <a:spLocks/>
          </p:cNvSpPr>
          <p:nvPr/>
        </p:nvSpPr>
        <p:spPr>
          <a:xfrm>
            <a:off x="2068412" y="1335682"/>
            <a:ext cx="3082807" cy="4551363"/>
          </a:xfrm>
          <a:prstGeom prst="rect">
            <a:avLst/>
          </a:prstGeom>
        </p:spPr>
        <p:txBody>
          <a:bodyPr vert="horz" lIns="91440" tIns="45720" rIns="91440" bIns="45720" rtlCol="0" anchor="t">
            <a:normAutofit fontScale="850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sz="2800" b="1">
                <a:solidFill>
                  <a:srgbClr val="FF7700"/>
                </a:solidFill>
                <a:cs typeface="Arial"/>
              </a:rPr>
              <a:t>S</a:t>
            </a:r>
            <a:r>
              <a:rPr lang="en-US" b="1">
                <a:cs typeface="Arial"/>
              </a:rPr>
              <a:t>TATE</a:t>
            </a:r>
          </a:p>
          <a:p>
            <a:r>
              <a:rPr lang="en-US" sz="2800" b="1">
                <a:solidFill>
                  <a:srgbClr val="FF7700"/>
                </a:solidFill>
                <a:cs typeface="Arial"/>
              </a:rPr>
              <a:t>L</a:t>
            </a:r>
            <a:r>
              <a:rPr lang="en-US" b="1">
                <a:cs typeface="Arial"/>
              </a:rPr>
              <a:t>OCAL</a:t>
            </a:r>
          </a:p>
          <a:p>
            <a:r>
              <a:rPr lang="en-US" sz="2800" b="1">
                <a:solidFill>
                  <a:srgbClr val="FF7700"/>
                </a:solidFill>
                <a:cs typeface="Arial"/>
              </a:rPr>
              <a:t>B</a:t>
            </a:r>
            <a:r>
              <a:rPr lang="en-US" b="1">
                <a:cs typeface="Arial"/>
              </a:rPr>
              <a:t>RIDGE</a:t>
            </a:r>
          </a:p>
          <a:p>
            <a:r>
              <a:rPr lang="en-US" sz="2800" b="1">
                <a:solidFill>
                  <a:srgbClr val="FF7700"/>
                </a:solidFill>
                <a:cs typeface="Arial"/>
              </a:rPr>
              <a:t>P</a:t>
            </a:r>
            <a:r>
              <a:rPr lang="en-US" b="1">
                <a:cs typeface="Arial"/>
              </a:rPr>
              <a:t>ROGRAM</a:t>
            </a:r>
          </a:p>
          <a:p>
            <a:endParaRPr lang="en-US" b="1">
              <a:cs typeface="Arial"/>
            </a:endParaRPr>
          </a:p>
          <a:p>
            <a:r>
              <a:rPr lang="en-US" sz="2800" b="1">
                <a:solidFill>
                  <a:srgbClr val="FF7700"/>
                </a:solidFill>
                <a:cs typeface="Arial"/>
              </a:rPr>
              <a:t>C</a:t>
            </a:r>
            <a:r>
              <a:rPr lang="en-US" b="1">
                <a:cs typeface="Arial"/>
              </a:rPr>
              <a:t>ONSULTANT</a:t>
            </a:r>
          </a:p>
          <a:p>
            <a:r>
              <a:rPr lang="en-US" sz="2800" b="1">
                <a:solidFill>
                  <a:srgbClr val="FF7700"/>
                </a:solidFill>
                <a:cs typeface="Arial"/>
              </a:rPr>
              <a:t>L</a:t>
            </a:r>
            <a:r>
              <a:rPr lang="en-US" b="1">
                <a:cs typeface="Arial"/>
              </a:rPr>
              <a:t>IAISON</a:t>
            </a:r>
          </a:p>
          <a:p>
            <a:r>
              <a:rPr lang="en-US" sz="2800" b="1">
                <a:solidFill>
                  <a:srgbClr val="FF7700"/>
                </a:solidFill>
                <a:cs typeface="Arial"/>
              </a:rPr>
              <a:t>E</a:t>
            </a:r>
            <a:r>
              <a:rPr lang="en-US" b="1">
                <a:cs typeface="Arial"/>
              </a:rPr>
              <a:t>NGINEERING</a:t>
            </a:r>
          </a:p>
          <a:p>
            <a:endParaRPr lang="en-US" b="1">
              <a:cs typeface="Arial"/>
            </a:endParaRPr>
          </a:p>
          <a:p>
            <a:r>
              <a:rPr lang="en-US" sz="2600" b="1">
                <a:solidFill>
                  <a:srgbClr val="FF7700"/>
                </a:solidFill>
                <a:cs typeface="Arial"/>
              </a:rPr>
              <a:t>BRIDGE DIVISION</a:t>
            </a:r>
          </a:p>
          <a:p>
            <a:r>
              <a:rPr lang="en-US" sz="2600" b="1">
                <a:solidFill>
                  <a:srgbClr val="FF7700"/>
                </a:solidFill>
                <a:cs typeface="Arial"/>
              </a:rPr>
              <a:t>CONNECTICUT DEPARTMENT OF TRANPORTATION</a:t>
            </a:r>
          </a:p>
          <a:p>
            <a:pPr marL="342900" indent="-342900">
              <a:buChar char="•"/>
            </a:pPr>
            <a:endParaRPr lang="en-US" sz="2600">
              <a:solidFill>
                <a:srgbClr val="FF7700"/>
              </a:solidFill>
              <a:cs typeface="Arial"/>
            </a:endParaRPr>
          </a:p>
        </p:txBody>
      </p:sp>
    </p:spTree>
    <p:extLst>
      <p:ext uri="{BB962C8B-B14F-4D97-AF65-F5344CB8AC3E}">
        <p14:creationId xmlns:p14="http://schemas.microsoft.com/office/powerpoint/2010/main" val="426470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7D0E6FC2-C0EF-5956-55C6-2BB1A16883CF}"/>
              </a:ext>
            </a:extLst>
          </p:cNvPr>
          <p:cNvSpPr txBox="1">
            <a:spLocks/>
          </p:cNvSpPr>
          <p:nvPr/>
        </p:nvSpPr>
        <p:spPr>
          <a:xfrm>
            <a:off x="522795" y="441706"/>
            <a:ext cx="11311128" cy="640080"/>
          </a:xfrm>
          <a:prstGeom prst="rect">
            <a:avLst/>
          </a:prstGeom>
          <a:solidFill>
            <a:schemeClr val="accent2">
              <a:lumMod val="75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a:t>June 8, 2023 State Local Bridge Program Status</a:t>
            </a:r>
          </a:p>
        </p:txBody>
      </p:sp>
      <p:sp>
        <p:nvSpPr>
          <p:cNvPr id="7" name="Title 3">
            <a:extLst>
              <a:ext uri="{FF2B5EF4-FFF2-40B4-BE49-F238E27FC236}">
                <a16:creationId xmlns:a16="http://schemas.microsoft.com/office/drawing/2014/main" id="{7CC80CFC-1646-77E8-19AD-7D23DEC34A99}"/>
              </a:ext>
            </a:extLst>
          </p:cNvPr>
          <p:cNvSpPr>
            <a:spLocks noGrp="1"/>
          </p:cNvSpPr>
          <p:nvPr>
            <p:ph type="title"/>
          </p:nvPr>
        </p:nvSpPr>
        <p:spPr>
          <a:xfrm>
            <a:off x="521208" y="448056"/>
            <a:ext cx="11311128" cy="640080"/>
          </a:xfrm>
        </p:spPr>
        <p:txBody>
          <a:bodyPr>
            <a:normAutofit/>
          </a:bodyPr>
          <a:lstStyle/>
          <a:p>
            <a:r>
              <a:rPr lang="en-US">
                <a:cs typeface="Arial"/>
              </a:rPr>
              <a:t>ELIGIBILITY</a:t>
            </a:r>
          </a:p>
        </p:txBody>
      </p:sp>
      <p:sp>
        <p:nvSpPr>
          <p:cNvPr id="4" name="Content Placeholder 5">
            <a:extLst>
              <a:ext uri="{FF2B5EF4-FFF2-40B4-BE49-F238E27FC236}">
                <a16:creationId xmlns:a16="http://schemas.microsoft.com/office/drawing/2014/main" id="{F90E329D-BB80-8349-B19F-E0C245D40EC3}"/>
              </a:ext>
            </a:extLst>
          </p:cNvPr>
          <p:cNvSpPr txBox="1">
            <a:spLocks/>
          </p:cNvSpPr>
          <p:nvPr/>
        </p:nvSpPr>
        <p:spPr>
          <a:xfrm>
            <a:off x="1418172" y="1711603"/>
            <a:ext cx="3458727" cy="3606483"/>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marL="342900" indent="-342900">
              <a:buChar char="•"/>
            </a:pPr>
            <a:r>
              <a:rPr lang="en-US">
                <a:cs typeface="Arial"/>
              </a:rPr>
              <a:t>Municipally owned (not on a state route) bridge</a:t>
            </a:r>
            <a:endParaRPr lang="en-US"/>
          </a:p>
          <a:p>
            <a:pPr marL="342900" indent="-342900">
              <a:buChar char="•"/>
            </a:pPr>
            <a:endParaRPr lang="en-US">
              <a:cs typeface="Arial"/>
            </a:endParaRPr>
          </a:p>
          <a:p>
            <a:pPr marL="342900" indent="-342900">
              <a:buChar char="•"/>
            </a:pPr>
            <a:r>
              <a:rPr lang="en-US">
                <a:cs typeface="Arial"/>
              </a:rPr>
              <a:t>Serves a public roadway</a:t>
            </a:r>
          </a:p>
          <a:p>
            <a:pPr marL="342900" indent="-342900">
              <a:buChar char="•"/>
            </a:pPr>
            <a:endParaRPr lang="en-US">
              <a:cs typeface="Arial"/>
            </a:endParaRPr>
          </a:p>
          <a:p>
            <a:pPr marL="342900" indent="-342900">
              <a:buChar char="•"/>
            </a:pPr>
            <a:r>
              <a:rPr lang="en-US">
                <a:cs typeface="Arial"/>
              </a:rPr>
              <a:t>6'-0" or more clear span</a:t>
            </a:r>
          </a:p>
          <a:p>
            <a:pPr marL="342900" indent="-342900">
              <a:buChar char="•"/>
            </a:pPr>
            <a:endParaRPr lang="en-US">
              <a:cs typeface="Arial"/>
            </a:endParaRPr>
          </a:p>
          <a:p>
            <a:pPr marL="342900" indent="-342900">
              <a:buChar char="•"/>
            </a:pPr>
            <a:r>
              <a:rPr lang="en-US">
                <a:cs typeface="Arial"/>
              </a:rPr>
              <a:t>Poor condition</a:t>
            </a:r>
          </a:p>
          <a:p>
            <a:pPr marL="342900" indent="-342900">
              <a:buChar char="•"/>
            </a:pPr>
            <a:endParaRPr lang="en-US">
              <a:cs typeface="Arial"/>
            </a:endParaRPr>
          </a:p>
        </p:txBody>
      </p:sp>
      <p:pic>
        <p:nvPicPr>
          <p:cNvPr id="3" name="Picture 2">
            <a:extLst>
              <a:ext uri="{FF2B5EF4-FFF2-40B4-BE49-F238E27FC236}">
                <a16:creationId xmlns:a16="http://schemas.microsoft.com/office/drawing/2014/main" id="{6BD7CC04-DBCB-ED9C-F3C4-CA13BA173E58}"/>
              </a:ext>
            </a:extLst>
          </p:cNvPr>
          <p:cNvPicPr>
            <a:picLocks noChangeAspect="1"/>
          </p:cNvPicPr>
          <p:nvPr/>
        </p:nvPicPr>
        <p:blipFill rotWithShape="1">
          <a:blip r:embed="rId3"/>
          <a:srcRect t="30000" b="26667"/>
          <a:stretch/>
        </p:blipFill>
        <p:spPr>
          <a:xfrm>
            <a:off x="5313680" y="3131312"/>
            <a:ext cx="6471920" cy="2187044"/>
          </a:xfrm>
          <a:prstGeom prst="rect">
            <a:avLst/>
          </a:prstGeom>
        </p:spPr>
      </p:pic>
      <p:cxnSp>
        <p:nvCxnSpPr>
          <p:cNvPr id="9" name="Straight Arrow Connector 8">
            <a:extLst>
              <a:ext uri="{FF2B5EF4-FFF2-40B4-BE49-F238E27FC236}">
                <a16:creationId xmlns:a16="http://schemas.microsoft.com/office/drawing/2014/main" id="{F16D9AF0-ADD2-9CFE-F8FF-32826D8DE965}"/>
              </a:ext>
            </a:extLst>
          </p:cNvPr>
          <p:cNvCxnSpPr/>
          <p:nvPr/>
        </p:nvCxnSpPr>
        <p:spPr>
          <a:xfrm>
            <a:off x="7315200" y="4617720"/>
            <a:ext cx="0" cy="1056640"/>
          </a:xfrm>
          <a:prstGeom prst="straightConnector1">
            <a:avLst/>
          </a:prstGeom>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744A48F3-0CF2-5C2A-5F1E-04B443143B26}"/>
              </a:ext>
            </a:extLst>
          </p:cNvPr>
          <p:cNvCxnSpPr>
            <a:cxnSpLocks/>
          </p:cNvCxnSpPr>
          <p:nvPr/>
        </p:nvCxnSpPr>
        <p:spPr>
          <a:xfrm>
            <a:off x="9743439" y="4627879"/>
            <a:ext cx="0" cy="1056640"/>
          </a:xfrm>
          <a:prstGeom prst="straightConnector1">
            <a:avLst/>
          </a:prstGeom>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B457A323-C29E-E048-4F2E-9FBFBBAC4B00}"/>
              </a:ext>
            </a:extLst>
          </p:cNvPr>
          <p:cNvCxnSpPr/>
          <p:nvPr/>
        </p:nvCxnSpPr>
        <p:spPr>
          <a:xfrm>
            <a:off x="7315835" y="5573395"/>
            <a:ext cx="2418080" cy="1016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D5452EEE-0B34-9D5B-84E9-D66A8E0E8D2E}"/>
              </a:ext>
            </a:extLst>
          </p:cNvPr>
          <p:cNvSpPr txBox="1"/>
          <p:nvPr/>
        </p:nvSpPr>
        <p:spPr>
          <a:xfrm>
            <a:off x="8209280" y="5252916"/>
            <a:ext cx="873760" cy="379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6'-0" +</a:t>
            </a:r>
          </a:p>
        </p:txBody>
      </p:sp>
      <p:pic>
        <p:nvPicPr>
          <p:cNvPr id="13" name="Picture 12">
            <a:extLst>
              <a:ext uri="{FF2B5EF4-FFF2-40B4-BE49-F238E27FC236}">
                <a16:creationId xmlns:a16="http://schemas.microsoft.com/office/drawing/2014/main" id="{8B25FA83-5020-C165-A984-65316882852E}"/>
              </a:ext>
            </a:extLst>
          </p:cNvPr>
          <p:cNvPicPr>
            <a:picLocks noChangeAspect="1"/>
          </p:cNvPicPr>
          <p:nvPr/>
        </p:nvPicPr>
        <p:blipFill>
          <a:blip r:embed="rId4"/>
          <a:stretch>
            <a:fillRect/>
          </a:stretch>
        </p:blipFill>
        <p:spPr>
          <a:xfrm>
            <a:off x="6390640" y="1600200"/>
            <a:ext cx="1107440" cy="1107440"/>
          </a:xfrm>
          <a:prstGeom prst="rect">
            <a:avLst/>
          </a:prstGeom>
        </p:spPr>
      </p:pic>
      <p:pic>
        <p:nvPicPr>
          <p:cNvPr id="16" name="Picture 15">
            <a:extLst>
              <a:ext uri="{FF2B5EF4-FFF2-40B4-BE49-F238E27FC236}">
                <a16:creationId xmlns:a16="http://schemas.microsoft.com/office/drawing/2014/main" id="{F58A8817-A82E-0365-B812-B5A2A06408B2}"/>
              </a:ext>
            </a:extLst>
          </p:cNvPr>
          <p:cNvPicPr>
            <a:picLocks noChangeAspect="1"/>
          </p:cNvPicPr>
          <p:nvPr/>
        </p:nvPicPr>
        <p:blipFill>
          <a:blip r:embed="rId5"/>
          <a:stretch>
            <a:fillRect/>
          </a:stretch>
        </p:blipFill>
        <p:spPr>
          <a:xfrm>
            <a:off x="5953760" y="1254760"/>
            <a:ext cx="1981200" cy="1981200"/>
          </a:xfrm>
          <a:prstGeom prst="rect">
            <a:avLst/>
          </a:prstGeom>
        </p:spPr>
      </p:pic>
      <p:pic>
        <p:nvPicPr>
          <p:cNvPr id="17" name="Picture 16">
            <a:extLst>
              <a:ext uri="{FF2B5EF4-FFF2-40B4-BE49-F238E27FC236}">
                <a16:creationId xmlns:a16="http://schemas.microsoft.com/office/drawing/2014/main" id="{1C80FE08-67A5-F4B1-D897-B636A7F166A2}"/>
              </a:ext>
            </a:extLst>
          </p:cNvPr>
          <p:cNvPicPr>
            <a:picLocks noChangeAspect="1"/>
          </p:cNvPicPr>
          <p:nvPr/>
        </p:nvPicPr>
        <p:blipFill>
          <a:blip r:embed="rId6"/>
          <a:stretch>
            <a:fillRect/>
          </a:stretch>
        </p:blipFill>
        <p:spPr>
          <a:xfrm>
            <a:off x="9083040" y="1518920"/>
            <a:ext cx="2143760" cy="1452880"/>
          </a:xfrm>
          <a:prstGeom prst="rect">
            <a:avLst/>
          </a:prstGeom>
          <a:ln>
            <a:noFill/>
          </a:ln>
          <a:effectLst>
            <a:softEdge rad="112500"/>
          </a:effectLst>
        </p:spPr>
      </p:pic>
      <p:sp>
        <p:nvSpPr>
          <p:cNvPr id="14" name="Footer Placeholder 4">
            <a:extLst>
              <a:ext uri="{FF2B5EF4-FFF2-40B4-BE49-F238E27FC236}">
                <a16:creationId xmlns:a16="http://schemas.microsoft.com/office/drawing/2014/main" id="{9A9E2D74-D640-4497-940C-CD297BCE5558}"/>
              </a:ext>
            </a:extLst>
          </p:cNvPr>
          <p:cNvSpPr txBox="1">
            <a:spLocks/>
          </p:cNvSpPr>
          <p:nvPr/>
        </p:nvSpPr>
        <p:spPr>
          <a:xfrm>
            <a:off x="1495297" y="5730875"/>
            <a:ext cx="10076687"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Note: Bridges not eligible for SLBP may be eligible for Federal Local bridge Program, we encourage you to inquire within</a:t>
            </a:r>
            <a:endParaRPr lang="en-US">
              <a:cs typeface="Arial"/>
            </a:endParaRPr>
          </a:p>
        </p:txBody>
      </p:sp>
    </p:spTree>
    <p:extLst>
      <p:ext uri="{BB962C8B-B14F-4D97-AF65-F5344CB8AC3E}">
        <p14:creationId xmlns:p14="http://schemas.microsoft.com/office/powerpoint/2010/main" val="301248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7D0E6FC2-C0EF-5956-55C6-2BB1A16883CF}"/>
              </a:ext>
            </a:extLst>
          </p:cNvPr>
          <p:cNvSpPr txBox="1">
            <a:spLocks/>
          </p:cNvSpPr>
          <p:nvPr/>
        </p:nvSpPr>
        <p:spPr>
          <a:xfrm>
            <a:off x="522795" y="441706"/>
            <a:ext cx="11311128" cy="640080"/>
          </a:xfrm>
          <a:prstGeom prst="rect">
            <a:avLst/>
          </a:prstGeom>
          <a:solidFill>
            <a:schemeClr val="accent2">
              <a:lumMod val="75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a:t>June 8, 2023 State Local Bridge Program Status</a:t>
            </a:r>
          </a:p>
        </p:txBody>
      </p:sp>
      <p:sp>
        <p:nvSpPr>
          <p:cNvPr id="7" name="Title 3">
            <a:extLst>
              <a:ext uri="{FF2B5EF4-FFF2-40B4-BE49-F238E27FC236}">
                <a16:creationId xmlns:a16="http://schemas.microsoft.com/office/drawing/2014/main" id="{7CC80CFC-1646-77E8-19AD-7D23DEC34A99}"/>
              </a:ext>
            </a:extLst>
          </p:cNvPr>
          <p:cNvSpPr>
            <a:spLocks noGrp="1"/>
          </p:cNvSpPr>
          <p:nvPr>
            <p:ph type="title"/>
          </p:nvPr>
        </p:nvSpPr>
        <p:spPr>
          <a:xfrm>
            <a:off x="521208" y="448056"/>
            <a:ext cx="11311128" cy="640080"/>
          </a:xfrm>
        </p:spPr>
        <p:txBody>
          <a:bodyPr>
            <a:normAutofit/>
          </a:bodyPr>
          <a:lstStyle/>
          <a:p>
            <a:r>
              <a:rPr lang="en-US">
                <a:cs typeface="Arial"/>
              </a:rPr>
              <a:t>PROGRAM GENERAL FUNCTIONALITY HIGHLIGHTS</a:t>
            </a:r>
          </a:p>
        </p:txBody>
      </p:sp>
      <p:sp>
        <p:nvSpPr>
          <p:cNvPr id="4" name="Content Placeholder 5">
            <a:extLst>
              <a:ext uri="{FF2B5EF4-FFF2-40B4-BE49-F238E27FC236}">
                <a16:creationId xmlns:a16="http://schemas.microsoft.com/office/drawing/2014/main" id="{F90E329D-BB80-8349-B19F-E0C245D40EC3}"/>
              </a:ext>
            </a:extLst>
          </p:cNvPr>
          <p:cNvSpPr txBox="1">
            <a:spLocks/>
          </p:cNvSpPr>
          <p:nvPr/>
        </p:nvSpPr>
        <p:spPr>
          <a:xfrm>
            <a:off x="1275932" y="1274723"/>
            <a:ext cx="10560567" cy="4571683"/>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marL="342900" indent="-342900">
              <a:buChar char="•"/>
            </a:pPr>
            <a:r>
              <a:rPr lang="en-US">
                <a:cs typeface="Arial"/>
              </a:rPr>
              <a:t>SLBP acts as a steward to apply grants in volume</a:t>
            </a:r>
          </a:p>
          <a:p>
            <a:endParaRPr lang="en-US">
              <a:cs typeface="Arial"/>
            </a:endParaRPr>
          </a:p>
          <a:p>
            <a:pPr marL="342900" indent="-342900">
              <a:buChar char="•"/>
            </a:pPr>
            <a:r>
              <a:rPr lang="en-US">
                <a:cs typeface="Arial"/>
              </a:rPr>
              <a:t>SLBP cannot review all jobs very closely due to project volume (currently 100+ active)</a:t>
            </a:r>
          </a:p>
          <a:p>
            <a:pPr marL="342900" indent="-342900">
              <a:buChar char="•"/>
            </a:pPr>
            <a:endParaRPr lang="en-US">
              <a:cs typeface="Arial"/>
            </a:endParaRPr>
          </a:p>
          <a:p>
            <a:pPr marL="342900" indent="-342900">
              <a:buChar char="•"/>
            </a:pPr>
            <a:r>
              <a:rPr lang="en-US">
                <a:cs typeface="Arial"/>
              </a:rPr>
              <a:t>Municipalities assume all liability of design as their own representatives sign and seal</a:t>
            </a:r>
          </a:p>
          <a:p>
            <a:pPr marL="342900" indent="-342900">
              <a:buChar char="•"/>
            </a:pPr>
            <a:endParaRPr lang="en-US">
              <a:cs typeface="Arial"/>
            </a:endParaRPr>
          </a:p>
          <a:p>
            <a:pPr marL="342900" indent="-342900">
              <a:buChar char="•"/>
            </a:pPr>
            <a:r>
              <a:rPr lang="en-US">
                <a:cs typeface="Arial"/>
              </a:rPr>
              <a:t>OEP/EPC, ROW, and SLBP are the only CTDOT departments that deal directly with projects</a:t>
            </a:r>
          </a:p>
          <a:p>
            <a:pPr marL="342900" indent="-342900">
              <a:buChar char="•"/>
            </a:pPr>
            <a:endParaRPr lang="en-US">
              <a:cs typeface="Arial"/>
            </a:endParaRPr>
          </a:p>
          <a:p>
            <a:endParaRPr lang="en-US">
              <a:cs typeface="Arial"/>
            </a:endParaRPr>
          </a:p>
        </p:txBody>
      </p:sp>
      <p:pic>
        <p:nvPicPr>
          <p:cNvPr id="3" name="Picture 2">
            <a:extLst>
              <a:ext uri="{FF2B5EF4-FFF2-40B4-BE49-F238E27FC236}">
                <a16:creationId xmlns:a16="http://schemas.microsoft.com/office/drawing/2014/main" id="{FBD50AB8-378E-6185-5F8D-321C053FDF15}"/>
              </a:ext>
            </a:extLst>
          </p:cNvPr>
          <p:cNvPicPr>
            <a:picLocks noChangeAspect="1"/>
          </p:cNvPicPr>
          <p:nvPr/>
        </p:nvPicPr>
        <p:blipFill>
          <a:blip r:embed="rId3"/>
          <a:stretch>
            <a:fillRect/>
          </a:stretch>
        </p:blipFill>
        <p:spPr>
          <a:xfrm>
            <a:off x="4577080" y="4494394"/>
            <a:ext cx="3037840" cy="1633781"/>
          </a:xfrm>
          <a:prstGeom prst="rect">
            <a:avLst/>
          </a:prstGeom>
        </p:spPr>
      </p:pic>
    </p:spTree>
    <p:extLst>
      <p:ext uri="{BB962C8B-B14F-4D97-AF65-F5344CB8AC3E}">
        <p14:creationId xmlns:p14="http://schemas.microsoft.com/office/powerpoint/2010/main" val="85013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0EB41AA-D15D-49F6-9DED-6413F0D002BA}"/>
              </a:ext>
            </a:extLst>
          </p:cNvPr>
          <p:cNvSpPr txBox="1">
            <a:spLocks/>
          </p:cNvSpPr>
          <p:nvPr/>
        </p:nvSpPr>
        <p:spPr>
          <a:xfrm>
            <a:off x="1149587" y="1245859"/>
            <a:ext cx="4627881" cy="4647964"/>
          </a:xfrm>
          <a:prstGeom prst="rect">
            <a:avLst/>
          </a:prstGeom>
        </p:spPr>
        <p:txBody>
          <a:bodyPr lIns="91440" tIns="45720" rIns="91440" bIns="45720" anchor="t">
            <a:normAutofit fontScale="850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defRPr/>
            </a:pPr>
            <a:r>
              <a:rPr lang="en-US" b="1" u="sng">
                <a:latin typeface="Arial" panose="020B0604020202020204"/>
                <a:cs typeface="Arial"/>
              </a:rPr>
              <a:t>Old Processes:</a:t>
            </a:r>
          </a:p>
          <a:p>
            <a:pPr>
              <a:defRPr/>
            </a:pPr>
            <a:endParaRPr lang="en-US">
              <a:latin typeface="Arial" panose="020B0604020202020204"/>
              <a:cs typeface="Arial"/>
            </a:endParaRPr>
          </a:p>
          <a:p>
            <a:pPr marL="457200" indent="-457200">
              <a:buAutoNum type="arabicPeriod"/>
              <a:defRPr/>
            </a:pPr>
            <a:r>
              <a:rPr lang="en-US">
                <a:latin typeface="Arial" panose="020B0604020202020204"/>
                <a:cs typeface="Arial"/>
              </a:rPr>
              <a:t>Compile Annual Eligible Bridge List manually</a:t>
            </a:r>
            <a:endParaRPr lang="en-US" sz="2000" b="0" i="0" u="none" strike="noStrike" kern="1200" cap="none" spc="0" normalizeH="0" baseline="0" noProof="0">
              <a:ln>
                <a:noFill/>
              </a:ln>
              <a:solidFill>
                <a:srgbClr val="002060"/>
              </a:solidFill>
              <a:effectLst/>
              <a:uLnTx/>
              <a:uFillTx/>
              <a:latin typeface="Arial" panose="020B0604020202020204"/>
              <a:cs typeface="Arial" panose="020B0604020202020204"/>
            </a:endParaRPr>
          </a:p>
          <a:p>
            <a:pPr marL="457200" indent="-457200">
              <a:buAutoNum type="arabicPeriod"/>
              <a:defRPr/>
            </a:pPr>
            <a:r>
              <a:rPr lang="en-US">
                <a:latin typeface="Arial" panose="020B0604020202020204"/>
                <a:cs typeface="Arial" panose="020B0604020202020204"/>
              </a:rPr>
              <a:t>Compute bridge sufficiency/priority ratings for program applications</a:t>
            </a:r>
          </a:p>
          <a:p>
            <a:pPr marL="457200" indent="-457200">
              <a:buAutoNum type="arabicPeriod"/>
              <a:defRPr/>
            </a:pPr>
            <a:r>
              <a:rPr lang="en-US">
                <a:latin typeface="Arial" panose="020B0604020202020204"/>
                <a:cs typeface="Arial" panose="020B0604020202020204"/>
              </a:rPr>
              <a:t>Closing documents</a:t>
            </a:r>
          </a:p>
          <a:p>
            <a:pPr marL="457200" indent="-457200">
              <a:buAutoNum type="arabicPeriod"/>
              <a:defRPr/>
            </a:pPr>
            <a:r>
              <a:rPr lang="en-US">
                <a:latin typeface="Arial" panose="020B0604020202020204"/>
                <a:cs typeface="Arial" panose="020B0604020202020204"/>
              </a:rPr>
              <a:t>Attorney General review and signoff prior to grant issuance</a:t>
            </a:r>
            <a:endParaRPr lang="en-US" sz="2000" b="0" i="0" u="none" strike="noStrike" kern="1200" cap="none" spc="0" normalizeH="0" baseline="0" noProof="0">
              <a:ln>
                <a:noFill/>
              </a:ln>
              <a:solidFill>
                <a:srgbClr val="002060"/>
              </a:solidFill>
              <a:effectLst/>
              <a:uLnTx/>
              <a:uFillTx/>
              <a:latin typeface="Arial" panose="020B0604020202020204"/>
              <a:cs typeface="Arial" panose="020B0604020202020204"/>
            </a:endParaRPr>
          </a:p>
          <a:p>
            <a:pPr marL="457200" indent="-457200">
              <a:buAutoNum type="arabicPeriod"/>
              <a:defRPr/>
            </a:pPr>
            <a:r>
              <a:rPr lang="en-US">
                <a:latin typeface="Arial" panose="020B0604020202020204"/>
                <a:cs typeface="Arial" panose="020B0604020202020204"/>
              </a:rPr>
              <a:t>Municipalities alert CTDOT at design completion of NBI bridge status</a:t>
            </a:r>
          </a:p>
          <a:p>
            <a:pPr marL="457200" indent="-457200">
              <a:buAutoNum type="arabicPeriod"/>
              <a:defRPr/>
            </a:pPr>
            <a:r>
              <a:rPr lang="en-US">
                <a:latin typeface="Arial" panose="020B0604020202020204"/>
                <a:cs typeface="Arial" panose="020B0604020202020204"/>
              </a:rPr>
              <a:t>$10,000,000.00 annual funding allotment</a:t>
            </a:r>
          </a:p>
          <a:p>
            <a:pPr marL="457200" indent="-457200">
              <a:buAutoNum type="arabicPeriod"/>
              <a:defRPr/>
            </a:pPr>
            <a:r>
              <a:rPr lang="en-US">
                <a:latin typeface="Arial" panose="020B0604020202020204"/>
                <a:cs typeface="Arial" panose="020B0604020202020204"/>
              </a:rPr>
              <a:t>Supplemental Application due in 12 months, not requiring construction bidding</a:t>
            </a:r>
          </a:p>
          <a:p>
            <a:pPr marL="457200" indent="-457200">
              <a:buAutoNum type="arabicPeriod"/>
              <a:defRPr/>
            </a:pPr>
            <a:r>
              <a:rPr lang="en-US">
                <a:latin typeface="Arial" panose="020B0604020202020204"/>
                <a:cs typeface="Arial" panose="020B0604020202020204"/>
              </a:rPr>
              <a:t>Annual class acceptance to program prior to confirmation of funding allotment</a:t>
            </a:r>
          </a:p>
          <a:p>
            <a:pPr marL="457200" indent="-457200">
              <a:buAutoNum type="arabicPeriod"/>
              <a:defRPr/>
            </a:pPr>
            <a:r>
              <a:rPr lang="en-US">
                <a:latin typeface="Arial" panose="020B0604020202020204"/>
                <a:cs typeface="Arial" panose="020B0604020202020204"/>
              </a:rPr>
              <a:t>Open ended individual project budgets</a:t>
            </a:r>
          </a:p>
          <a:p>
            <a:pPr marL="457200" indent="-457200">
              <a:buAutoNum type="arabicPeriod"/>
              <a:defRPr/>
            </a:pPr>
            <a:endParaRPr lang="en-US">
              <a:latin typeface="Arial" panose="020B0604020202020204"/>
              <a:cs typeface="Arial" panose="020B0604020202020204"/>
            </a:endParaRPr>
          </a:p>
          <a:p>
            <a:pPr>
              <a:defRPr/>
            </a:pPr>
            <a:endParaRPr lang="en-US">
              <a:latin typeface="Arial" panose="020B0604020202020204"/>
              <a:cs typeface="Arial" panose="020B0604020202020204"/>
            </a:endParaRP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7D0E6FC2-C0EF-5956-55C6-2BB1A16883CF}"/>
              </a:ext>
            </a:extLst>
          </p:cNvPr>
          <p:cNvSpPr txBox="1">
            <a:spLocks/>
          </p:cNvSpPr>
          <p:nvPr/>
        </p:nvSpPr>
        <p:spPr>
          <a:xfrm>
            <a:off x="522795" y="441706"/>
            <a:ext cx="11311128" cy="640080"/>
          </a:xfrm>
          <a:prstGeom prst="rect">
            <a:avLst/>
          </a:prstGeom>
          <a:solidFill>
            <a:schemeClr val="accent2">
              <a:lumMod val="75000"/>
            </a:schemeClr>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a:t>June 8, 2023 State Local Bridge Program Status</a:t>
            </a:r>
          </a:p>
        </p:txBody>
      </p:sp>
      <p:sp>
        <p:nvSpPr>
          <p:cNvPr id="7" name="Title 3">
            <a:extLst>
              <a:ext uri="{FF2B5EF4-FFF2-40B4-BE49-F238E27FC236}">
                <a16:creationId xmlns:a16="http://schemas.microsoft.com/office/drawing/2014/main" id="{7CC80CFC-1646-77E8-19AD-7D23DEC34A99}"/>
              </a:ext>
            </a:extLst>
          </p:cNvPr>
          <p:cNvSpPr>
            <a:spLocks noGrp="1"/>
          </p:cNvSpPr>
          <p:nvPr>
            <p:ph type="title"/>
          </p:nvPr>
        </p:nvSpPr>
        <p:spPr>
          <a:xfrm>
            <a:off x="521208" y="448056"/>
            <a:ext cx="11311128" cy="640080"/>
          </a:xfrm>
        </p:spPr>
        <p:txBody>
          <a:bodyPr/>
          <a:lstStyle/>
          <a:p>
            <a:r>
              <a:rPr lang="en-US">
                <a:cs typeface="Arial"/>
              </a:rPr>
              <a:t>PROGRAM CHANGES SINCE 2022 Q4 PERSONELL TRANSITION</a:t>
            </a:r>
          </a:p>
        </p:txBody>
      </p:sp>
      <p:sp>
        <p:nvSpPr>
          <p:cNvPr id="8" name="Content Placeholder 2">
            <a:extLst>
              <a:ext uri="{FF2B5EF4-FFF2-40B4-BE49-F238E27FC236}">
                <a16:creationId xmlns:a16="http://schemas.microsoft.com/office/drawing/2014/main" id="{F0635AA1-2C1F-679B-FB78-E0F5F7D1B4B8}"/>
              </a:ext>
            </a:extLst>
          </p:cNvPr>
          <p:cNvSpPr txBox="1">
            <a:spLocks/>
          </p:cNvSpPr>
          <p:nvPr/>
        </p:nvSpPr>
        <p:spPr>
          <a:xfrm>
            <a:off x="6094650" y="1245858"/>
            <a:ext cx="5096828" cy="4719401"/>
          </a:xfrm>
          <a:prstGeom prst="rect">
            <a:avLst/>
          </a:prstGeom>
        </p:spPr>
        <p:txBody>
          <a:bodyPr lIns="91440" tIns="45720" rIns="91440" bIns="45720" anchor="t">
            <a:normAutofit fontScale="850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defRPr/>
            </a:pPr>
            <a:r>
              <a:rPr lang="en-US" b="1" u="sng">
                <a:latin typeface="Arial" panose="020B0604020202020204"/>
                <a:cs typeface="Arial"/>
              </a:rPr>
              <a:t>Amended  Processes:</a:t>
            </a:r>
          </a:p>
          <a:p>
            <a:pPr>
              <a:defRPr/>
            </a:pPr>
            <a:endParaRPr lang="en-US">
              <a:latin typeface="Arial" panose="020B0604020202020204"/>
              <a:cs typeface="Arial"/>
            </a:endParaRPr>
          </a:p>
          <a:p>
            <a:pPr marL="457200" indent="-457200">
              <a:buAutoNum type="arabicPeriod"/>
              <a:defRPr/>
            </a:pPr>
            <a:r>
              <a:rPr lang="en-US">
                <a:latin typeface="Arial" panose="020B0604020202020204"/>
                <a:cs typeface="Arial"/>
              </a:rPr>
              <a:t>Live updating automated Eligible Bridge List (performed alongside Bridge Management)</a:t>
            </a:r>
            <a:endParaRPr lang="en-US" sz="2000" b="0" i="0" u="none" strike="noStrike" kern="1200" cap="none" spc="0" normalizeH="0" baseline="0" noProof="0">
              <a:ln>
                <a:noFill/>
              </a:ln>
              <a:solidFill>
                <a:srgbClr val="002060"/>
              </a:solidFill>
              <a:effectLst/>
              <a:uLnTx/>
              <a:uFillTx/>
              <a:latin typeface="Arial" panose="020B0604020202020204"/>
              <a:cs typeface="Arial" panose="020B0604020202020204"/>
            </a:endParaRPr>
          </a:p>
          <a:p>
            <a:pPr marL="457200" indent="-457200">
              <a:buAutoNum type="arabicPeriod"/>
              <a:defRPr/>
            </a:pPr>
            <a:r>
              <a:rPr lang="en-US">
                <a:latin typeface="Arial" panose="020B0604020202020204"/>
                <a:cs typeface="Arial" panose="020B0604020202020204"/>
              </a:rPr>
              <a:t>Application process formalization notices issued to all municipalities and consultants</a:t>
            </a:r>
          </a:p>
          <a:p>
            <a:pPr marL="457200" indent="-457200">
              <a:buAutoNum type="arabicPeriod"/>
              <a:defRPr/>
            </a:pPr>
            <a:r>
              <a:rPr lang="en-US">
                <a:latin typeface="Arial" panose="020B0604020202020204"/>
                <a:cs typeface="Arial" panose="020B0604020202020204"/>
              </a:rPr>
              <a:t>Closing documents eliminated from program</a:t>
            </a:r>
          </a:p>
          <a:p>
            <a:pPr marL="457200" indent="-457200">
              <a:buAutoNum type="arabicPeriod"/>
              <a:defRPr/>
            </a:pPr>
            <a:r>
              <a:rPr lang="en-US">
                <a:latin typeface="Arial" panose="020B0604020202020204"/>
                <a:cs typeface="Arial" panose="020B0604020202020204"/>
              </a:rPr>
              <a:t>Attorney General review and signoff prior to grant issuance eliminated from program</a:t>
            </a:r>
            <a:endParaRPr lang="en-US" sz="2000" b="0" i="0" u="none" strike="noStrike" kern="1200" cap="none" spc="0" normalizeH="0" baseline="0" noProof="0">
              <a:ln>
                <a:noFill/>
              </a:ln>
              <a:solidFill>
                <a:srgbClr val="002060"/>
              </a:solidFill>
              <a:effectLst/>
              <a:uLnTx/>
              <a:uFillTx/>
              <a:latin typeface="Arial" panose="020B0604020202020204"/>
              <a:cs typeface="Arial" panose="020B0604020202020204"/>
            </a:endParaRPr>
          </a:p>
          <a:p>
            <a:pPr marL="457200" indent="-457200">
              <a:buAutoNum type="arabicPeriod"/>
              <a:defRPr/>
            </a:pPr>
            <a:r>
              <a:rPr lang="en-US">
                <a:latin typeface="Arial" panose="020B0604020202020204"/>
                <a:cs typeface="Arial" panose="020B0604020202020204"/>
              </a:rPr>
              <a:t>Municipalities must alert CT DOT if current or new structure will be on NBI and must provide a 60% design submission</a:t>
            </a:r>
          </a:p>
          <a:p>
            <a:pPr marL="457200" indent="-457200">
              <a:buAutoNum type="arabicPeriod"/>
              <a:defRPr/>
            </a:pPr>
            <a:r>
              <a:rPr lang="en-US">
                <a:latin typeface="Arial" panose="020B0604020202020204"/>
                <a:cs typeface="Arial" panose="020B0604020202020204"/>
              </a:rPr>
              <a:t>$20,000,000.00 annual funding allotment</a:t>
            </a:r>
          </a:p>
          <a:p>
            <a:pPr marL="457200" indent="-457200">
              <a:buAutoNum type="arabicPeriod"/>
              <a:defRPr/>
            </a:pPr>
            <a:r>
              <a:rPr lang="en-US">
                <a:latin typeface="Arial" panose="020B0604020202020204"/>
                <a:cs typeface="Arial" panose="020B0604020202020204"/>
              </a:rPr>
              <a:t>Supplemental Application due in 18 months, after construction bidding</a:t>
            </a:r>
          </a:p>
          <a:p>
            <a:pPr marL="457200" indent="-457200">
              <a:buAutoNum type="arabicPeriod"/>
              <a:defRPr/>
            </a:pPr>
            <a:r>
              <a:rPr lang="en-US">
                <a:latin typeface="Arial" panose="020B0604020202020204"/>
                <a:cs typeface="Arial" panose="020B0604020202020204"/>
              </a:rPr>
              <a:t>Annual class acceptance pushed back until funding allotment guaranteed</a:t>
            </a:r>
          </a:p>
          <a:p>
            <a:pPr marL="457200" indent="-457200">
              <a:buAutoNum type="arabicPeriod"/>
              <a:defRPr/>
            </a:pPr>
            <a:r>
              <a:rPr lang="en-US">
                <a:latin typeface="Arial" panose="020B0604020202020204"/>
                <a:cs typeface="Arial" panose="020B0604020202020204"/>
              </a:rPr>
              <a:t>Project cost cap introduced at CTF phase</a:t>
            </a:r>
          </a:p>
          <a:p>
            <a:pPr>
              <a:defRPr/>
            </a:pPr>
            <a:endParaRPr lang="en-US">
              <a:latin typeface="Arial" panose="020B0604020202020204"/>
              <a:cs typeface="Arial" panose="020B0604020202020204"/>
            </a:endParaRPr>
          </a:p>
        </p:txBody>
      </p:sp>
    </p:spTree>
    <p:extLst>
      <p:ext uri="{BB962C8B-B14F-4D97-AF65-F5344CB8AC3E}">
        <p14:creationId xmlns:p14="http://schemas.microsoft.com/office/powerpoint/2010/main" val="166349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0A9A3-5C20-6F05-473D-0AD5EAEB5AD0}"/>
              </a:ext>
            </a:extLst>
          </p:cNvPr>
          <p:cNvSpPr>
            <a:spLocks noGrp="1"/>
          </p:cNvSpPr>
          <p:nvPr>
            <p:ph type="title"/>
          </p:nvPr>
        </p:nvSpPr>
        <p:spPr/>
        <p:txBody>
          <a:bodyPr/>
          <a:lstStyle/>
          <a:p>
            <a:r>
              <a:rPr lang="en-US">
                <a:cs typeface="Arial"/>
              </a:rPr>
              <a:t>STANDARD SLBP PROJECT PROCESS</a:t>
            </a:r>
          </a:p>
        </p:txBody>
      </p:sp>
      <p:sp>
        <p:nvSpPr>
          <p:cNvPr id="7" name="Content Placeholder 5">
            <a:extLst>
              <a:ext uri="{FF2B5EF4-FFF2-40B4-BE49-F238E27FC236}">
                <a16:creationId xmlns:a16="http://schemas.microsoft.com/office/drawing/2014/main" id="{CCCD414F-4231-D4D3-4C18-5BD741065753}"/>
              </a:ext>
            </a:extLst>
          </p:cNvPr>
          <p:cNvSpPr txBox="1">
            <a:spLocks/>
          </p:cNvSpPr>
          <p:nvPr/>
        </p:nvSpPr>
        <p:spPr>
          <a:xfrm>
            <a:off x="1498600" y="1342718"/>
            <a:ext cx="5345938" cy="4571683"/>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marL="457200" indent="-457200">
              <a:buAutoNum type="arabicPeriod"/>
            </a:pPr>
            <a:r>
              <a:rPr lang="en-US">
                <a:cs typeface="Arial"/>
              </a:rPr>
              <a:t>Eligible Bridge List sourced</a:t>
            </a:r>
            <a:endParaRPr lang="en-US"/>
          </a:p>
          <a:p>
            <a:pPr marL="457200" indent="-457200">
              <a:buAutoNum type="arabicPeriod"/>
            </a:pPr>
            <a:r>
              <a:rPr lang="en-US">
                <a:cs typeface="Arial"/>
              </a:rPr>
              <a:t>Review submitted applications, allocate funds accordingly</a:t>
            </a:r>
          </a:p>
          <a:p>
            <a:pPr marL="457200" indent="-457200">
              <a:buAutoNum type="arabicPeriod"/>
            </a:pPr>
            <a:r>
              <a:rPr lang="en-US">
                <a:cs typeface="Arial"/>
              </a:rPr>
              <a:t>Issue Commitment to Fund Letters</a:t>
            </a:r>
          </a:p>
          <a:p>
            <a:pPr marL="457200" indent="-457200">
              <a:buAutoNum type="arabicPeriod"/>
            </a:pPr>
            <a:r>
              <a:rPr lang="en-US">
                <a:cs typeface="Arial"/>
              </a:rPr>
              <a:t>Receive environmental review forms &amp; submit for OEP/EPC review</a:t>
            </a:r>
          </a:p>
          <a:p>
            <a:pPr marL="457200" indent="-457200">
              <a:buAutoNum type="arabicPeriod"/>
            </a:pPr>
            <a:r>
              <a:rPr lang="en-US">
                <a:cs typeface="Arial"/>
              </a:rPr>
              <a:t>Receive Supplemental Application with revised budgets, timeline, PS&amp;E, municipal proof of funds, bidder list, signed construction contract with builder Certificate of Insurance, load rating package, permits, ROW, Hydraulics</a:t>
            </a:r>
          </a:p>
        </p:txBody>
      </p:sp>
      <p:sp>
        <p:nvSpPr>
          <p:cNvPr id="8" name="Content Placeholder 5">
            <a:extLst>
              <a:ext uri="{FF2B5EF4-FFF2-40B4-BE49-F238E27FC236}">
                <a16:creationId xmlns:a16="http://schemas.microsoft.com/office/drawing/2014/main" id="{5273A9FF-DC88-782C-D19C-C73E88FCA7E3}"/>
              </a:ext>
            </a:extLst>
          </p:cNvPr>
          <p:cNvSpPr txBox="1">
            <a:spLocks/>
          </p:cNvSpPr>
          <p:nvPr/>
        </p:nvSpPr>
        <p:spPr>
          <a:xfrm>
            <a:off x="7028815" y="938744"/>
            <a:ext cx="4496625" cy="4404513"/>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endParaRPr lang="en-US">
              <a:solidFill>
                <a:schemeClr val="bg1"/>
              </a:solidFill>
              <a:cs typeface="Arial"/>
            </a:endParaRPr>
          </a:p>
          <a:p>
            <a:r>
              <a:rPr lang="en-US">
                <a:cs typeface="Arial"/>
              </a:rPr>
              <a:t>6.    Initiate project in CORE</a:t>
            </a:r>
          </a:p>
          <a:p>
            <a:r>
              <a:rPr lang="en-US">
                <a:cs typeface="Arial"/>
              </a:rPr>
              <a:t>7.    Issue MOD to encumber funding</a:t>
            </a:r>
          </a:p>
          <a:p>
            <a:r>
              <a:rPr lang="en-US">
                <a:cs typeface="Arial"/>
              </a:rPr>
              <a:t>8.    Sign &amp; Execute Grant Agreement</a:t>
            </a:r>
          </a:p>
          <a:p>
            <a:r>
              <a:rPr lang="en-US">
                <a:cs typeface="Arial"/>
              </a:rPr>
              <a:t>9.    Prepare ISP Memo for payment </a:t>
            </a:r>
          </a:p>
          <a:p>
            <a:r>
              <a:rPr lang="en-US">
                <a:cs typeface="Arial"/>
              </a:rPr>
              <a:t>10.  Issue grant payment</a:t>
            </a:r>
          </a:p>
          <a:p>
            <a:r>
              <a:rPr lang="en-US">
                <a:cs typeface="Arial"/>
              </a:rPr>
              <a:t>11.  Complete construction*</a:t>
            </a:r>
          </a:p>
          <a:p>
            <a:r>
              <a:rPr lang="en-US">
                <a:cs typeface="Arial"/>
              </a:rPr>
              <a:t>12.  Submit as-builts, site inspection</a:t>
            </a:r>
          </a:p>
          <a:p>
            <a:r>
              <a:rPr lang="en-US">
                <a:cs typeface="Arial"/>
              </a:rPr>
              <a:t>13.  Audit request and audit</a:t>
            </a:r>
          </a:p>
          <a:p>
            <a:r>
              <a:rPr lang="en-US">
                <a:cs typeface="Arial"/>
              </a:rPr>
              <a:t>14.  Project Closeout</a:t>
            </a:r>
          </a:p>
        </p:txBody>
      </p:sp>
      <p:sp>
        <p:nvSpPr>
          <p:cNvPr id="10" name="Footer Placeholder 4">
            <a:extLst>
              <a:ext uri="{FF2B5EF4-FFF2-40B4-BE49-F238E27FC236}">
                <a16:creationId xmlns:a16="http://schemas.microsoft.com/office/drawing/2014/main" id="{FA31DC3D-D520-4475-A6AF-E7F02360D1A9}"/>
              </a:ext>
            </a:extLst>
          </p:cNvPr>
          <p:cNvSpPr txBox="1">
            <a:spLocks/>
          </p:cNvSpPr>
          <p:nvPr/>
        </p:nvSpPr>
        <p:spPr>
          <a:xfrm>
            <a:off x="1495297" y="5730875"/>
            <a:ext cx="10076687" cy="365125"/>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Note: Municipality performs all construction administrative milestones at their own pace (not a state-managed project)</a:t>
            </a:r>
            <a:endParaRPr lang="en-US">
              <a:cs typeface="Arial"/>
            </a:endParaRPr>
          </a:p>
        </p:txBody>
      </p:sp>
      <p:sp>
        <p:nvSpPr>
          <p:cNvPr id="12" name="Footer Placeholder 6">
            <a:extLst>
              <a:ext uri="{FF2B5EF4-FFF2-40B4-BE49-F238E27FC236}">
                <a16:creationId xmlns:a16="http://schemas.microsoft.com/office/drawing/2014/main" id="{A611BB72-616D-F1F8-2527-659FA6B835A2}"/>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267329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OLD PROJECT GENERAL STATISTICS</a:t>
            </a:r>
          </a:p>
        </p:txBody>
      </p:sp>
      <p:sp>
        <p:nvSpPr>
          <p:cNvPr id="6" name="Content Placeholder 5">
            <a:extLst>
              <a:ext uri="{FF2B5EF4-FFF2-40B4-BE49-F238E27FC236}">
                <a16:creationId xmlns:a16="http://schemas.microsoft.com/office/drawing/2014/main" id="{3722EFBC-3C05-4871-9D44-357CF711F250}"/>
              </a:ext>
            </a:extLst>
          </p:cNvPr>
          <p:cNvSpPr>
            <a:spLocks noGrp="1"/>
          </p:cNvSpPr>
          <p:nvPr>
            <p:ph sz="quarter" idx="13"/>
          </p:nvPr>
        </p:nvSpPr>
        <p:spPr>
          <a:xfrm>
            <a:off x="1506537" y="1555877"/>
            <a:ext cx="10084625" cy="3666807"/>
          </a:xfrm>
        </p:spPr>
        <p:txBody>
          <a:bodyPr vert="horz" lIns="91440" tIns="45720" rIns="91440" bIns="45720" rtlCol="0" anchor="t">
            <a:normAutofit/>
          </a:bodyPr>
          <a:lstStyle/>
          <a:p>
            <a:pPr marL="342900" indent="-342900">
              <a:buChar char="•"/>
            </a:pPr>
            <a:r>
              <a:rPr lang="en-US">
                <a:cs typeface="Arial"/>
              </a:rPr>
              <a:t>Between Commitment to Fund (Acceptance Letter to SLBP) date and Supplemental Application date, projects have been averaging a 25% increase in cost and took an average 2-3 years to advance to this phase (if project is starting from scratch and not previously designed prior to SLBP Acceptance)</a:t>
            </a:r>
          </a:p>
          <a:p>
            <a:pPr marL="342900" indent="-342900">
              <a:buChar char="•"/>
            </a:pPr>
            <a:endParaRPr lang="en-US">
              <a:cs typeface="Arial"/>
            </a:endParaRPr>
          </a:p>
          <a:p>
            <a:pPr marL="342900" indent="-342900">
              <a:buChar char="•"/>
            </a:pPr>
            <a:r>
              <a:rPr lang="en-US">
                <a:cs typeface="Arial"/>
              </a:rPr>
              <a:t>Main projects experiencing increases are 3+ years old</a:t>
            </a:r>
          </a:p>
          <a:p>
            <a:pPr marL="342900" indent="-342900">
              <a:buChar char="•"/>
            </a:pPr>
            <a:endParaRPr lang="en-US">
              <a:cs typeface="Arial"/>
            </a:endParaRPr>
          </a:p>
          <a:p>
            <a:pPr marL="342900" indent="-342900">
              <a:buFont typeface="Arial,Sans-Serif" panose="020B0604020202020204" pitchFamily="34" charset="0"/>
              <a:buChar char="•"/>
            </a:pPr>
            <a:r>
              <a:rPr lang="en-US">
                <a:ea typeface="+mn-lt"/>
                <a:cs typeface="+mn-lt"/>
              </a:rPr>
              <a:t>When increases are granted, it takes from program savings &amp; future commitments</a:t>
            </a:r>
            <a:endParaRPr lang="en-US"/>
          </a:p>
          <a:p>
            <a:pPr marL="342900" indent="-342900">
              <a:buChar char="•"/>
            </a:pPr>
            <a:endParaRPr lang="en-US">
              <a:cs typeface="Arial"/>
            </a:endParaRP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9B5E2282-16C5-FE62-AF0D-B95461CC127A}"/>
              </a:ext>
            </a:extLst>
          </p:cNvPr>
          <p:cNvPicPr>
            <a:picLocks noChangeAspect="1"/>
          </p:cNvPicPr>
          <p:nvPr/>
        </p:nvPicPr>
        <p:blipFill>
          <a:blip r:embed="rId3"/>
          <a:stretch>
            <a:fillRect/>
          </a:stretch>
        </p:blipFill>
        <p:spPr>
          <a:xfrm>
            <a:off x="4531360" y="4589780"/>
            <a:ext cx="3139440" cy="1407160"/>
          </a:xfrm>
          <a:prstGeom prst="rect">
            <a:avLst/>
          </a:prstGeom>
        </p:spPr>
      </p:pic>
    </p:spTree>
    <p:extLst>
      <p:ext uri="{BB962C8B-B14F-4D97-AF65-F5344CB8AC3E}">
        <p14:creationId xmlns:p14="http://schemas.microsoft.com/office/powerpoint/2010/main" val="14881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EXPEDITING OF OLD PROJECTS</a:t>
            </a:r>
          </a:p>
        </p:txBody>
      </p:sp>
      <p:sp>
        <p:nvSpPr>
          <p:cNvPr id="6" name="Content Placeholder 5">
            <a:extLst>
              <a:ext uri="{FF2B5EF4-FFF2-40B4-BE49-F238E27FC236}">
                <a16:creationId xmlns:a16="http://schemas.microsoft.com/office/drawing/2014/main" id="{3722EFBC-3C05-4871-9D44-357CF711F250}"/>
              </a:ext>
            </a:extLst>
          </p:cNvPr>
          <p:cNvSpPr>
            <a:spLocks noGrp="1"/>
          </p:cNvSpPr>
          <p:nvPr>
            <p:ph sz="quarter" idx="13"/>
          </p:nvPr>
        </p:nvSpPr>
        <p:spPr>
          <a:xfrm>
            <a:off x="1506537" y="1389190"/>
            <a:ext cx="7646225" cy="2888615"/>
          </a:xfrm>
        </p:spPr>
        <p:txBody>
          <a:bodyPr vert="horz" lIns="91440" tIns="45720" rIns="91440" bIns="45720" rtlCol="0" anchor="t">
            <a:normAutofit/>
          </a:bodyPr>
          <a:lstStyle/>
          <a:p>
            <a:r>
              <a:rPr lang="en-US">
                <a:cs typeface="Arial"/>
              </a:rPr>
              <a:t>Municipalities were contacted in order from oldest projects (2013 class) up to 2018 class (so far) requesting the following (specifically those who have not been in regular contact with CTDOT SLBP):</a:t>
            </a:r>
          </a:p>
          <a:p>
            <a:endParaRPr lang="en-US">
              <a:cs typeface="Arial"/>
            </a:endParaRPr>
          </a:p>
          <a:p>
            <a:pPr marL="1028700" lvl="1" indent="-342900"/>
            <a:r>
              <a:rPr lang="en-US">
                <a:cs typeface="Arial"/>
              </a:rPr>
              <a:t>Time Extension Requests – Update in project milestone timeline &amp; costs subject to our approval for increases (if any)</a:t>
            </a:r>
          </a:p>
          <a:p>
            <a:pPr marL="1028700" lvl="1" indent="-342900"/>
            <a:r>
              <a:rPr lang="en-US">
                <a:cs typeface="Arial"/>
              </a:rPr>
              <a:t>Outstanding Items Lists – Remaining items needed by SLBP provided accordingly</a:t>
            </a: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5" name="Content Placeholder 5">
            <a:extLst>
              <a:ext uri="{FF2B5EF4-FFF2-40B4-BE49-F238E27FC236}">
                <a16:creationId xmlns:a16="http://schemas.microsoft.com/office/drawing/2014/main" id="{89BDFA99-C4C2-434C-E991-579DE68D33B7}"/>
              </a:ext>
            </a:extLst>
          </p:cNvPr>
          <p:cNvSpPr txBox="1">
            <a:spLocks/>
          </p:cNvSpPr>
          <p:nvPr/>
        </p:nvSpPr>
        <p:spPr>
          <a:xfrm>
            <a:off x="1506537" y="4330700"/>
            <a:ext cx="7648130" cy="2004695"/>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rgbClr val="002060"/>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rgbClr val="002060"/>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rgbClr val="002060"/>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r>
              <a:rPr lang="en-US">
                <a:cs typeface="Arial"/>
              </a:rPr>
              <a:t>Municipalities given window to respond to email requesting the above items until the following:</a:t>
            </a:r>
          </a:p>
          <a:p>
            <a:endParaRPr lang="en-US">
              <a:cs typeface="Arial"/>
            </a:endParaRPr>
          </a:p>
          <a:p>
            <a:pPr marL="1028700" lvl="1" indent="-342900"/>
            <a:r>
              <a:rPr lang="en-US">
                <a:ea typeface="+mn-lt"/>
                <a:cs typeface="+mn-lt"/>
              </a:rPr>
              <a:t>Project Cancellation Notices – Withdraw funding from town due to no response, project inactivity, significant scope change, or per Municipality cancellation request</a:t>
            </a:r>
            <a:endParaRPr lang="en-US">
              <a:cs typeface="Arial"/>
            </a:endParaRPr>
          </a:p>
          <a:p>
            <a:endParaRPr lang="en-US">
              <a:cs typeface="Arial"/>
            </a:endParaRPr>
          </a:p>
          <a:p>
            <a:pPr marL="1028700" lvl="1" indent="-342900"/>
            <a:endParaRPr lang="en-US">
              <a:cs typeface="Arial"/>
            </a:endParaRPr>
          </a:p>
        </p:txBody>
      </p:sp>
      <p:sp>
        <p:nvSpPr>
          <p:cNvPr id="7" name="TextBox 6">
            <a:extLst>
              <a:ext uri="{FF2B5EF4-FFF2-40B4-BE49-F238E27FC236}">
                <a16:creationId xmlns:a16="http://schemas.microsoft.com/office/drawing/2014/main" id="{E410442D-D751-33F9-D1C5-4E7AE594585C}"/>
              </a:ext>
            </a:extLst>
          </p:cNvPr>
          <p:cNvSpPr txBox="1"/>
          <p:nvPr/>
        </p:nvSpPr>
        <p:spPr>
          <a:xfrm>
            <a:off x="4676775"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pic>
        <p:nvPicPr>
          <p:cNvPr id="10" name="Picture 9">
            <a:extLst>
              <a:ext uri="{FF2B5EF4-FFF2-40B4-BE49-F238E27FC236}">
                <a16:creationId xmlns:a16="http://schemas.microsoft.com/office/drawing/2014/main" id="{E5391474-E33D-29CE-1E08-198582B4549A}"/>
              </a:ext>
            </a:extLst>
          </p:cNvPr>
          <p:cNvPicPr>
            <a:picLocks noChangeAspect="1"/>
          </p:cNvPicPr>
          <p:nvPr/>
        </p:nvPicPr>
        <p:blipFill rotWithShape="1">
          <a:blip r:embed="rId3"/>
          <a:srcRect l="27532" r="28312"/>
          <a:stretch/>
        </p:blipFill>
        <p:spPr>
          <a:xfrm>
            <a:off x="9418320" y="1264920"/>
            <a:ext cx="2184407" cy="4947920"/>
          </a:xfrm>
          <a:prstGeom prst="rect">
            <a:avLst/>
          </a:prstGeom>
        </p:spPr>
      </p:pic>
    </p:spTree>
    <p:extLst>
      <p:ext uri="{BB962C8B-B14F-4D97-AF65-F5344CB8AC3E}">
        <p14:creationId xmlns:p14="http://schemas.microsoft.com/office/powerpoint/2010/main" val="262337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3DDE0-E2C6-42EC-BE4A-486EF4D1EC68}"/>
              </a:ext>
            </a:extLst>
          </p:cNvPr>
          <p:cNvSpPr>
            <a:spLocks noGrp="1"/>
          </p:cNvSpPr>
          <p:nvPr>
            <p:ph type="title"/>
          </p:nvPr>
        </p:nvSpPr>
        <p:spPr/>
        <p:txBody>
          <a:bodyPr/>
          <a:lstStyle/>
          <a:p>
            <a:r>
              <a:rPr lang="en-US">
                <a:cs typeface="Arial"/>
              </a:rPr>
              <a:t>RECENT PROGRAM COMMITMENTS</a:t>
            </a:r>
          </a:p>
        </p:txBody>
      </p:sp>
      <p:sp>
        <p:nvSpPr>
          <p:cNvPr id="2" name="Footer Placeholder 6">
            <a:extLst>
              <a:ext uri="{FF2B5EF4-FFF2-40B4-BE49-F238E27FC236}">
                <a16:creationId xmlns:a16="http://schemas.microsoft.com/office/drawing/2014/main" id="{40B1060B-DA96-C2FE-9AB2-A38E5766DB2F}"/>
              </a:ext>
            </a:extLst>
          </p:cNvPr>
          <p:cNvSpPr txBox="1">
            <a:spLocks/>
          </p:cNvSpPr>
          <p:nvPr/>
        </p:nvSpPr>
        <p:spPr>
          <a:xfrm>
            <a:off x="1755647" y="6409944"/>
            <a:ext cx="10076687" cy="311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i="1">
                <a:solidFill>
                  <a:srgbClr val="002060"/>
                </a:solidFill>
                <a:latin typeface="Arial" panose="020B0604020202020204"/>
              </a:rPr>
              <a:t>Division of Bridges – CLE Unit – Local Bridge Program</a:t>
            </a:r>
            <a:endParaRPr kumimoji="0" lang="en-US" sz="1200" b="0" i="1" u="none" strike="noStrike" kern="1200" cap="none" spc="0" normalizeH="0" baseline="0" noProof="0">
              <a:ln>
                <a:noFill/>
              </a:ln>
              <a:solidFill>
                <a:srgbClr val="002060"/>
              </a:solidFill>
              <a:effectLst/>
              <a:uLnTx/>
              <a:uFillTx/>
              <a:latin typeface="Arial" panose="020B0604020202020204"/>
              <a:ea typeface="+mn-ea"/>
              <a:cs typeface="+mn-cs"/>
            </a:endParaRPr>
          </a:p>
        </p:txBody>
      </p:sp>
      <p:graphicFrame>
        <p:nvGraphicFramePr>
          <p:cNvPr id="3" name="Table 4">
            <a:extLst>
              <a:ext uri="{FF2B5EF4-FFF2-40B4-BE49-F238E27FC236}">
                <a16:creationId xmlns:a16="http://schemas.microsoft.com/office/drawing/2014/main" id="{F8D37E6D-72DB-993F-6B2E-37DE55356A85}"/>
              </a:ext>
            </a:extLst>
          </p:cNvPr>
          <p:cNvGraphicFramePr>
            <a:graphicFrameLocks noGrp="1"/>
          </p:cNvGraphicFramePr>
          <p:nvPr>
            <p:extLst>
              <p:ext uri="{D42A27DB-BD31-4B8C-83A1-F6EECF244321}">
                <p14:modId xmlns:p14="http://schemas.microsoft.com/office/powerpoint/2010/main" val="2843368829"/>
              </p:ext>
            </p:extLst>
          </p:nvPr>
        </p:nvGraphicFramePr>
        <p:xfrm>
          <a:off x="1329612" y="1345163"/>
          <a:ext cx="10494678" cy="4521139"/>
        </p:xfrm>
        <a:graphic>
          <a:graphicData uri="http://schemas.openxmlformats.org/drawingml/2006/table">
            <a:tbl>
              <a:tblPr firstRow="1" bandRow="1">
                <a:tableStyleId>{EB9631B5-78F2-41C9-869B-9F39066F8104}</a:tableStyleId>
              </a:tblPr>
              <a:tblGrid>
                <a:gridCol w="571500">
                  <a:extLst>
                    <a:ext uri="{9D8B030D-6E8A-4147-A177-3AD203B41FA5}">
                      <a16:colId xmlns:a16="http://schemas.microsoft.com/office/drawing/2014/main" val="235816913"/>
                    </a:ext>
                  </a:extLst>
                </a:gridCol>
                <a:gridCol w="1014554">
                  <a:extLst>
                    <a:ext uri="{9D8B030D-6E8A-4147-A177-3AD203B41FA5}">
                      <a16:colId xmlns:a16="http://schemas.microsoft.com/office/drawing/2014/main" val="1436776432"/>
                    </a:ext>
                  </a:extLst>
                </a:gridCol>
                <a:gridCol w="1012879">
                  <a:extLst>
                    <a:ext uri="{9D8B030D-6E8A-4147-A177-3AD203B41FA5}">
                      <a16:colId xmlns:a16="http://schemas.microsoft.com/office/drawing/2014/main" val="95921620"/>
                    </a:ext>
                  </a:extLst>
                </a:gridCol>
                <a:gridCol w="972021">
                  <a:extLst>
                    <a:ext uri="{9D8B030D-6E8A-4147-A177-3AD203B41FA5}">
                      <a16:colId xmlns:a16="http://schemas.microsoft.com/office/drawing/2014/main" val="1312976350"/>
                    </a:ext>
                  </a:extLst>
                </a:gridCol>
                <a:gridCol w="1205055">
                  <a:extLst>
                    <a:ext uri="{9D8B030D-6E8A-4147-A177-3AD203B41FA5}">
                      <a16:colId xmlns:a16="http://schemas.microsoft.com/office/drawing/2014/main" val="903122892"/>
                    </a:ext>
                  </a:extLst>
                </a:gridCol>
                <a:gridCol w="1162958">
                  <a:extLst>
                    <a:ext uri="{9D8B030D-6E8A-4147-A177-3AD203B41FA5}">
                      <a16:colId xmlns:a16="http://schemas.microsoft.com/office/drawing/2014/main" val="1663945360"/>
                    </a:ext>
                  </a:extLst>
                </a:gridCol>
                <a:gridCol w="1293137">
                  <a:extLst>
                    <a:ext uri="{9D8B030D-6E8A-4147-A177-3AD203B41FA5}">
                      <a16:colId xmlns:a16="http://schemas.microsoft.com/office/drawing/2014/main" val="583275227"/>
                    </a:ext>
                  </a:extLst>
                </a:gridCol>
                <a:gridCol w="1188993">
                  <a:extLst>
                    <a:ext uri="{9D8B030D-6E8A-4147-A177-3AD203B41FA5}">
                      <a16:colId xmlns:a16="http://schemas.microsoft.com/office/drawing/2014/main" val="4237239951"/>
                    </a:ext>
                  </a:extLst>
                </a:gridCol>
                <a:gridCol w="1119853">
                  <a:extLst>
                    <a:ext uri="{9D8B030D-6E8A-4147-A177-3AD203B41FA5}">
                      <a16:colId xmlns:a16="http://schemas.microsoft.com/office/drawing/2014/main" val="910375759"/>
                    </a:ext>
                  </a:extLst>
                </a:gridCol>
                <a:gridCol w="953728">
                  <a:extLst>
                    <a:ext uri="{9D8B030D-6E8A-4147-A177-3AD203B41FA5}">
                      <a16:colId xmlns:a16="http://schemas.microsoft.com/office/drawing/2014/main" val="2545608822"/>
                    </a:ext>
                  </a:extLst>
                </a:gridCol>
              </a:tblGrid>
              <a:tr h="738912">
                <a:tc>
                  <a:txBody>
                    <a:bodyPr/>
                    <a:lstStyle/>
                    <a:p>
                      <a:pPr lvl="0" algn="ctr">
                        <a:buNone/>
                      </a:pPr>
                      <a:r>
                        <a:rPr lang="en-US" sz="1050"/>
                        <a:t>Fiscal Year</a:t>
                      </a:r>
                    </a:p>
                  </a:txBody>
                  <a:tcPr/>
                </a:tc>
                <a:tc>
                  <a:txBody>
                    <a:bodyPr/>
                    <a:lstStyle/>
                    <a:p>
                      <a:pPr algn="ctr"/>
                      <a:r>
                        <a:rPr lang="en-US" sz="1050"/>
                        <a:t>Applications</a:t>
                      </a:r>
                    </a:p>
                  </a:txBody>
                  <a:tcPr/>
                </a:tc>
                <a:tc>
                  <a:txBody>
                    <a:bodyPr/>
                    <a:lstStyle/>
                    <a:p>
                      <a:pPr algn="ctr"/>
                      <a:r>
                        <a:rPr lang="en-US" sz="1050"/>
                        <a:t>Applications Accepted</a:t>
                      </a:r>
                    </a:p>
                  </a:txBody>
                  <a:tcPr/>
                </a:tc>
                <a:tc>
                  <a:txBody>
                    <a:bodyPr/>
                    <a:lstStyle/>
                    <a:p>
                      <a:pPr lvl="0" algn="ctr">
                        <a:buNone/>
                      </a:pPr>
                      <a:r>
                        <a:rPr lang="en-US" sz="1050"/>
                        <a:t>% Projects Committed</a:t>
                      </a:r>
                    </a:p>
                  </a:txBody>
                  <a:tcPr/>
                </a:tc>
                <a:tc>
                  <a:txBody>
                    <a:bodyPr/>
                    <a:lstStyle/>
                    <a:p>
                      <a:pPr algn="ctr"/>
                      <a:r>
                        <a:rPr lang="en-US" sz="1050"/>
                        <a:t>Total Requested Combined Project Cost</a:t>
                      </a:r>
                    </a:p>
                  </a:txBody>
                  <a:tcPr/>
                </a:tc>
                <a:tc>
                  <a:txBody>
                    <a:bodyPr/>
                    <a:lstStyle/>
                    <a:p>
                      <a:pPr lvl="0" algn="ctr">
                        <a:buNone/>
                      </a:pPr>
                      <a:r>
                        <a:rPr lang="en-US" sz="1050"/>
                        <a:t>Average Project Cost</a:t>
                      </a:r>
                    </a:p>
                  </a:txBody>
                  <a:tcPr/>
                </a:tc>
                <a:tc>
                  <a:txBody>
                    <a:bodyPr/>
                    <a:lstStyle/>
                    <a:p>
                      <a:pPr lvl="0" algn="ctr">
                        <a:buNone/>
                      </a:pPr>
                      <a:r>
                        <a:rPr lang="en-US" sz="1050"/>
                        <a:t>Total Requested SLBP  Funds</a:t>
                      </a:r>
                    </a:p>
                  </a:txBody>
                  <a:tcPr/>
                </a:tc>
                <a:tc>
                  <a:txBody>
                    <a:bodyPr/>
                    <a:lstStyle/>
                    <a:p>
                      <a:pPr lvl="0" algn="ctr">
                        <a:buNone/>
                      </a:pPr>
                      <a:r>
                        <a:rPr lang="en-US" sz="1050"/>
                        <a:t>Available Funds for Commitment</a:t>
                      </a:r>
                    </a:p>
                  </a:txBody>
                  <a:tcPr/>
                </a:tc>
                <a:tc>
                  <a:txBody>
                    <a:bodyPr/>
                    <a:lstStyle/>
                    <a:p>
                      <a:pPr algn="ctr"/>
                      <a:r>
                        <a:rPr lang="en-US" sz="1050"/>
                        <a:t>SLBP Funds Committed</a:t>
                      </a:r>
                    </a:p>
                  </a:txBody>
                  <a:tcPr/>
                </a:tc>
                <a:tc>
                  <a:txBody>
                    <a:bodyPr/>
                    <a:lstStyle/>
                    <a:p>
                      <a:pPr algn="ctr"/>
                      <a:r>
                        <a:rPr lang="en-US" sz="1050"/>
                        <a:t>% Requested Funds Committed</a:t>
                      </a:r>
                    </a:p>
                  </a:txBody>
                  <a:tcPr/>
                </a:tc>
                <a:extLst>
                  <a:ext uri="{0D108BD9-81ED-4DB2-BD59-A6C34878D82A}">
                    <a16:rowId xmlns:a16="http://schemas.microsoft.com/office/drawing/2014/main" val="3804901186"/>
                  </a:ext>
                </a:extLst>
              </a:tr>
              <a:tr h="538529">
                <a:tc>
                  <a:txBody>
                    <a:bodyPr/>
                    <a:lstStyle/>
                    <a:p>
                      <a:pPr lvl="0" algn="ctr">
                        <a:buNone/>
                      </a:pPr>
                      <a:r>
                        <a:rPr lang="en-US" sz="1050"/>
                        <a:t>2016</a:t>
                      </a:r>
                    </a:p>
                  </a:txBody>
                  <a:tcPr/>
                </a:tc>
                <a:tc>
                  <a:txBody>
                    <a:bodyPr/>
                    <a:lstStyle/>
                    <a:p>
                      <a:pPr lvl="0" algn="ctr">
                        <a:buNone/>
                      </a:pPr>
                      <a:r>
                        <a:rPr lang="en-US" sz="1050"/>
                        <a:t>19</a:t>
                      </a:r>
                    </a:p>
                  </a:txBody>
                  <a:tcPr/>
                </a:tc>
                <a:tc>
                  <a:txBody>
                    <a:bodyPr/>
                    <a:lstStyle/>
                    <a:p>
                      <a:pPr lvl="0" algn="ctr">
                        <a:buNone/>
                      </a:pPr>
                      <a:r>
                        <a:rPr lang="en-US" sz="1050"/>
                        <a:t>19</a:t>
                      </a:r>
                    </a:p>
                  </a:txBody>
                  <a:tcPr/>
                </a:tc>
                <a:tc>
                  <a:txBody>
                    <a:bodyPr/>
                    <a:lstStyle/>
                    <a:p>
                      <a:pPr lvl="0" algn="ctr">
                        <a:buNone/>
                      </a:pPr>
                      <a:r>
                        <a:rPr lang="en-US" sz="1050"/>
                        <a:t>100.00%</a:t>
                      </a:r>
                    </a:p>
                  </a:txBody>
                  <a:tcPr/>
                </a:tc>
                <a:tc>
                  <a:txBody>
                    <a:bodyPr/>
                    <a:lstStyle/>
                    <a:p>
                      <a:pPr lvl="0" algn="ctr">
                        <a:buNone/>
                      </a:pPr>
                      <a:r>
                        <a:rPr lang="en-US" sz="1050"/>
                        <a:t>$16,290,646.72</a:t>
                      </a:r>
                    </a:p>
                  </a:txBody>
                  <a:tcPr/>
                </a:tc>
                <a:tc>
                  <a:txBody>
                    <a:bodyPr/>
                    <a:lstStyle/>
                    <a:p>
                      <a:pPr lvl="0" algn="ctr">
                        <a:buNone/>
                      </a:pPr>
                      <a:r>
                        <a:rPr lang="en-US" sz="1050" u="none" strike="noStrike" baseline="0" noProof="0"/>
                        <a:t>$857,402.46</a:t>
                      </a:r>
                    </a:p>
                  </a:txBody>
                  <a:tcPr/>
                </a:tc>
                <a:tc>
                  <a:txBody>
                    <a:bodyPr/>
                    <a:lstStyle/>
                    <a:p>
                      <a:pPr lvl="0" algn="ctr">
                        <a:buNone/>
                      </a:pPr>
                      <a:r>
                        <a:rPr lang="en-US" sz="1050" u="none" strike="noStrike" baseline="0" noProof="0"/>
                        <a:t>$7,928,361.17</a:t>
                      </a:r>
                      <a:endParaRPr lang="en-US" sz="1050"/>
                    </a:p>
                  </a:txBody>
                  <a:tcPr/>
                </a:tc>
                <a:tc>
                  <a:txBody>
                    <a:bodyPr/>
                    <a:lstStyle/>
                    <a:p>
                      <a:pPr lvl="0" algn="ctr">
                        <a:buNone/>
                      </a:pPr>
                      <a:r>
                        <a:rPr lang="en-US" sz="1050"/>
                        <a:t>$10,000,000.00</a:t>
                      </a:r>
                    </a:p>
                  </a:txBody>
                  <a:tcPr/>
                </a:tc>
                <a:tc>
                  <a:txBody>
                    <a:bodyPr/>
                    <a:lstStyle/>
                    <a:p>
                      <a:pPr lvl="0" algn="ctr">
                        <a:buNone/>
                      </a:pPr>
                      <a:r>
                        <a:rPr lang="en-US" sz="1050" u="none" strike="noStrike" baseline="0" noProof="0"/>
                        <a:t>$7,928,361.17</a:t>
                      </a:r>
                      <a:endParaRPr lang="en-US" sz="1050"/>
                    </a:p>
                  </a:txBody>
                  <a:tcPr/>
                </a:tc>
                <a:tc>
                  <a:txBody>
                    <a:bodyPr/>
                    <a:lstStyle/>
                    <a:p>
                      <a:pPr lvl="0" algn="ctr">
                        <a:buNone/>
                      </a:pPr>
                      <a:r>
                        <a:rPr lang="en-US" sz="1050"/>
                        <a:t>100.00%</a:t>
                      </a:r>
                    </a:p>
                  </a:txBody>
                  <a:tcPr/>
                </a:tc>
                <a:extLst>
                  <a:ext uri="{0D108BD9-81ED-4DB2-BD59-A6C34878D82A}">
                    <a16:rowId xmlns:a16="http://schemas.microsoft.com/office/drawing/2014/main" val="2953181241"/>
                  </a:ext>
                </a:extLst>
              </a:tr>
              <a:tr h="538529">
                <a:tc>
                  <a:txBody>
                    <a:bodyPr/>
                    <a:lstStyle/>
                    <a:p>
                      <a:pPr lvl="0" algn="ctr">
                        <a:buNone/>
                      </a:pPr>
                      <a:r>
                        <a:rPr lang="en-US" sz="1050"/>
                        <a:t>2017</a:t>
                      </a:r>
                    </a:p>
                  </a:txBody>
                  <a:tcPr/>
                </a:tc>
                <a:tc>
                  <a:txBody>
                    <a:bodyPr/>
                    <a:lstStyle/>
                    <a:p>
                      <a:pPr lvl="0" algn="ctr">
                        <a:buNone/>
                      </a:pPr>
                      <a:r>
                        <a:rPr lang="en-US" sz="1050"/>
                        <a:t>16</a:t>
                      </a:r>
                    </a:p>
                  </a:txBody>
                  <a:tcPr/>
                </a:tc>
                <a:tc>
                  <a:txBody>
                    <a:bodyPr/>
                    <a:lstStyle/>
                    <a:p>
                      <a:pPr lvl="0" algn="ctr">
                        <a:buNone/>
                      </a:pPr>
                      <a:r>
                        <a:rPr lang="en-US" sz="1050"/>
                        <a:t>16</a:t>
                      </a:r>
                    </a:p>
                  </a:txBody>
                  <a:tcPr/>
                </a:tc>
                <a:tc>
                  <a:txBody>
                    <a:bodyPr/>
                    <a:lstStyle/>
                    <a:p>
                      <a:pPr lvl="0" algn="ctr">
                        <a:buNone/>
                      </a:pPr>
                      <a:r>
                        <a:rPr lang="en-US" sz="1050"/>
                        <a:t>100.00%</a:t>
                      </a:r>
                    </a:p>
                  </a:txBody>
                  <a:tcPr/>
                </a:tc>
                <a:tc>
                  <a:txBody>
                    <a:bodyPr/>
                    <a:lstStyle/>
                    <a:p>
                      <a:pPr lvl="0" algn="ctr">
                        <a:buNone/>
                      </a:pPr>
                      <a:r>
                        <a:rPr lang="en-US" sz="1050"/>
                        <a:t>$25,519,322.00</a:t>
                      </a:r>
                    </a:p>
                  </a:txBody>
                  <a:tcPr/>
                </a:tc>
                <a:tc>
                  <a:txBody>
                    <a:bodyPr/>
                    <a:lstStyle/>
                    <a:p>
                      <a:pPr lvl="0" algn="ctr">
                        <a:buNone/>
                      </a:pPr>
                      <a:r>
                        <a:rPr lang="en-US" sz="1050" u="none" strike="noStrike" baseline="0" noProof="0"/>
                        <a:t>$1,594,957.63</a:t>
                      </a:r>
                    </a:p>
                  </a:txBody>
                  <a:tcPr/>
                </a:tc>
                <a:tc>
                  <a:txBody>
                    <a:bodyPr/>
                    <a:lstStyle/>
                    <a:p>
                      <a:pPr lvl="0" algn="ctr">
                        <a:buNone/>
                      </a:pPr>
                      <a:r>
                        <a:rPr lang="en-US" sz="1050" u="none" strike="noStrike" baseline="0" noProof="0"/>
                        <a:t>$12,759,661.00</a:t>
                      </a:r>
                      <a:endParaRPr lang="en-US" sz="1050"/>
                    </a:p>
                  </a:txBody>
                  <a:tcPr/>
                </a:tc>
                <a:tc>
                  <a:txBody>
                    <a:bodyPr/>
                    <a:lstStyle/>
                    <a:p>
                      <a:pPr lvl="0" algn="ctr">
                        <a:buNone/>
                      </a:pPr>
                      <a:r>
                        <a:rPr lang="en-US" sz="1050" b="0" u="none" strike="noStrike" noProof="0"/>
                        <a:t>$10,000,000.00</a:t>
                      </a:r>
                      <a:endParaRPr lang="en-US" sz="1050"/>
                    </a:p>
                  </a:txBody>
                  <a:tcPr/>
                </a:tc>
                <a:tc>
                  <a:txBody>
                    <a:bodyPr/>
                    <a:lstStyle/>
                    <a:p>
                      <a:pPr lvl="0" algn="ctr">
                        <a:buNone/>
                      </a:pPr>
                      <a:r>
                        <a:rPr lang="en-US" sz="1050"/>
                        <a:t>$12,759,661.00</a:t>
                      </a:r>
                    </a:p>
                  </a:txBody>
                  <a:tcPr/>
                </a:tc>
                <a:tc>
                  <a:txBody>
                    <a:bodyPr/>
                    <a:lstStyle/>
                    <a:p>
                      <a:pPr lvl="0" algn="ctr">
                        <a:buNone/>
                      </a:pPr>
                      <a:r>
                        <a:rPr lang="en-US" sz="1050"/>
                        <a:t>100.00%</a:t>
                      </a:r>
                    </a:p>
                  </a:txBody>
                  <a:tcPr/>
                </a:tc>
                <a:extLst>
                  <a:ext uri="{0D108BD9-81ED-4DB2-BD59-A6C34878D82A}">
                    <a16:rowId xmlns:a16="http://schemas.microsoft.com/office/drawing/2014/main" val="2808666083"/>
                  </a:ext>
                </a:extLst>
              </a:tr>
              <a:tr h="538529">
                <a:tc>
                  <a:txBody>
                    <a:bodyPr/>
                    <a:lstStyle/>
                    <a:p>
                      <a:pPr lvl="0" algn="ctr">
                        <a:buNone/>
                      </a:pPr>
                      <a:r>
                        <a:rPr lang="en-US" sz="1050"/>
                        <a:t>2019 </a:t>
                      </a:r>
                    </a:p>
                  </a:txBody>
                  <a:tcPr/>
                </a:tc>
                <a:tc>
                  <a:txBody>
                    <a:bodyPr/>
                    <a:lstStyle/>
                    <a:p>
                      <a:pPr algn="ctr"/>
                      <a:r>
                        <a:rPr lang="en-US" sz="1050"/>
                        <a:t>36</a:t>
                      </a:r>
                    </a:p>
                  </a:txBody>
                  <a:tcPr/>
                </a:tc>
                <a:tc>
                  <a:txBody>
                    <a:bodyPr/>
                    <a:lstStyle/>
                    <a:p>
                      <a:pPr algn="ctr"/>
                      <a:r>
                        <a:rPr lang="en-US" sz="1050"/>
                        <a:t>33</a:t>
                      </a:r>
                    </a:p>
                  </a:txBody>
                  <a:tcPr/>
                </a:tc>
                <a:tc>
                  <a:txBody>
                    <a:bodyPr/>
                    <a:lstStyle/>
                    <a:p>
                      <a:pPr lvl="0" algn="ctr">
                        <a:buNone/>
                      </a:pPr>
                      <a:r>
                        <a:rPr lang="en-US" sz="1050"/>
                        <a:t>91.67%</a:t>
                      </a:r>
                    </a:p>
                  </a:txBody>
                  <a:tcPr/>
                </a:tc>
                <a:tc>
                  <a:txBody>
                    <a:bodyPr/>
                    <a:lstStyle/>
                    <a:p>
                      <a:pPr lvl="0" algn="ctr">
                        <a:buNone/>
                      </a:pPr>
                      <a:r>
                        <a:rPr lang="en-US" sz="1050" u="none" strike="noStrike" baseline="0" noProof="0"/>
                        <a:t>$74,176,118.52</a:t>
                      </a:r>
                      <a:endParaRPr lang="en-US" sz="1050"/>
                    </a:p>
                  </a:txBody>
                  <a:tcPr/>
                </a:tc>
                <a:tc>
                  <a:txBody>
                    <a:bodyPr/>
                    <a:lstStyle/>
                    <a:p>
                      <a:pPr lvl="0" algn="ctr">
                        <a:buNone/>
                      </a:pPr>
                      <a:r>
                        <a:rPr lang="en-US" sz="1050"/>
                        <a:t>$1,825,028.68</a:t>
                      </a:r>
                    </a:p>
                  </a:txBody>
                  <a:tcPr/>
                </a:tc>
                <a:tc>
                  <a:txBody>
                    <a:bodyPr/>
                    <a:lstStyle/>
                    <a:p>
                      <a:pPr lvl="0" algn="ctr">
                        <a:buNone/>
                      </a:pPr>
                      <a:r>
                        <a:rPr lang="en-US" sz="1050"/>
                        <a:t>$37,088,059.26</a:t>
                      </a:r>
                    </a:p>
                  </a:txBody>
                  <a:tcPr/>
                </a:tc>
                <a:tc>
                  <a:txBody>
                    <a:bodyPr/>
                    <a:lstStyle/>
                    <a:p>
                      <a:pPr lvl="0" algn="ctr">
                        <a:buNone/>
                      </a:pPr>
                      <a:r>
                        <a:rPr lang="en-US" sz="1050" b="0" u="none" strike="noStrike" noProof="0"/>
                        <a:t>$24,000,000.00</a:t>
                      </a:r>
                      <a:endParaRPr lang="en-US" sz="1050"/>
                    </a:p>
                  </a:txBody>
                  <a:tcPr/>
                </a:tc>
                <a:tc>
                  <a:txBody>
                    <a:bodyPr/>
                    <a:lstStyle/>
                    <a:p>
                      <a:pPr algn="ctr"/>
                      <a:r>
                        <a:rPr lang="en-US" sz="1050"/>
                        <a:t>$33,500,559.76</a:t>
                      </a:r>
                    </a:p>
                  </a:txBody>
                  <a:tcPr/>
                </a:tc>
                <a:tc>
                  <a:txBody>
                    <a:bodyPr/>
                    <a:lstStyle/>
                    <a:p>
                      <a:pPr algn="ctr"/>
                      <a:r>
                        <a:rPr lang="en-US" sz="1050"/>
                        <a:t>90.33%</a:t>
                      </a:r>
                    </a:p>
                  </a:txBody>
                  <a:tcPr/>
                </a:tc>
                <a:extLst>
                  <a:ext uri="{0D108BD9-81ED-4DB2-BD59-A6C34878D82A}">
                    <a16:rowId xmlns:a16="http://schemas.microsoft.com/office/drawing/2014/main" val="1814266423"/>
                  </a:ext>
                </a:extLst>
              </a:tr>
              <a:tr h="538529">
                <a:tc>
                  <a:txBody>
                    <a:bodyPr/>
                    <a:lstStyle/>
                    <a:p>
                      <a:pPr lvl="0" algn="ctr">
                        <a:buNone/>
                      </a:pPr>
                      <a:r>
                        <a:rPr lang="en-US" sz="1050"/>
                        <a:t>2020</a:t>
                      </a:r>
                    </a:p>
                  </a:txBody>
                  <a:tcPr/>
                </a:tc>
                <a:tc>
                  <a:txBody>
                    <a:bodyPr/>
                    <a:lstStyle/>
                    <a:p>
                      <a:pPr lvl="0" algn="ctr">
                        <a:buNone/>
                      </a:pPr>
                      <a:r>
                        <a:rPr lang="en-US" sz="1050"/>
                        <a:t>Congress St, Bridgeport</a:t>
                      </a:r>
                    </a:p>
                  </a:txBody>
                  <a:tcPr/>
                </a:tc>
                <a:tc>
                  <a:txBody>
                    <a:bodyPr/>
                    <a:lstStyle/>
                    <a:p>
                      <a:pPr lvl="0" algn="ctr">
                        <a:buNone/>
                      </a:pPr>
                      <a:r>
                        <a:rPr lang="en-US" sz="1050"/>
                        <a:t>1</a:t>
                      </a:r>
                    </a:p>
                  </a:txBody>
                  <a:tcPr/>
                </a:tc>
                <a:tc>
                  <a:txBody>
                    <a:bodyPr/>
                    <a:lstStyle/>
                    <a:p>
                      <a:pPr lvl="0" algn="ctr">
                        <a:buNone/>
                      </a:pPr>
                      <a:r>
                        <a:rPr lang="en-US" sz="1050"/>
                        <a:t>N/A</a:t>
                      </a:r>
                    </a:p>
                  </a:txBody>
                  <a:tcPr/>
                </a:tc>
                <a:tc>
                  <a:txBody>
                    <a:bodyPr/>
                    <a:lstStyle/>
                    <a:p>
                      <a:pPr lvl="0" algn="ctr">
                        <a:buNone/>
                      </a:pPr>
                      <a:r>
                        <a:rPr lang="en-US" sz="1050"/>
                        <a:t>$16,600,000.00</a:t>
                      </a:r>
                    </a:p>
                  </a:txBody>
                  <a:tcPr/>
                </a:tc>
                <a:tc>
                  <a:txBody>
                    <a:bodyPr/>
                    <a:lstStyle/>
                    <a:p>
                      <a:pPr lvl="0" algn="ctr">
                        <a:buNone/>
                      </a:pPr>
                      <a:r>
                        <a:rPr lang="en-US" sz="1050" b="0" i="0" u="none" strike="noStrike" noProof="0">
                          <a:latin typeface="Arial"/>
                        </a:rPr>
                        <a:t>$8,300,000.00</a:t>
                      </a:r>
                      <a:endParaRPr lang="en-US" sz="1050"/>
                    </a:p>
                  </a:txBody>
                  <a:tcPr/>
                </a:tc>
                <a:tc>
                  <a:txBody>
                    <a:bodyPr/>
                    <a:lstStyle/>
                    <a:p>
                      <a:pPr lvl="0" algn="ctr">
                        <a:buNone/>
                      </a:pPr>
                      <a:r>
                        <a:rPr lang="en-US" sz="1050" b="0" u="none" strike="noStrike" noProof="0"/>
                        <a:t>$8,300,000.00</a:t>
                      </a:r>
                      <a:endParaRPr lang="en-US" sz="1050"/>
                    </a:p>
                  </a:txBody>
                  <a:tcPr/>
                </a:tc>
                <a:tc>
                  <a:txBody>
                    <a:bodyPr/>
                    <a:lstStyle/>
                    <a:p>
                      <a:pPr lvl="0" algn="ctr">
                        <a:buNone/>
                      </a:pPr>
                      <a:r>
                        <a:rPr lang="en-US" sz="1050" b="0" u="none" strike="noStrike" noProof="0"/>
                        <a:t>$10,000,000.00</a:t>
                      </a:r>
                      <a:endParaRPr lang="en-US" sz="1050"/>
                    </a:p>
                  </a:txBody>
                  <a:tcPr/>
                </a:tc>
                <a:tc>
                  <a:txBody>
                    <a:bodyPr/>
                    <a:lstStyle/>
                    <a:p>
                      <a:pPr lvl="0" algn="ctr">
                        <a:buNone/>
                      </a:pPr>
                      <a:r>
                        <a:rPr lang="en-US" sz="1050"/>
                        <a:t>$8,300,000.00</a:t>
                      </a:r>
                    </a:p>
                  </a:txBody>
                  <a:tcPr/>
                </a:tc>
                <a:tc>
                  <a:txBody>
                    <a:bodyPr/>
                    <a:lstStyle/>
                    <a:p>
                      <a:pPr lvl="0" algn="ctr">
                        <a:buNone/>
                      </a:pPr>
                      <a:r>
                        <a:rPr lang="en-US" sz="1050"/>
                        <a:t>N/A</a:t>
                      </a:r>
                    </a:p>
                  </a:txBody>
                  <a:tcPr/>
                </a:tc>
                <a:extLst>
                  <a:ext uri="{0D108BD9-81ED-4DB2-BD59-A6C34878D82A}">
                    <a16:rowId xmlns:a16="http://schemas.microsoft.com/office/drawing/2014/main" val="4067749427"/>
                  </a:ext>
                </a:extLst>
              </a:tr>
              <a:tr h="538529">
                <a:tc>
                  <a:txBody>
                    <a:bodyPr/>
                    <a:lstStyle/>
                    <a:p>
                      <a:pPr lvl="0" algn="ctr">
                        <a:buNone/>
                      </a:pPr>
                      <a:r>
                        <a:rPr lang="en-US" sz="1050"/>
                        <a:t>2021</a:t>
                      </a:r>
                    </a:p>
                  </a:txBody>
                  <a:tcPr/>
                </a:tc>
                <a:tc>
                  <a:txBody>
                    <a:bodyPr/>
                    <a:lstStyle/>
                    <a:p>
                      <a:pPr algn="ctr"/>
                      <a:r>
                        <a:rPr lang="en-US" sz="1050"/>
                        <a:t>49</a:t>
                      </a:r>
                    </a:p>
                  </a:txBody>
                  <a:tcPr/>
                </a:tc>
                <a:tc>
                  <a:txBody>
                    <a:bodyPr/>
                    <a:lstStyle/>
                    <a:p>
                      <a:pPr algn="ctr"/>
                      <a:r>
                        <a:rPr lang="en-US" sz="1050"/>
                        <a:t>49</a:t>
                      </a:r>
                    </a:p>
                  </a:txBody>
                  <a:tcPr/>
                </a:tc>
                <a:tc>
                  <a:txBody>
                    <a:bodyPr/>
                    <a:lstStyle/>
                    <a:p>
                      <a:pPr lvl="0" algn="ctr">
                        <a:buNone/>
                      </a:pPr>
                      <a:r>
                        <a:rPr lang="en-US" sz="1050"/>
                        <a:t>100.00%</a:t>
                      </a:r>
                    </a:p>
                  </a:txBody>
                  <a:tcPr/>
                </a:tc>
                <a:tc>
                  <a:txBody>
                    <a:bodyPr/>
                    <a:lstStyle/>
                    <a:p>
                      <a:pPr algn="ctr"/>
                      <a:r>
                        <a:rPr lang="en-US" sz="1050"/>
                        <a:t>$78,455,606.84</a:t>
                      </a:r>
                    </a:p>
                  </a:txBody>
                  <a:tcPr/>
                </a:tc>
                <a:tc>
                  <a:txBody>
                    <a:bodyPr/>
                    <a:lstStyle/>
                    <a:p>
                      <a:pPr lvl="0" algn="ctr">
                        <a:buNone/>
                      </a:pPr>
                      <a:r>
                        <a:rPr lang="en-US" sz="1050"/>
                        <a:t>$1,601,134.83</a:t>
                      </a:r>
                    </a:p>
                  </a:txBody>
                  <a:tcPr/>
                </a:tc>
                <a:tc>
                  <a:txBody>
                    <a:bodyPr/>
                    <a:lstStyle/>
                    <a:p>
                      <a:pPr lvl="0" algn="ctr">
                        <a:buNone/>
                      </a:pPr>
                      <a:r>
                        <a:rPr lang="en-US" sz="1050"/>
                        <a:t>$39,227,803.42</a:t>
                      </a:r>
                    </a:p>
                  </a:txBody>
                  <a:tcPr/>
                </a:tc>
                <a:tc>
                  <a:txBody>
                    <a:bodyPr/>
                    <a:lstStyle/>
                    <a:p>
                      <a:pPr lvl="0" algn="ctr">
                        <a:buNone/>
                      </a:pPr>
                      <a:r>
                        <a:rPr lang="en-US" sz="1050" b="0" u="none" strike="noStrike" noProof="0"/>
                        <a:t>$10,000,000.00</a:t>
                      </a:r>
                      <a:endParaRPr lang="en-US" sz="1050"/>
                    </a:p>
                  </a:txBody>
                  <a:tcPr/>
                </a:tc>
                <a:tc>
                  <a:txBody>
                    <a:bodyPr/>
                    <a:lstStyle/>
                    <a:p>
                      <a:pPr algn="ctr"/>
                      <a:r>
                        <a:rPr lang="en-US" sz="1050"/>
                        <a:t>$39,227,803.42</a:t>
                      </a:r>
                    </a:p>
                  </a:txBody>
                  <a:tcPr/>
                </a:tc>
                <a:tc>
                  <a:txBody>
                    <a:bodyPr/>
                    <a:lstStyle/>
                    <a:p>
                      <a:pPr algn="ctr"/>
                      <a:r>
                        <a:rPr lang="en-US" sz="1050"/>
                        <a:t>100.00%</a:t>
                      </a:r>
                    </a:p>
                  </a:txBody>
                  <a:tcPr/>
                </a:tc>
                <a:extLst>
                  <a:ext uri="{0D108BD9-81ED-4DB2-BD59-A6C34878D82A}">
                    <a16:rowId xmlns:a16="http://schemas.microsoft.com/office/drawing/2014/main" val="1249179005"/>
                  </a:ext>
                </a:extLst>
              </a:tr>
              <a:tr h="551053">
                <a:tc>
                  <a:txBody>
                    <a:bodyPr/>
                    <a:lstStyle/>
                    <a:p>
                      <a:pPr lvl="0" algn="ctr">
                        <a:buNone/>
                      </a:pPr>
                      <a:r>
                        <a:rPr lang="en-US" sz="1050"/>
                        <a:t>2023</a:t>
                      </a:r>
                    </a:p>
                  </a:txBody>
                  <a:tcPr/>
                </a:tc>
                <a:tc>
                  <a:txBody>
                    <a:bodyPr/>
                    <a:lstStyle/>
                    <a:p>
                      <a:pPr algn="ctr"/>
                      <a:r>
                        <a:rPr lang="en-US" sz="1050"/>
                        <a:t>55</a:t>
                      </a:r>
                    </a:p>
                  </a:txBody>
                  <a:tcPr/>
                </a:tc>
                <a:tc>
                  <a:txBody>
                    <a:bodyPr/>
                    <a:lstStyle/>
                    <a:p>
                      <a:pPr algn="ctr"/>
                      <a:r>
                        <a:rPr lang="en-US" sz="1050"/>
                        <a:t>12</a:t>
                      </a:r>
                    </a:p>
                  </a:txBody>
                  <a:tcPr/>
                </a:tc>
                <a:tc>
                  <a:txBody>
                    <a:bodyPr/>
                    <a:lstStyle/>
                    <a:p>
                      <a:pPr lvl="0" algn="ctr">
                        <a:buNone/>
                      </a:pPr>
                      <a:r>
                        <a:rPr lang="en-US" sz="1050"/>
                        <a:t>21.82%</a:t>
                      </a:r>
                    </a:p>
                  </a:txBody>
                  <a:tcPr/>
                </a:tc>
                <a:tc>
                  <a:txBody>
                    <a:bodyPr/>
                    <a:lstStyle/>
                    <a:p>
                      <a:pPr algn="ctr"/>
                      <a:r>
                        <a:rPr lang="en-US" sz="1050"/>
                        <a:t>$123,151,900.88</a:t>
                      </a:r>
                    </a:p>
                  </a:txBody>
                  <a:tcPr/>
                </a:tc>
                <a:tc>
                  <a:txBody>
                    <a:bodyPr/>
                    <a:lstStyle/>
                    <a:p>
                      <a:pPr lvl="0" algn="ctr">
                        <a:buNone/>
                      </a:pPr>
                      <a:r>
                        <a:rPr lang="en-US" sz="1050"/>
                        <a:t>$2,239,125.47</a:t>
                      </a:r>
                    </a:p>
                  </a:txBody>
                  <a:tcPr/>
                </a:tc>
                <a:tc>
                  <a:txBody>
                    <a:bodyPr/>
                    <a:lstStyle/>
                    <a:p>
                      <a:pPr lvl="0" algn="ctr">
                        <a:buNone/>
                      </a:pPr>
                      <a:r>
                        <a:rPr lang="en-US" sz="1050"/>
                        <a:t>$61,575,950.44</a:t>
                      </a:r>
                    </a:p>
                  </a:txBody>
                  <a:tcPr/>
                </a:tc>
                <a:tc>
                  <a:txBody>
                    <a:bodyPr/>
                    <a:lstStyle/>
                    <a:p>
                      <a:pPr lvl="0" algn="ctr">
                        <a:buNone/>
                      </a:pPr>
                      <a:r>
                        <a:rPr lang="en-US" sz="1050" b="0" u="none" strike="noStrike" noProof="0"/>
                        <a:t>$10,000,000.00</a:t>
                      </a:r>
                      <a:endParaRPr lang="en-US" sz="1050"/>
                    </a:p>
                  </a:txBody>
                  <a:tcPr/>
                </a:tc>
                <a:tc>
                  <a:txBody>
                    <a:bodyPr/>
                    <a:lstStyle/>
                    <a:p>
                      <a:pPr algn="ctr"/>
                      <a:r>
                        <a:rPr lang="en-US" sz="1050"/>
                        <a:t>$11,050,837.50</a:t>
                      </a:r>
                    </a:p>
                  </a:txBody>
                  <a:tcPr/>
                </a:tc>
                <a:tc>
                  <a:txBody>
                    <a:bodyPr/>
                    <a:lstStyle/>
                    <a:p>
                      <a:pPr algn="ctr"/>
                      <a:r>
                        <a:rPr lang="en-US" sz="1050"/>
                        <a:t>17.95%</a:t>
                      </a:r>
                    </a:p>
                  </a:txBody>
                  <a:tcPr/>
                </a:tc>
                <a:extLst>
                  <a:ext uri="{0D108BD9-81ED-4DB2-BD59-A6C34878D82A}">
                    <a16:rowId xmlns:a16="http://schemas.microsoft.com/office/drawing/2014/main" val="1788607691"/>
                  </a:ext>
                </a:extLst>
              </a:tr>
              <a:tr h="538529">
                <a:tc>
                  <a:txBody>
                    <a:bodyPr/>
                    <a:lstStyle/>
                    <a:p>
                      <a:pPr lvl="0" algn="ctr">
                        <a:buNone/>
                      </a:pPr>
                      <a:r>
                        <a:rPr lang="en-US" sz="1050"/>
                        <a:t>2024 </a:t>
                      </a:r>
                    </a:p>
                  </a:txBody>
                  <a:tcPr/>
                </a:tc>
                <a:tc>
                  <a:txBody>
                    <a:bodyPr/>
                    <a:lstStyle/>
                    <a:p>
                      <a:pPr algn="ctr"/>
                      <a:r>
                        <a:rPr lang="en-US" sz="1050"/>
                        <a:t>51</a:t>
                      </a:r>
                    </a:p>
                  </a:txBody>
                  <a:tcPr/>
                </a:tc>
                <a:tc>
                  <a:txBody>
                    <a:bodyPr/>
                    <a:lstStyle/>
                    <a:p>
                      <a:pPr algn="ctr"/>
                      <a:r>
                        <a:rPr lang="en-US" sz="1050"/>
                        <a:t>18</a:t>
                      </a:r>
                    </a:p>
                  </a:txBody>
                  <a:tcPr/>
                </a:tc>
                <a:tc>
                  <a:txBody>
                    <a:bodyPr/>
                    <a:lstStyle/>
                    <a:p>
                      <a:pPr lvl="0" algn="ctr">
                        <a:buNone/>
                      </a:pPr>
                      <a:r>
                        <a:rPr lang="en-US" sz="1050"/>
                        <a:t>35.29%</a:t>
                      </a:r>
                    </a:p>
                  </a:txBody>
                  <a:tcPr/>
                </a:tc>
                <a:tc>
                  <a:txBody>
                    <a:bodyPr/>
                    <a:lstStyle/>
                    <a:p>
                      <a:pPr algn="ctr"/>
                      <a:r>
                        <a:rPr lang="en-US" sz="1050"/>
                        <a:t>$112,663,883.19</a:t>
                      </a:r>
                    </a:p>
                  </a:txBody>
                  <a:tcPr/>
                </a:tc>
                <a:tc>
                  <a:txBody>
                    <a:bodyPr/>
                    <a:lstStyle/>
                    <a:p>
                      <a:pPr lvl="0" algn="ctr">
                        <a:buNone/>
                      </a:pPr>
                      <a:r>
                        <a:rPr lang="en-US" sz="1050"/>
                        <a:t>$2,209,095.75</a:t>
                      </a:r>
                    </a:p>
                  </a:txBody>
                  <a:tcPr/>
                </a:tc>
                <a:tc>
                  <a:txBody>
                    <a:bodyPr/>
                    <a:lstStyle/>
                    <a:p>
                      <a:pPr lvl="0" algn="ctr">
                        <a:buNone/>
                      </a:pPr>
                      <a:r>
                        <a:rPr lang="en-US" sz="1050"/>
                        <a:t>$56,331,941.60</a:t>
                      </a:r>
                    </a:p>
                  </a:txBody>
                  <a:tcPr/>
                </a:tc>
                <a:tc>
                  <a:txBody>
                    <a:bodyPr/>
                    <a:lstStyle/>
                    <a:p>
                      <a:pPr lvl="0" algn="ctr">
                        <a:buNone/>
                      </a:pPr>
                      <a:r>
                        <a:rPr lang="en-US" sz="1050" b="0" u="none" strike="noStrike" noProof="0"/>
                        <a:t>$20,000,000.00</a:t>
                      </a:r>
                      <a:endParaRPr lang="en-US" sz="1050"/>
                    </a:p>
                  </a:txBody>
                  <a:tcPr/>
                </a:tc>
                <a:tc>
                  <a:txBody>
                    <a:bodyPr/>
                    <a:lstStyle/>
                    <a:p>
                      <a:pPr lvl="0" algn="ctr">
                        <a:buNone/>
                      </a:pPr>
                      <a:r>
                        <a:rPr lang="en-US" sz="1050" b="0" i="0" u="none" strike="noStrike" noProof="0">
                          <a:latin typeface="Arial"/>
                        </a:rPr>
                        <a:t>$16,361,025.79</a:t>
                      </a:r>
                    </a:p>
                  </a:txBody>
                  <a:tcPr/>
                </a:tc>
                <a:tc>
                  <a:txBody>
                    <a:bodyPr/>
                    <a:lstStyle/>
                    <a:p>
                      <a:pPr lvl="0" algn="ctr">
                        <a:buNone/>
                      </a:pPr>
                      <a:r>
                        <a:rPr lang="en-US" sz="1050"/>
                        <a:t>29.04%</a:t>
                      </a:r>
                    </a:p>
                  </a:txBody>
                  <a:tcPr/>
                </a:tc>
                <a:extLst>
                  <a:ext uri="{0D108BD9-81ED-4DB2-BD59-A6C34878D82A}">
                    <a16:rowId xmlns:a16="http://schemas.microsoft.com/office/drawing/2014/main" val="2865600891"/>
                  </a:ext>
                </a:extLst>
              </a:tr>
            </a:tbl>
          </a:graphicData>
        </a:graphic>
      </p:graphicFrame>
    </p:spTree>
    <p:extLst>
      <p:ext uri="{BB962C8B-B14F-4D97-AF65-F5344CB8AC3E}">
        <p14:creationId xmlns:p14="http://schemas.microsoft.com/office/powerpoint/2010/main" val="173877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TDOT - ADA Compliant Template">
  <a:themeElements>
    <a:clrScheme name="CTDOT - 1">
      <a:dk1>
        <a:srgbClr val="002060"/>
      </a:dk1>
      <a:lt1>
        <a:sysClr val="window" lastClr="FFFFFF"/>
      </a:lt1>
      <a:dk2>
        <a:srgbClr val="44546A"/>
      </a:dk2>
      <a:lt2>
        <a:srgbClr val="E7E6E6"/>
      </a:lt2>
      <a:accent1>
        <a:srgbClr val="5B9BD5"/>
      </a:accent1>
      <a:accent2>
        <a:srgbClr val="0070C0"/>
      </a:accent2>
      <a:accent3>
        <a:srgbClr val="A5A5A5"/>
      </a:accent3>
      <a:accent4>
        <a:srgbClr val="FF9900"/>
      </a:accent4>
      <a:accent5>
        <a:srgbClr val="4472C4"/>
      </a:accent5>
      <a:accent6>
        <a:srgbClr val="FFCC66"/>
      </a:accent6>
      <a:hlink>
        <a:srgbClr val="FF9900"/>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367533-94a8-4e30-b74b-61e497e25a58">
      <UserInfo>
        <DisplayName>Moore, Robert C</DisplayName>
        <AccountId>364</AccountId>
        <AccountType/>
      </UserInfo>
    </SharedWithUsers>
    <TaxCatchAll xmlns="61367533-94a8-4e30-b74b-61e497e25a58" xsi:nil="true"/>
    <lcf76f155ced4ddcb4097134ff3c332f xmlns="00886895-78f4-4060-9e7b-bf0a78ca734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2198DE0F9C8840B7E4F381A5E15CB8" ma:contentTypeVersion="17" ma:contentTypeDescription="Create a new document." ma:contentTypeScope="" ma:versionID="c3151845ab4894fa8b2dca8477aa1539">
  <xsd:schema xmlns:xsd="http://www.w3.org/2001/XMLSchema" xmlns:xs="http://www.w3.org/2001/XMLSchema" xmlns:p="http://schemas.microsoft.com/office/2006/metadata/properties" xmlns:ns2="00886895-78f4-4060-9e7b-bf0a78ca734b" xmlns:ns3="61367533-94a8-4e30-b74b-61e497e25a58" targetNamespace="http://schemas.microsoft.com/office/2006/metadata/properties" ma:root="true" ma:fieldsID="174a1f5e8643fd1a2f2ac1b2710081c2" ns2:_="" ns3:_="">
    <xsd:import namespace="00886895-78f4-4060-9e7b-bf0a78ca734b"/>
    <xsd:import namespace="61367533-94a8-4e30-b74b-61e497e25a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886895-78f4-4060-9e7b-bf0a78ca7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998a11-2e2c-44c4-85d7-655e1af885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67533-94a8-4e30-b74b-61e497e25a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fb1548-fa64-4505-be14-6cecff951a4a}" ma:internalName="TaxCatchAll" ma:showField="CatchAllData" ma:web="61367533-94a8-4e30-b74b-61e497e25a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1DE40-1549-406F-8FE4-447A7CBA2A7B}">
  <ds:schemaRefs>
    <ds:schemaRef ds:uri="http://schemas.microsoft.com/sharepoint/v3/contenttype/forms"/>
  </ds:schemaRefs>
</ds:datastoreItem>
</file>

<file path=customXml/itemProps2.xml><?xml version="1.0" encoding="utf-8"?>
<ds:datastoreItem xmlns:ds="http://schemas.openxmlformats.org/officeDocument/2006/customXml" ds:itemID="{F02C2143-14B7-415C-B66C-62F6DAE786A1}">
  <ds:schemaRefs>
    <ds:schemaRef ds:uri="00886895-78f4-4060-9e7b-bf0a78ca734b"/>
    <ds:schemaRef ds:uri="0774a824-3838-467a-9805-532ac3142b0c"/>
    <ds:schemaRef ds:uri="2fa5acb1-f33d-46d0-8fe0-7e8d7839134c"/>
    <ds:schemaRef ds:uri="61367533-94a8-4e30-b74b-61e497e25a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BC5928B-8FE3-4048-81C2-F4A973FDE76B}">
  <ds:schemaRefs>
    <ds:schemaRef ds:uri="00886895-78f4-4060-9e7b-bf0a78ca734b"/>
    <ds:schemaRef ds:uri="61367533-94a8-4e30-b74b-61e497e25a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PowerPoint-conndottemplate</Template>
  <TotalTime>0</TotalTime>
  <Words>1536</Words>
  <Application>Microsoft Office PowerPoint</Application>
  <PresentationFormat>Widescreen</PresentationFormat>
  <Paragraphs>280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Arial,Sans-Serif</vt:lpstr>
      <vt:lpstr>Calibri</vt:lpstr>
      <vt:lpstr>CTDOT - ADA Compliant Template</vt:lpstr>
      <vt:lpstr>STATE LOCAL BRIDGE PROGRAM – CLE BRIDGE GROUP</vt:lpstr>
      <vt:lpstr>WHO ARE WE AND WHAT DO WE DO?</vt:lpstr>
      <vt:lpstr>ELIGIBILITY</vt:lpstr>
      <vt:lpstr>PROGRAM GENERAL FUNCTIONALITY HIGHLIGHTS</vt:lpstr>
      <vt:lpstr>PROGRAM CHANGES SINCE 2022 Q4 PERSONELL TRANSITION</vt:lpstr>
      <vt:lpstr>STANDARD SLBP PROJECT PROCESS</vt:lpstr>
      <vt:lpstr>OLD PROJECT GENERAL STATISTICS</vt:lpstr>
      <vt:lpstr>EXPEDITING OF OLD PROJECTS</vt:lpstr>
      <vt:lpstr>RECENT PROGRAM COMMITMENTS</vt:lpstr>
      <vt:lpstr>OBSERVED SLBP SOLICITATION METHODS</vt:lpstr>
      <vt:lpstr>PROPOSED SLBP SOLICITATION METHODS</vt:lpstr>
      <vt:lpstr>OPTIMAL SLBP SOLICITATION METHODS</vt:lpstr>
      <vt:lpstr>SLBP MESSAGE</vt:lpstr>
      <vt:lpstr>QUESTIONS OR COMMENTS?</vt:lpstr>
    </vt:vector>
  </TitlesOfParts>
  <Company>State of Connecticut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Barrows, James R.</dc:creator>
  <cp:lastModifiedBy>Karen Stewartson</cp:lastModifiedBy>
  <cp:revision>3</cp:revision>
  <dcterms:created xsi:type="dcterms:W3CDTF">2020-03-11T13:04:46Z</dcterms:created>
  <dcterms:modified xsi:type="dcterms:W3CDTF">2023-11-13T19:08:46Z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0x010100622198DE0F9C8840B7E4F381A5E15CB8</vt:lpwstr>
  </property>
  <property fmtid="{D5CDD505-2E9C-101B-9397-08002B2CF9AE}" pid="3" name="MediaServiceImageTags">
    <vt:lpwstr/>
  </property>
</Properties>
</file>