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modernComment_185_AB0466F8.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21"/>
  </p:notesMasterIdLst>
  <p:sldIdLst>
    <p:sldId id="279" r:id="rId5"/>
    <p:sldId id="362" r:id="rId6"/>
    <p:sldId id="381" r:id="rId7"/>
    <p:sldId id="382" r:id="rId8"/>
    <p:sldId id="378" r:id="rId9"/>
    <p:sldId id="383" r:id="rId10"/>
    <p:sldId id="384" r:id="rId11"/>
    <p:sldId id="389" r:id="rId12"/>
    <p:sldId id="385" r:id="rId13"/>
    <p:sldId id="386" r:id="rId14"/>
    <p:sldId id="387" r:id="rId15"/>
    <p:sldId id="388" r:id="rId16"/>
    <p:sldId id="391" r:id="rId17"/>
    <p:sldId id="360" r:id="rId18"/>
    <p:sldId id="364" r:id="rId19"/>
    <p:sldId id="269"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081263-3FF4-5A70-03B6-333039ACFA44}" name="Pauline Yoder" initials="PY" userId="S::pyoder@crcog.org::b1255f05-da75-4e5c-9b10-e1225a91d553" providerId="AD"/>
  <p188:author id="{8622439A-81E1-D633-C933-73452F4FD4B3}" name="Guest User" initials="GU" userId="S::urn:spo:anon#f0034e3dfa97482036b572fae7d4f8c2d9e1731dca2314c7b88fdfacaeb44a3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2B3"/>
    <a:srgbClr val="1F666E"/>
    <a:srgbClr val="D96D21"/>
    <a:srgbClr val="EDB100"/>
    <a:srgbClr val="FF9245"/>
    <a:srgbClr val="002A67"/>
    <a:srgbClr val="44546A"/>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omments/modernComment_185_AB0466F8.xml><?xml version="1.0" encoding="utf-8"?>
<p188:cmLst xmlns:a="http://schemas.openxmlformats.org/drawingml/2006/main" xmlns:r="http://schemas.openxmlformats.org/officeDocument/2006/relationships" xmlns:p188="http://schemas.microsoft.com/office/powerpoint/2018/8/main">
  <p188:cm id="{6D3A1564-5688-409F-B789-03EDA426527F}" authorId="{F7081263-3FF4-5A70-03B6-333039ACFA44}" created="2023-12-12T18:46:44.913">
    <pc:sldMkLst xmlns:pc="http://schemas.microsoft.com/office/powerpoint/2013/main/command">
      <pc:docMk/>
      <pc:sldMk cId="2869192440" sldId="389"/>
    </pc:sldMkLst>
    <p188:txBody>
      <a:bodyPr/>
      <a:lstStyle/>
      <a:p>
        <a:r>
          <a:rPr lang="en-US"/>
          <a:t>This is way too small. If Exec Comm is approving this, this has to be fixed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F1DF6E32-3696-4AC5-A630-352467714AAC}" type="datetimeFigureOut">
              <a:rPr lang="en-US" smtClean="0"/>
              <a:t>12/18/2023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83825880-2354-4B98-8F15-F137B8EBC94E}" type="slidenum">
              <a:rPr lang="en-US" smtClean="0"/>
              <a:t>‹#›</a:t>
            </a:fld>
            <a:endParaRPr lang="en-US"/>
          </a:p>
        </p:txBody>
      </p:sp>
    </p:spTree>
    <p:extLst>
      <p:ext uri="{BB962C8B-B14F-4D97-AF65-F5344CB8AC3E}">
        <p14:creationId xmlns:p14="http://schemas.microsoft.com/office/powerpoint/2010/main" val="305709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900">
                <a:latin typeface="Calibri" panose="020F0502020204030204" pitchFamily="34" charset="0"/>
                <a:ea typeface="Times New Roman" panose="02020603050405020304" pitchFamily="18" charset="0"/>
              </a:rPr>
              <a:t>Task II - Short Term Disposal and Diversion Options/Strategies (1 to 5 yrs.) and Next Steps </a:t>
            </a:r>
            <a:endParaRPr lang="en-US"/>
          </a:p>
        </p:txBody>
      </p:sp>
      <p:sp>
        <p:nvSpPr>
          <p:cNvPr id="4" name="Slide Number Placeholder 3"/>
          <p:cNvSpPr>
            <a:spLocks noGrp="1"/>
          </p:cNvSpPr>
          <p:nvPr>
            <p:ph type="sldNum" sz="quarter" idx="5"/>
          </p:nvPr>
        </p:nvSpPr>
        <p:spPr/>
        <p:txBody>
          <a:bodyPr/>
          <a:lstStyle/>
          <a:p>
            <a:fld id="{83825880-2354-4B98-8F15-F137B8EBC94E}" type="slidenum">
              <a:rPr lang="en-US" smtClean="0"/>
              <a:t>1</a:t>
            </a:fld>
            <a:endParaRPr lang="en-US"/>
          </a:p>
        </p:txBody>
      </p:sp>
    </p:spTree>
    <p:extLst>
      <p:ext uri="{BB962C8B-B14F-4D97-AF65-F5344CB8AC3E}">
        <p14:creationId xmlns:p14="http://schemas.microsoft.com/office/powerpoint/2010/main" val="2679437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825880-2354-4B98-8F15-F137B8EBC94E}" type="slidenum">
              <a:rPr lang="en-US" smtClean="0"/>
              <a:t>7</a:t>
            </a:fld>
            <a:endParaRPr lang="en-US"/>
          </a:p>
        </p:txBody>
      </p:sp>
    </p:spTree>
    <p:extLst>
      <p:ext uri="{BB962C8B-B14F-4D97-AF65-F5344CB8AC3E}">
        <p14:creationId xmlns:p14="http://schemas.microsoft.com/office/powerpoint/2010/main" val="3872429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45BC-7E44-25A7-BA15-9634C9B135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EE0914-3085-7BB2-3205-B633E15ED2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21000B-2630-2A9C-2B29-B48BBFCE0BE7}"/>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F7A98F61-E668-6FE7-702E-BCD6C28B8C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E40F57-E17F-0F23-DDE9-30DE9ACB58E0}"/>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02821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795E6-17FF-2CA9-3EA3-C10F546946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1B7D9-ECD5-8858-F17F-EDCE406BC7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0F940-E104-030E-16DC-7B4B155DCE8E}"/>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20CFF227-10BA-B81F-593B-836B77886D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EDCD87-07DA-41E3-580D-0A119D8A3026}"/>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188607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DDA293-2C43-6545-6173-1784C09596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2E6FC-F761-451A-E169-672D9044A1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6048BB-4A42-3EFF-70EC-C4A5BF11E489}"/>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374BB8C2-F142-82ED-21E8-626CFFD977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90D698-29A4-BDFB-9218-F325290554F4}"/>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4415794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0" name="Content Placeholder 9"/>
          <p:cNvSpPr>
            <a:spLocks noGrp="1"/>
          </p:cNvSpPr>
          <p:nvPr>
            <p:ph sz="quarter" idx="13"/>
          </p:nvPr>
        </p:nvSpPr>
        <p:spPr>
          <a:xfrm>
            <a:off x="609600" y="1463040"/>
            <a:ext cx="10972800" cy="4681728"/>
          </a:xfrm>
        </p:spPr>
        <p:txBody>
          <a:bodyPr/>
          <a:lstStyle>
            <a:lvl2pPr>
              <a:spcBef>
                <a:spcPts val="600"/>
              </a:spcBef>
              <a:defRPr/>
            </a:lvl2pPr>
            <a:lvl3pPr>
              <a:spcBef>
                <a:spcPts val="600"/>
              </a:spcBef>
              <a:defRPr/>
            </a:lvl3pPr>
            <a:lvl4pPr>
              <a:spcBef>
                <a:spcPts val="600"/>
              </a:spcBef>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12" name="Title 11"/>
          <p:cNvSpPr>
            <a:spLocks noGrp="1"/>
          </p:cNvSpPr>
          <p:nvPr>
            <p:ph type="title"/>
          </p:nvPr>
        </p:nvSpPr>
        <p:spPr/>
        <p:txBody>
          <a:bodyPr/>
          <a:lstStyle/>
          <a:p>
            <a:r>
              <a:rPr lang="en-US"/>
              <a:t>Click to edit Master title style</a:t>
            </a:r>
          </a:p>
        </p:txBody>
      </p:sp>
      <p:sp>
        <p:nvSpPr>
          <p:cNvPr id="13" name="Slide Number Placeholder 20"/>
          <p:cNvSpPr>
            <a:spLocks noGrp="1"/>
          </p:cNvSpPr>
          <p:nvPr>
            <p:ph type="sldNum" sz="quarter" idx="4"/>
          </p:nvPr>
        </p:nvSpPr>
        <p:spPr>
          <a:xfrm>
            <a:off x="8839200" y="6523049"/>
            <a:ext cx="2743200" cy="332284"/>
          </a:xfrm>
          <a:prstGeom prst="rect">
            <a:avLst/>
          </a:prstGeom>
        </p:spPr>
        <p:txBody>
          <a:bodyPr vert="horz" lIns="91440" tIns="45720" rIns="91440" bIns="45720" rtlCol="0" anchor="ctr"/>
          <a:lstStyle>
            <a:lvl1pPr algn="r">
              <a:defRPr sz="900">
                <a:solidFill>
                  <a:schemeClr val="bg1"/>
                </a:solidFill>
                <a:latin typeface="+mn-lt"/>
              </a:defRPr>
            </a:lvl1pPr>
          </a:lstStyle>
          <a:p>
            <a:fld id="{8BA37339-5342-45D3-970F-DEB9E3535962}" type="slidenum">
              <a:rPr lang="en-US" smtClean="0"/>
              <a:pPr/>
              <a:t>‹#›</a:t>
            </a:fld>
            <a:endParaRPr lang="en-US"/>
          </a:p>
        </p:txBody>
      </p:sp>
      <p:sp>
        <p:nvSpPr>
          <p:cNvPr id="14" name="Footer Placeholder 21"/>
          <p:cNvSpPr>
            <a:spLocks noGrp="1"/>
          </p:cNvSpPr>
          <p:nvPr>
            <p:ph type="ftr" sz="quarter" idx="3"/>
          </p:nvPr>
        </p:nvSpPr>
        <p:spPr>
          <a:xfrm>
            <a:off x="609600" y="6523050"/>
            <a:ext cx="4114800" cy="334951"/>
          </a:xfrm>
          <a:prstGeom prst="rect">
            <a:avLst/>
          </a:prstGeom>
        </p:spPr>
        <p:txBody>
          <a:bodyPr vert="horz" lIns="91440" tIns="45720" rIns="91440" bIns="45720" rtlCol="0" anchor="ctr"/>
          <a:lstStyle>
            <a:lvl1pPr algn="l">
              <a:defRPr sz="900" baseline="0">
                <a:solidFill>
                  <a:schemeClr val="bg1"/>
                </a:solidFill>
                <a:latin typeface="Franklin Gothic Book" panose="020B0503020102020204" pitchFamily="34" charset="0"/>
              </a:defRPr>
            </a:lvl1pPr>
          </a:lstStyle>
          <a:p>
            <a:endParaRPr lang="en-US"/>
          </a:p>
        </p:txBody>
      </p:sp>
    </p:spTree>
    <p:extLst>
      <p:ext uri="{BB962C8B-B14F-4D97-AF65-F5344CB8AC3E}">
        <p14:creationId xmlns:p14="http://schemas.microsoft.com/office/powerpoint/2010/main" val="1096129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5BFD1-4E1B-33C9-75E7-C00897E6E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61AF1C-A472-3207-E431-68353EE2221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0EA67B-6A1D-1CB5-9E3D-EE4C7DF66EC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BF396C2D-821F-EF81-A2ED-BEA0E50FEB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6117D-EE2B-D4DE-4C8E-36AA9D74A76D}"/>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80056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10D72-385B-BC7E-FE80-5ECD4EF3E6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5D7478-F87F-D93C-8493-0958FFD0C9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EBCB253-74B5-043C-7DC6-72461071E51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06AC9F92-BC39-F17C-CC94-2202B774E7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7E841-895A-23CA-30CA-97FBB5395522}"/>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25607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4224E-040C-4CE5-2227-3B9448CAB1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E24E4-57DE-B5CD-BE30-9EA7DB9F64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D44E5D-F574-E020-63C7-33FCDB3A95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FC2FDB-E1D4-DBA3-E0BA-E1B3F2A83783}"/>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202E7FF8-0EB3-9799-DD0E-18FE0D6AF1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BE6EAC-7F9B-C83F-3531-E8CD41AD7E4B}"/>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459691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3E931-7801-EAE9-6AE6-5F7339C21A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AFA59C-E50D-ADC4-9A33-A4311E9C00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876842-0215-E5D7-8E26-3AE3173028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C4CF89-8996-33CE-4A20-FC90A823FD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C57E34-5C7E-C3BE-5EA5-8AFBD6CBE3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188D18-D358-3961-BB74-475D0E269269}"/>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8" name="Footer Placeholder 7">
            <a:extLst>
              <a:ext uri="{FF2B5EF4-FFF2-40B4-BE49-F238E27FC236}">
                <a16:creationId xmlns:a16="http://schemas.microsoft.com/office/drawing/2014/main" id="{FBBE331D-F892-922D-3DED-70F7DB76C6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CB471B-8843-2854-36E2-A5EF13E1C4C3}"/>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85074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7F285-B481-9BDD-6B9A-D0C36514A9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BB60A7A-F745-9CEE-7250-B297BE6BA557}"/>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4" name="Footer Placeholder 3">
            <a:extLst>
              <a:ext uri="{FF2B5EF4-FFF2-40B4-BE49-F238E27FC236}">
                <a16:creationId xmlns:a16="http://schemas.microsoft.com/office/drawing/2014/main" id="{279F665F-6F77-565B-B367-FA3E451214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5987698-576B-8596-64C5-5AF9C63DB77F}"/>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1625624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7C37C-9A1A-ADA3-03D0-DDABE05C42C6}"/>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3" name="Footer Placeholder 2">
            <a:extLst>
              <a:ext uri="{FF2B5EF4-FFF2-40B4-BE49-F238E27FC236}">
                <a16:creationId xmlns:a16="http://schemas.microsoft.com/office/drawing/2014/main" id="{40209342-FF41-253D-E4C6-CB8DD08506A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F5E44E3-D333-A3BE-AFAA-AD9BDEBEE2F6}"/>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37987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8B18D-779D-B6A2-A9FC-088D6E11A1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AE3DE3-13F1-32CF-1027-B553C52AC0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DF0461-B0F5-3690-E006-CDC41ABB86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CF314A-A32A-255B-9FA0-41C256BB9A70}"/>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D3FFB43F-45A4-4392-F003-0F02CD430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B41A74-2ABC-A640-58DD-5CCCFFA8DB1F}"/>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383085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5E3D5C-29BD-84AF-D40E-B2517509A4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49B5B22-5930-631E-0EAF-ECD2951DA84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375E0A0-549C-B8EB-A5C2-7E10BED37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1EA909-832D-E678-7F3C-F9ECE8E00A04}"/>
              </a:ext>
            </a:extLst>
          </p:cNvPr>
          <p:cNvSpPr>
            <a:spLocks noGrp="1"/>
          </p:cNvSpPr>
          <p:nvPr>
            <p:ph type="dt" sz="half" idx="10"/>
          </p:nvPr>
        </p:nvSpPr>
        <p:spPr/>
        <p:txBody>
          <a:bodyPr/>
          <a:lstStyle/>
          <a:p>
            <a:fld id="{A1B9C5EA-73DE-49C7-906C-CC2954D268F8}" type="datetimeFigureOut">
              <a:rPr lang="en-US" smtClean="0"/>
              <a:t>12/18/2023</a:t>
            </a:fld>
            <a:endParaRPr lang="en-US"/>
          </a:p>
        </p:txBody>
      </p:sp>
      <p:sp>
        <p:nvSpPr>
          <p:cNvPr id="6" name="Footer Placeholder 5">
            <a:extLst>
              <a:ext uri="{FF2B5EF4-FFF2-40B4-BE49-F238E27FC236}">
                <a16:creationId xmlns:a16="http://schemas.microsoft.com/office/drawing/2014/main" id="{3FE779DD-9C6D-F81C-87F4-6932EDFD25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EA5938-0865-5C61-24E3-278D3D7025BE}"/>
              </a:ext>
            </a:extLst>
          </p:cNvPr>
          <p:cNvSpPr>
            <a:spLocks noGrp="1"/>
          </p:cNvSpPr>
          <p:nvPr>
            <p:ph type="sldNum" sz="quarter" idx="12"/>
          </p:nvPr>
        </p:nvSpPr>
        <p:spPr/>
        <p:txBody>
          <a:bodyPr/>
          <a:lstStyle/>
          <a:p>
            <a:fld id="{7E81C64B-5849-403E-BEAB-3A4323F74A51}" type="slidenum">
              <a:rPr lang="en-US" smtClean="0"/>
              <a:t>‹#›</a:t>
            </a:fld>
            <a:endParaRPr lang="en-US"/>
          </a:p>
        </p:txBody>
      </p:sp>
    </p:spTree>
    <p:extLst>
      <p:ext uri="{BB962C8B-B14F-4D97-AF65-F5344CB8AC3E}">
        <p14:creationId xmlns:p14="http://schemas.microsoft.com/office/powerpoint/2010/main" val="175637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42015DF-61AC-B987-B03A-F2566425A4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795F2C5-7603-75AC-7D60-5431B0B94E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113E1F-3600-7F83-7D43-07A410D1F1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B9C5EA-73DE-49C7-906C-CC2954D268F8}" type="datetimeFigureOut">
              <a:rPr lang="en-US" smtClean="0"/>
              <a:t>12/18/2023</a:t>
            </a:fld>
            <a:endParaRPr lang="en-US"/>
          </a:p>
        </p:txBody>
      </p:sp>
      <p:sp>
        <p:nvSpPr>
          <p:cNvPr id="5" name="Footer Placeholder 4">
            <a:extLst>
              <a:ext uri="{FF2B5EF4-FFF2-40B4-BE49-F238E27FC236}">
                <a16:creationId xmlns:a16="http://schemas.microsoft.com/office/drawing/2014/main" id="{EFFA21D5-0C7A-69B0-DEAC-9FA9EA2633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1350E23-B29B-E009-8826-F0EFE16639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81C64B-5849-403E-BEAB-3A4323F74A51}" type="slidenum">
              <a:rPr lang="en-US" smtClean="0"/>
              <a:t>‹#›</a:t>
            </a:fld>
            <a:endParaRPr lang="en-US"/>
          </a:p>
        </p:txBody>
      </p:sp>
      <p:pic>
        <p:nvPicPr>
          <p:cNvPr id="7" name="Picture 6" descr="Logo&#10;&#10;Description automatically generated">
            <a:extLst>
              <a:ext uri="{FF2B5EF4-FFF2-40B4-BE49-F238E27FC236}">
                <a16:creationId xmlns:a16="http://schemas.microsoft.com/office/drawing/2014/main" id="{A4C3356E-AD4F-4FD7-ED59-79B327AC1342}"/>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691126" y="5913120"/>
            <a:ext cx="1456378" cy="876410"/>
          </a:xfrm>
          <a:prstGeom prst="rect">
            <a:avLst/>
          </a:prstGeom>
        </p:spPr>
      </p:pic>
    </p:spTree>
    <p:extLst>
      <p:ext uri="{BB962C8B-B14F-4D97-AF65-F5344CB8AC3E}">
        <p14:creationId xmlns:p14="http://schemas.microsoft.com/office/powerpoint/2010/main" val="315062348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6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5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50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50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microsoft.com/office/2018/10/relationships/comments" Target="../comments/modernComment_185_AB0466F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5EDD4C-FE2A-40A3-AD6B-B16CBC019F1B}"/>
              </a:ext>
            </a:extLst>
          </p:cNvPr>
          <p:cNvSpPr/>
          <p:nvPr/>
        </p:nvSpPr>
        <p:spPr>
          <a:xfrm>
            <a:off x="283425" y="1306364"/>
            <a:ext cx="4815281" cy="2033183"/>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79A5145-E91E-4563-B5B2-230F7BA7A20E}"/>
              </a:ext>
            </a:extLst>
          </p:cNvPr>
          <p:cNvSpPr txBox="1"/>
          <p:nvPr/>
        </p:nvSpPr>
        <p:spPr>
          <a:xfrm>
            <a:off x="216816" y="1447689"/>
            <a:ext cx="4997387" cy="2431435"/>
          </a:xfrm>
          <a:prstGeom prst="rect">
            <a:avLst/>
          </a:prstGeom>
          <a:noFill/>
        </p:spPr>
        <p:txBody>
          <a:bodyPr wrap="square" lIns="91440" tIns="45720" rIns="91440" bIns="45720" rtlCol="0" anchor="t">
            <a:spAutoFit/>
          </a:bodyPr>
          <a:lstStyle/>
          <a:p>
            <a:r>
              <a:rPr lang="en-US" sz="2800" b="1">
                <a:solidFill>
                  <a:schemeClr val="bg1"/>
                </a:solidFill>
                <a:latin typeface="Georgia"/>
                <a:ea typeface="Verdana"/>
              </a:rPr>
              <a:t>CCSWA </a:t>
            </a:r>
            <a:endParaRPr lang="en-US" sz="2800" b="1">
              <a:solidFill>
                <a:schemeClr val="bg1"/>
              </a:solidFill>
              <a:latin typeface="Georgia" panose="02040502050405020303" pitchFamily="18" charset="0"/>
              <a:ea typeface="Verdana"/>
            </a:endParaRPr>
          </a:p>
          <a:p>
            <a:r>
              <a:rPr lang="en-US" sz="2800" b="1">
                <a:solidFill>
                  <a:schemeClr val="bg1"/>
                </a:solidFill>
                <a:latin typeface="Georgia"/>
                <a:ea typeface="Verdana"/>
              </a:rPr>
              <a:t>December 18, 2023 </a:t>
            </a:r>
          </a:p>
          <a:p>
            <a:r>
              <a:rPr lang="en-US" sz="2800" b="1">
                <a:solidFill>
                  <a:schemeClr val="bg1"/>
                </a:solidFill>
                <a:latin typeface="Georgia"/>
                <a:ea typeface="Verdana"/>
              </a:rPr>
              <a:t>Executive Committee</a:t>
            </a:r>
          </a:p>
          <a:p>
            <a:br>
              <a:rPr lang="en-US" sz="2400" b="1">
                <a:latin typeface="Verdana"/>
                <a:ea typeface="Verdana"/>
              </a:rPr>
            </a:br>
            <a:endParaRPr lang="en-US" sz="2400" b="1">
              <a:solidFill>
                <a:schemeClr val="bg1"/>
              </a:solidFill>
              <a:latin typeface="Verdana"/>
              <a:ea typeface="Verdana"/>
            </a:endParaRPr>
          </a:p>
          <a:p>
            <a:endParaRPr lang="en-US" sz="2000" b="1">
              <a:solidFill>
                <a:schemeClr val="bg1"/>
              </a:solidFill>
              <a:latin typeface="Verdana"/>
              <a:ea typeface="Verdana"/>
            </a:endParaRPr>
          </a:p>
        </p:txBody>
      </p:sp>
      <p:pic>
        <p:nvPicPr>
          <p:cNvPr id="4" name="Picture 3" descr="A picture containing truck, transport&#10;&#10;Description automatically generated">
            <a:extLst>
              <a:ext uri="{FF2B5EF4-FFF2-40B4-BE49-F238E27FC236}">
                <a16:creationId xmlns:a16="http://schemas.microsoft.com/office/drawing/2014/main" id="{DA5D6067-8FC3-C5E1-8318-AEB9FC6F965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576"/>
          <a:stretch/>
        </p:blipFill>
        <p:spPr>
          <a:xfrm>
            <a:off x="6495068" y="-39757"/>
            <a:ext cx="5591872" cy="6937513"/>
          </a:xfrm>
          <a:prstGeom prst="rect">
            <a:avLst/>
          </a:prstGeom>
        </p:spPr>
      </p:pic>
    </p:spTree>
    <p:extLst>
      <p:ext uri="{BB962C8B-B14F-4D97-AF65-F5344CB8AC3E}">
        <p14:creationId xmlns:p14="http://schemas.microsoft.com/office/powerpoint/2010/main" val="3026658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AF276-3604-380D-DF70-9B9D247B492C}"/>
              </a:ext>
            </a:extLst>
          </p:cNvPr>
          <p:cNvSpPr>
            <a:spLocks noGrp="1"/>
          </p:cNvSpPr>
          <p:nvPr>
            <p:ph type="title"/>
          </p:nvPr>
        </p:nvSpPr>
        <p:spPr>
          <a:xfrm>
            <a:off x="518474" y="365126"/>
            <a:ext cx="11114202" cy="1124310"/>
          </a:xfrm>
          <a:solidFill>
            <a:srgbClr val="84B2B3"/>
          </a:solidFill>
        </p:spPr>
        <p:txBody>
          <a:bodyPr>
            <a:normAutofit/>
          </a:bodyPr>
          <a:lstStyle/>
          <a:p>
            <a:r>
              <a:rPr lang="en-US" sz="3600" b="1">
                <a:solidFill>
                  <a:schemeClr val="bg1"/>
                </a:solidFill>
                <a:latin typeface="Georgia"/>
              </a:rPr>
              <a:t>6. Officer Slate</a:t>
            </a:r>
            <a:endParaRPr lang="en-US">
              <a:solidFill>
                <a:schemeClr val="bg1"/>
              </a:solidFill>
            </a:endParaRPr>
          </a:p>
        </p:txBody>
      </p:sp>
      <p:sp>
        <p:nvSpPr>
          <p:cNvPr id="3" name="Content Placeholder 2">
            <a:extLst>
              <a:ext uri="{FF2B5EF4-FFF2-40B4-BE49-F238E27FC236}">
                <a16:creationId xmlns:a16="http://schemas.microsoft.com/office/drawing/2014/main" id="{FF746F10-D9D9-AA21-C56C-631E1114C397}"/>
              </a:ext>
            </a:extLst>
          </p:cNvPr>
          <p:cNvSpPr>
            <a:spLocks noGrp="1"/>
          </p:cNvSpPr>
          <p:nvPr>
            <p:ph idx="1"/>
          </p:nvPr>
        </p:nvSpPr>
        <p:spPr/>
        <p:txBody>
          <a:bodyPr vert="horz" lIns="91440" tIns="45720" rIns="91440" bIns="45720" rtlCol="0" anchor="t">
            <a:normAutofit/>
          </a:bodyPr>
          <a:lstStyle/>
          <a:p>
            <a:pPr marL="0" indent="0">
              <a:lnSpc>
                <a:spcPct val="107000"/>
              </a:lnSpc>
              <a:spcBef>
                <a:spcPts val="0"/>
              </a:spcBef>
              <a:spcAft>
                <a:spcPts val="800"/>
              </a:spcAft>
              <a:buNone/>
            </a:pPr>
            <a:r>
              <a:rPr lang="en-US" b="1" kern="100">
                <a:latin typeface="Georgia"/>
                <a:ea typeface="Calibri"/>
                <a:cs typeface="Calibri"/>
              </a:rPr>
              <a:t>Proposed 2024 Slate</a:t>
            </a:r>
            <a:endParaRPr lang="en-US" kern="100">
              <a:latin typeface="Georgia"/>
              <a:ea typeface="Calibri"/>
              <a:cs typeface="Arial"/>
            </a:endParaRPr>
          </a:p>
          <a:p>
            <a:pPr marL="0" marR="0" indent="0" algn="just">
              <a:lnSpc>
                <a:spcPct val="107000"/>
              </a:lnSpc>
              <a:spcBef>
                <a:spcPts val="0"/>
              </a:spcBef>
              <a:buNone/>
            </a:pPr>
            <a:r>
              <a:rPr lang="en-US">
                <a:effectLst/>
                <a:latin typeface="Georgia"/>
                <a:ea typeface="Times New Roman" panose="02020603050405020304" pitchFamily="18" charset="0"/>
                <a:cs typeface="Calibri"/>
              </a:rPr>
              <a:t>Chair – Fred Presley (Wethersfield)</a:t>
            </a:r>
            <a:endParaRPr lang="en-US">
              <a:effectLst/>
              <a:latin typeface="Georgia"/>
              <a:ea typeface="Calibri" panose="020F0502020204030204" pitchFamily="34" charset="0"/>
              <a:cs typeface="Arial"/>
            </a:endParaRPr>
          </a:p>
          <a:p>
            <a:pPr marL="0" marR="0" indent="0" algn="just">
              <a:lnSpc>
                <a:spcPct val="107000"/>
              </a:lnSpc>
              <a:spcBef>
                <a:spcPts val="0"/>
              </a:spcBef>
              <a:spcAft>
                <a:spcPts val="0"/>
              </a:spcAft>
              <a:buNone/>
            </a:pPr>
            <a:r>
              <a:rPr lang="en-US">
                <a:effectLst/>
                <a:latin typeface="Georgia"/>
                <a:ea typeface="Times New Roman" panose="02020603050405020304" pitchFamily="18" charset="0"/>
                <a:cs typeface="Calibri"/>
              </a:rPr>
              <a:t>Vice-Chair – Tom Roy (Simsbury)</a:t>
            </a:r>
            <a:endParaRPr lang="en-US">
              <a:effectLst/>
              <a:latin typeface="Georgia"/>
              <a:ea typeface="Calibri" panose="020F0502020204030204" pitchFamily="34" charset="0"/>
              <a:cs typeface="Arial"/>
            </a:endParaRPr>
          </a:p>
          <a:p>
            <a:pPr marL="0" marR="0" indent="0" algn="just">
              <a:lnSpc>
                <a:spcPct val="107000"/>
              </a:lnSpc>
              <a:spcBef>
                <a:spcPts val="0"/>
              </a:spcBef>
              <a:spcAft>
                <a:spcPts val="0"/>
              </a:spcAft>
              <a:buNone/>
            </a:pPr>
            <a:r>
              <a:rPr lang="en-US">
                <a:effectLst/>
                <a:latin typeface="Georgia"/>
                <a:ea typeface="Times New Roman" panose="02020603050405020304" pitchFamily="18" charset="0"/>
                <a:cs typeface="Calibri"/>
              </a:rPr>
              <a:t>Treasurer – Russ Arnold (Farmington)</a:t>
            </a:r>
            <a:endParaRPr lang="en-US">
              <a:effectLst/>
              <a:latin typeface="Georgia"/>
              <a:ea typeface="Calibri" panose="020F0502020204030204" pitchFamily="34" charset="0"/>
              <a:cs typeface="Arial"/>
            </a:endParaRPr>
          </a:p>
          <a:p>
            <a:pPr marL="0" marR="0" indent="0" algn="just">
              <a:lnSpc>
                <a:spcPct val="107000"/>
              </a:lnSpc>
              <a:spcBef>
                <a:spcPts val="0"/>
              </a:spcBef>
              <a:spcAft>
                <a:spcPts val="800"/>
              </a:spcAft>
              <a:buNone/>
            </a:pPr>
            <a:r>
              <a:rPr lang="en-US">
                <a:effectLst/>
                <a:latin typeface="Georgia"/>
                <a:ea typeface="Times New Roman" panose="02020603050405020304" pitchFamily="18" charset="0"/>
                <a:cs typeface="Calibri"/>
              </a:rPr>
              <a:t>Secretary – Mike Manfre (Glastonbury)</a:t>
            </a:r>
            <a:endParaRPr lang="en-US">
              <a:effectLst/>
              <a:latin typeface="Georgia"/>
              <a:ea typeface="Calibri" panose="020F0502020204030204" pitchFamily="34" charset="0"/>
              <a:cs typeface="Arial"/>
            </a:endParaRPr>
          </a:p>
          <a:p>
            <a:pPr marL="0" marR="0" indent="0">
              <a:buNone/>
            </a:pPr>
            <a:endParaRPr lang="en-US" sz="4000">
              <a:latin typeface="Georgia" panose="02040502050405020303" pitchFamily="18" charset="0"/>
            </a:endParaRPr>
          </a:p>
        </p:txBody>
      </p:sp>
    </p:spTree>
    <p:extLst>
      <p:ext uri="{BB962C8B-B14F-4D97-AF65-F5344CB8AC3E}">
        <p14:creationId xmlns:p14="http://schemas.microsoft.com/office/powerpoint/2010/main" val="21669473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F1782-AE4D-0C8C-9553-E96A803FC485}"/>
              </a:ext>
            </a:extLst>
          </p:cNvPr>
          <p:cNvSpPr>
            <a:spLocks noGrp="1"/>
          </p:cNvSpPr>
          <p:nvPr>
            <p:ph type="title"/>
          </p:nvPr>
        </p:nvSpPr>
        <p:spPr>
          <a:xfrm>
            <a:off x="424207" y="365125"/>
            <a:ext cx="11283884" cy="1162017"/>
          </a:xfrm>
          <a:solidFill>
            <a:srgbClr val="84B2B3"/>
          </a:solidFill>
        </p:spPr>
        <p:txBody>
          <a:bodyPr>
            <a:normAutofit/>
          </a:bodyPr>
          <a:lstStyle/>
          <a:p>
            <a:r>
              <a:rPr lang="en-US" sz="3200" b="1">
                <a:solidFill>
                  <a:schemeClr val="bg1"/>
                </a:solidFill>
                <a:latin typeface="Georgia" panose="02040502050405020303" pitchFamily="18" charset="0"/>
              </a:rPr>
              <a:t>7. Discussion/Appointment of Finance Committee Member</a:t>
            </a:r>
          </a:p>
        </p:txBody>
      </p:sp>
      <p:sp>
        <p:nvSpPr>
          <p:cNvPr id="3" name="Content Placeholder 2">
            <a:extLst>
              <a:ext uri="{FF2B5EF4-FFF2-40B4-BE49-F238E27FC236}">
                <a16:creationId xmlns:a16="http://schemas.microsoft.com/office/drawing/2014/main" id="{B98BDEAC-8E19-0381-04A4-7F6FD1824E50}"/>
              </a:ext>
            </a:extLst>
          </p:cNvPr>
          <p:cNvSpPr>
            <a:spLocks noGrp="1"/>
          </p:cNvSpPr>
          <p:nvPr>
            <p:ph idx="1"/>
          </p:nvPr>
        </p:nvSpPr>
        <p:spPr/>
        <p:txBody>
          <a:bodyPr vert="horz" lIns="91440" tIns="45720" rIns="91440" bIns="45720" rtlCol="0" anchor="t">
            <a:normAutofit/>
          </a:bodyPr>
          <a:lstStyle/>
          <a:p>
            <a:pPr marL="0" indent="0">
              <a:buNone/>
            </a:pPr>
            <a:r>
              <a:rPr lang="en-US">
                <a:latin typeface="Georgia" panose="02040502050405020303" pitchFamily="18" charset="0"/>
              </a:rPr>
              <a:t>Current Finance Committee Members</a:t>
            </a:r>
          </a:p>
          <a:p>
            <a:r>
              <a:rPr lang="en-US">
                <a:latin typeface="Georgia" panose="02040502050405020303" pitchFamily="18" charset="0"/>
              </a:rPr>
              <a:t>Russ Arnold 	-	Farmington (CCSWA Treasurer)</a:t>
            </a:r>
          </a:p>
          <a:p>
            <a:r>
              <a:rPr lang="en-US">
                <a:latin typeface="Georgia" panose="02040502050405020303" pitchFamily="18" charset="0"/>
              </a:rPr>
              <a:t>Tim Bockus 	-	Manchester</a:t>
            </a:r>
          </a:p>
          <a:p>
            <a:r>
              <a:rPr lang="en-US">
                <a:latin typeface="Georgia"/>
              </a:rPr>
              <a:t>TBD		- 	Hartford (SW Tonnage Rep per by-laws) </a:t>
            </a:r>
            <a:endParaRPr lang="en-US">
              <a:latin typeface="Georgia" panose="02040502050405020303" pitchFamily="18" charset="0"/>
            </a:endParaRPr>
          </a:p>
          <a:p>
            <a:r>
              <a:rPr lang="en-US">
                <a:latin typeface="Georgia"/>
              </a:rPr>
              <a:t>TBD		- 	Hartford (Host Municipality per by-laws)</a:t>
            </a:r>
          </a:p>
          <a:p>
            <a:pPr marL="0" indent="0">
              <a:buNone/>
            </a:pPr>
            <a:endParaRPr lang="en-US">
              <a:latin typeface="Georgia" panose="02040502050405020303" pitchFamily="18" charset="0"/>
            </a:endParaRPr>
          </a:p>
          <a:p>
            <a:pPr marL="0" indent="0">
              <a:lnSpc>
                <a:spcPct val="100000"/>
              </a:lnSpc>
              <a:spcBef>
                <a:spcPts val="0"/>
              </a:spcBef>
              <a:buNone/>
            </a:pPr>
            <a:r>
              <a:rPr lang="en-US">
                <a:latin typeface="Georgia" panose="02040502050405020303" pitchFamily="18" charset="0"/>
              </a:rPr>
              <a:t>Nomination/Appointment of New Member </a:t>
            </a:r>
          </a:p>
          <a:p>
            <a:pPr>
              <a:lnSpc>
                <a:spcPct val="100000"/>
              </a:lnSpc>
              <a:spcBef>
                <a:spcPts val="0"/>
              </a:spcBef>
            </a:pPr>
            <a:r>
              <a:rPr lang="en-US">
                <a:latin typeface="Georgia" panose="02040502050405020303" pitchFamily="18" charset="0"/>
              </a:rPr>
              <a:t>Mike Manfre (Glastonbury)</a:t>
            </a:r>
          </a:p>
        </p:txBody>
      </p:sp>
    </p:spTree>
    <p:extLst>
      <p:ext uri="{BB962C8B-B14F-4D97-AF65-F5344CB8AC3E}">
        <p14:creationId xmlns:p14="http://schemas.microsoft.com/office/powerpoint/2010/main" val="3530896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C9F39-EDBD-8953-96D7-EE45B24B6804}"/>
              </a:ext>
            </a:extLst>
          </p:cNvPr>
          <p:cNvSpPr>
            <a:spLocks noGrp="1"/>
          </p:cNvSpPr>
          <p:nvPr>
            <p:ph type="title"/>
          </p:nvPr>
        </p:nvSpPr>
        <p:spPr>
          <a:solidFill>
            <a:srgbClr val="84B2B3"/>
          </a:solidFill>
        </p:spPr>
        <p:txBody>
          <a:bodyPr/>
          <a:lstStyle/>
          <a:p>
            <a:r>
              <a:rPr lang="en-US" b="1">
                <a:solidFill>
                  <a:schemeClr val="bg1"/>
                </a:solidFill>
                <a:latin typeface="Georgia" panose="02040502050405020303" pitchFamily="18" charset="0"/>
              </a:rPr>
              <a:t>8.  Bylaw/Ordinance Discussion</a:t>
            </a:r>
          </a:p>
        </p:txBody>
      </p:sp>
      <p:sp>
        <p:nvSpPr>
          <p:cNvPr id="3" name="Content Placeholder 2">
            <a:extLst>
              <a:ext uri="{FF2B5EF4-FFF2-40B4-BE49-F238E27FC236}">
                <a16:creationId xmlns:a16="http://schemas.microsoft.com/office/drawing/2014/main" id="{A6168649-5534-1A00-C9FE-073E8FBB48D9}"/>
              </a:ext>
            </a:extLst>
          </p:cNvPr>
          <p:cNvSpPr>
            <a:spLocks noGrp="1"/>
          </p:cNvSpPr>
          <p:nvPr>
            <p:ph idx="1"/>
          </p:nvPr>
        </p:nvSpPr>
        <p:spPr/>
        <p:txBody>
          <a:bodyPr vert="horz" lIns="91440" tIns="45720" rIns="91440" bIns="45720" rtlCol="0" anchor="t">
            <a:normAutofit fontScale="92500" lnSpcReduction="10000"/>
          </a:bodyPr>
          <a:lstStyle/>
          <a:p>
            <a:pPr marL="0" indent="0" algn="ctr">
              <a:buNone/>
            </a:pPr>
            <a:r>
              <a:rPr lang="en-US" dirty="0">
                <a:latin typeface="Georgia"/>
              </a:rPr>
              <a:t>Key proposed changes</a:t>
            </a:r>
          </a:p>
          <a:p>
            <a:pPr marL="457200" indent="-457200"/>
            <a:r>
              <a:rPr lang="en-US" dirty="0">
                <a:latin typeface="Georgia"/>
              </a:rPr>
              <a:t>3 voting tiers by population (previously 5) </a:t>
            </a:r>
          </a:p>
          <a:p>
            <a:pPr marL="914400" lvl="1">
              <a:buFont typeface="Courier New" panose="020B0604020202020204" pitchFamily="34" charset="0"/>
              <a:buChar char="o"/>
            </a:pPr>
            <a:r>
              <a:rPr lang="en-US" dirty="0">
                <a:latin typeface="Georgia"/>
              </a:rPr>
              <a:t>Population calculation based on most recent decennial census (2020) vs. DPH</a:t>
            </a:r>
          </a:p>
          <a:p>
            <a:pPr marL="457200" indent="-457200"/>
            <a:r>
              <a:rPr lang="en-US" dirty="0">
                <a:latin typeface="Georgia"/>
              </a:rPr>
              <a:t>Executive Committee removal by cause only (previously included without cause provision)</a:t>
            </a:r>
          </a:p>
          <a:p>
            <a:pPr marL="457200" indent="-457200"/>
            <a:r>
              <a:rPr lang="en-US" dirty="0">
                <a:latin typeface="Georgia"/>
              </a:rPr>
              <a:t>Host municipality removed – Impact to Finance Committee (FC composition – SW Rep and 4 other members = 5 total)</a:t>
            </a:r>
          </a:p>
          <a:p>
            <a:pPr marL="0" indent="0" algn="ctr">
              <a:buNone/>
            </a:pPr>
            <a:r>
              <a:rPr lang="en-US" dirty="0">
                <a:latin typeface="Georgia"/>
              </a:rPr>
              <a:t>Discussion Items</a:t>
            </a:r>
          </a:p>
          <a:p>
            <a:pPr marL="457200" indent="-457200"/>
            <a:r>
              <a:rPr lang="en-US" dirty="0">
                <a:latin typeface="Georgia"/>
              </a:rPr>
              <a:t>Keep host municipality provision?</a:t>
            </a:r>
          </a:p>
          <a:p>
            <a:pPr marL="457200" indent="-457200"/>
            <a:r>
              <a:rPr lang="en-US" dirty="0">
                <a:latin typeface="Georgia"/>
              </a:rPr>
              <a:t>Change rotating tiers in Executive Committee to 2 instead of 3</a:t>
            </a:r>
          </a:p>
          <a:p>
            <a:pPr marL="457200" indent="-457200"/>
            <a:endParaRPr lang="en-US" dirty="0">
              <a:latin typeface="Georgia"/>
            </a:endParaRPr>
          </a:p>
          <a:p>
            <a:pPr marL="0" indent="0">
              <a:buNone/>
            </a:pPr>
            <a:endParaRPr lang="en-US" dirty="0">
              <a:latin typeface="Georgia"/>
            </a:endParaRPr>
          </a:p>
        </p:txBody>
      </p:sp>
    </p:spTree>
    <p:extLst>
      <p:ext uri="{BB962C8B-B14F-4D97-AF65-F5344CB8AC3E}">
        <p14:creationId xmlns:p14="http://schemas.microsoft.com/office/powerpoint/2010/main" val="271099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33F17-ECB3-C68A-B7A1-5D5A2D862B6D}"/>
              </a:ext>
            </a:extLst>
          </p:cNvPr>
          <p:cNvSpPr>
            <a:spLocks noGrp="1"/>
          </p:cNvSpPr>
          <p:nvPr>
            <p:ph type="title"/>
          </p:nvPr>
        </p:nvSpPr>
        <p:spPr>
          <a:xfrm>
            <a:off x="838200" y="365126"/>
            <a:ext cx="10515600" cy="1048896"/>
          </a:xfrm>
          <a:solidFill>
            <a:srgbClr val="84B2B3"/>
          </a:solidFill>
        </p:spPr>
        <p:txBody>
          <a:bodyPr/>
          <a:lstStyle/>
          <a:p>
            <a:r>
              <a:rPr lang="en-US" b="1">
                <a:solidFill>
                  <a:schemeClr val="bg1"/>
                </a:solidFill>
                <a:latin typeface="Georgia" panose="02040502050405020303" pitchFamily="18" charset="0"/>
              </a:rPr>
              <a:t>9. 2024 CCSWA Meeting Schedule</a:t>
            </a:r>
          </a:p>
        </p:txBody>
      </p:sp>
      <p:sp>
        <p:nvSpPr>
          <p:cNvPr id="3" name="Content Placeholder 2">
            <a:extLst>
              <a:ext uri="{FF2B5EF4-FFF2-40B4-BE49-F238E27FC236}">
                <a16:creationId xmlns:a16="http://schemas.microsoft.com/office/drawing/2014/main" id="{7826CDC6-FD5E-11FD-79EE-5D201D71D701}"/>
              </a:ext>
            </a:extLst>
          </p:cNvPr>
          <p:cNvSpPr>
            <a:spLocks noGrp="1"/>
          </p:cNvSpPr>
          <p:nvPr>
            <p:ph idx="1"/>
          </p:nvPr>
        </p:nvSpPr>
        <p:spPr>
          <a:xfrm>
            <a:off x="838200" y="1517715"/>
            <a:ext cx="10515600" cy="4659248"/>
          </a:xfrm>
        </p:spPr>
        <p:txBody>
          <a:bodyPr vert="horz" lIns="91440" tIns="45720" rIns="91440" bIns="45720" rtlCol="0" anchor="t">
            <a:normAutofit fontScale="92500" lnSpcReduction="20000"/>
          </a:bodyPr>
          <a:lstStyle/>
          <a:p>
            <a:pPr marL="0" marR="0" indent="0">
              <a:lnSpc>
                <a:spcPct val="107000"/>
              </a:lnSpc>
              <a:spcBef>
                <a:spcPts val="0"/>
              </a:spcBef>
              <a:spcAft>
                <a:spcPts val="800"/>
              </a:spcAft>
              <a:buNone/>
            </a:pPr>
            <a:r>
              <a:rPr lang="en-US" sz="2500" kern="100" dirty="0">
                <a:effectLst/>
                <a:latin typeface="Georgia"/>
                <a:ea typeface="Calibri"/>
                <a:cs typeface="Times New Roman"/>
              </a:rPr>
              <a:t>January 22, 2024 (EC) *moved b/c of MLK holiday</a:t>
            </a:r>
            <a:endParaRPr lang="en-US" dirty="0"/>
          </a:p>
          <a:p>
            <a:pPr marL="0" indent="0">
              <a:lnSpc>
                <a:spcPct val="107000"/>
              </a:lnSpc>
              <a:spcBef>
                <a:spcPts val="0"/>
              </a:spcBef>
              <a:spcAft>
                <a:spcPts val="800"/>
              </a:spcAft>
              <a:buNone/>
            </a:pPr>
            <a:r>
              <a:rPr lang="en-US" sz="2500" kern="100" dirty="0">
                <a:effectLst/>
                <a:latin typeface="Georgia"/>
                <a:ea typeface="Calibri"/>
                <a:cs typeface="Times New Roman"/>
              </a:rPr>
              <a:t>February 26</a:t>
            </a:r>
            <a:r>
              <a:rPr lang="en-US" sz="2500" kern="100" baseline="30000" dirty="0">
                <a:effectLst/>
                <a:latin typeface="Georgia"/>
                <a:ea typeface="Calibri"/>
                <a:cs typeface="Times New Roman"/>
              </a:rPr>
              <a:t>th</a:t>
            </a:r>
            <a:r>
              <a:rPr lang="en-US" sz="2500" kern="100" dirty="0">
                <a:effectLst/>
                <a:latin typeface="Georgia"/>
                <a:ea typeface="Calibri"/>
                <a:cs typeface="Times New Roman"/>
              </a:rPr>
              <a:t>, 2024 (Full) *moved b/c of Presidents’ Day</a:t>
            </a:r>
            <a:r>
              <a:rPr lang="en-US" sz="2500" kern="100" dirty="0">
                <a:latin typeface="Georgia"/>
                <a:ea typeface="Calibri"/>
                <a:cs typeface="Times New Roman"/>
              </a:rPr>
              <a:t> </a:t>
            </a:r>
            <a:endParaRPr lang="en-US" sz="2500" kern="100" dirty="0">
              <a:effectLst/>
              <a:latin typeface="Georgia" panose="02040502050405020303" pitchFamily="18"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500" kern="100" dirty="0">
                <a:effectLst/>
                <a:latin typeface="Georgia"/>
                <a:ea typeface="Calibri"/>
                <a:cs typeface="Times New Roman"/>
              </a:rPr>
              <a:t>March 18, 2024 (EC)</a:t>
            </a:r>
          </a:p>
          <a:p>
            <a:pPr marL="0" marR="0" indent="0">
              <a:lnSpc>
                <a:spcPct val="107000"/>
              </a:lnSpc>
              <a:spcBef>
                <a:spcPts val="0"/>
              </a:spcBef>
              <a:spcAft>
                <a:spcPts val="800"/>
              </a:spcAft>
              <a:buNone/>
            </a:pPr>
            <a:r>
              <a:rPr lang="en-US" sz="2500" kern="100" dirty="0">
                <a:effectLst/>
                <a:latin typeface="Georgia"/>
                <a:ea typeface="Calibri"/>
                <a:cs typeface="Times New Roman"/>
              </a:rPr>
              <a:t>April 15, 2024 (Full)</a:t>
            </a:r>
          </a:p>
          <a:p>
            <a:pPr marL="0" marR="0" indent="0">
              <a:lnSpc>
                <a:spcPct val="107000"/>
              </a:lnSpc>
              <a:spcBef>
                <a:spcPts val="0"/>
              </a:spcBef>
              <a:spcAft>
                <a:spcPts val="800"/>
              </a:spcAft>
              <a:buNone/>
            </a:pPr>
            <a:r>
              <a:rPr lang="en-US" sz="2500" kern="100" dirty="0">
                <a:effectLst/>
                <a:latin typeface="Georgia"/>
                <a:ea typeface="Calibri"/>
                <a:cs typeface="Times New Roman"/>
              </a:rPr>
              <a:t>May 20</a:t>
            </a:r>
            <a:r>
              <a:rPr lang="en-US" sz="2500" kern="100" baseline="30000" dirty="0">
                <a:effectLst/>
                <a:latin typeface="Georgia"/>
                <a:ea typeface="Calibri"/>
                <a:cs typeface="Times New Roman"/>
              </a:rPr>
              <a:t>th</a:t>
            </a:r>
            <a:r>
              <a:rPr lang="en-US" sz="2500" kern="100" dirty="0">
                <a:effectLst/>
                <a:latin typeface="Georgia"/>
                <a:ea typeface="Calibri"/>
                <a:cs typeface="Times New Roman"/>
              </a:rPr>
              <a:t>, 2024 (EC)</a:t>
            </a:r>
          </a:p>
          <a:p>
            <a:pPr marL="0" marR="0" indent="0">
              <a:lnSpc>
                <a:spcPct val="107000"/>
              </a:lnSpc>
              <a:spcBef>
                <a:spcPts val="0"/>
              </a:spcBef>
              <a:spcAft>
                <a:spcPts val="800"/>
              </a:spcAft>
              <a:buNone/>
            </a:pPr>
            <a:r>
              <a:rPr lang="en-US" sz="2500" kern="100" dirty="0">
                <a:effectLst/>
                <a:latin typeface="Georgia"/>
                <a:ea typeface="Calibri"/>
                <a:cs typeface="Times New Roman"/>
              </a:rPr>
              <a:t>June 17, 2024 (Full)</a:t>
            </a:r>
          </a:p>
          <a:p>
            <a:pPr marL="0" marR="0" indent="0">
              <a:lnSpc>
                <a:spcPct val="107000"/>
              </a:lnSpc>
              <a:spcBef>
                <a:spcPts val="0"/>
              </a:spcBef>
              <a:spcAft>
                <a:spcPts val="800"/>
              </a:spcAft>
              <a:buNone/>
            </a:pPr>
            <a:r>
              <a:rPr lang="en-US" sz="2500" kern="100" dirty="0">
                <a:effectLst/>
                <a:latin typeface="Georgia"/>
                <a:ea typeface="Calibri"/>
                <a:cs typeface="Times New Roman"/>
              </a:rPr>
              <a:t>*July and August recess</a:t>
            </a:r>
          </a:p>
          <a:p>
            <a:pPr marL="0" marR="0" indent="0">
              <a:lnSpc>
                <a:spcPct val="107000"/>
              </a:lnSpc>
              <a:spcBef>
                <a:spcPts val="0"/>
              </a:spcBef>
              <a:spcAft>
                <a:spcPts val="800"/>
              </a:spcAft>
              <a:buNone/>
            </a:pPr>
            <a:r>
              <a:rPr lang="en-US" sz="2500" kern="100" dirty="0">
                <a:effectLst/>
                <a:latin typeface="Georgia"/>
                <a:ea typeface="Calibri"/>
                <a:cs typeface="Times New Roman"/>
              </a:rPr>
              <a:t>September 16</a:t>
            </a:r>
            <a:r>
              <a:rPr lang="en-US" sz="2500" kern="100" baseline="30000" dirty="0">
                <a:effectLst/>
                <a:latin typeface="Georgia"/>
                <a:ea typeface="Calibri"/>
                <a:cs typeface="Times New Roman"/>
              </a:rPr>
              <a:t>th</a:t>
            </a:r>
            <a:r>
              <a:rPr lang="en-US" sz="2500" kern="100" dirty="0">
                <a:effectLst/>
                <a:latin typeface="Georgia"/>
                <a:ea typeface="Calibri"/>
                <a:cs typeface="Times New Roman"/>
              </a:rPr>
              <a:t>, 2024 (EC)</a:t>
            </a:r>
          </a:p>
          <a:p>
            <a:pPr marL="0" marR="0" indent="0">
              <a:lnSpc>
                <a:spcPct val="107000"/>
              </a:lnSpc>
              <a:spcBef>
                <a:spcPts val="0"/>
              </a:spcBef>
              <a:spcAft>
                <a:spcPts val="800"/>
              </a:spcAft>
              <a:buNone/>
            </a:pPr>
            <a:r>
              <a:rPr lang="en-US" sz="2500" kern="100" dirty="0">
                <a:effectLst/>
                <a:latin typeface="Georgia"/>
                <a:ea typeface="Calibri"/>
                <a:cs typeface="Times New Roman"/>
              </a:rPr>
              <a:t>October 21</a:t>
            </a:r>
            <a:r>
              <a:rPr lang="en-US" sz="2500" kern="100" baseline="30000" dirty="0">
                <a:effectLst/>
                <a:latin typeface="Georgia"/>
                <a:ea typeface="Calibri"/>
                <a:cs typeface="Times New Roman"/>
              </a:rPr>
              <a:t>st</a:t>
            </a:r>
            <a:r>
              <a:rPr lang="en-US" sz="2500" kern="100" dirty="0">
                <a:effectLst/>
                <a:latin typeface="Georgia"/>
                <a:ea typeface="Calibri"/>
                <a:cs typeface="Times New Roman"/>
              </a:rPr>
              <a:t>, 2024 (Full)</a:t>
            </a:r>
          </a:p>
          <a:p>
            <a:pPr marL="0" marR="0" indent="0">
              <a:lnSpc>
                <a:spcPct val="107000"/>
              </a:lnSpc>
              <a:spcBef>
                <a:spcPts val="0"/>
              </a:spcBef>
              <a:spcAft>
                <a:spcPts val="800"/>
              </a:spcAft>
              <a:buNone/>
            </a:pPr>
            <a:r>
              <a:rPr lang="en-US" sz="2500" kern="100" dirty="0">
                <a:effectLst/>
                <a:latin typeface="Georgia"/>
                <a:ea typeface="Calibri"/>
                <a:cs typeface="Times New Roman"/>
              </a:rPr>
              <a:t>November 18</a:t>
            </a:r>
            <a:r>
              <a:rPr lang="en-US" sz="2500" kern="100" baseline="30000" dirty="0">
                <a:effectLst/>
                <a:latin typeface="Georgia"/>
                <a:ea typeface="Calibri"/>
                <a:cs typeface="Times New Roman"/>
              </a:rPr>
              <a:t>th</a:t>
            </a:r>
            <a:r>
              <a:rPr lang="en-US" sz="2500" kern="100" dirty="0">
                <a:effectLst/>
                <a:latin typeface="Georgia"/>
                <a:ea typeface="Calibri"/>
                <a:cs typeface="Times New Roman"/>
              </a:rPr>
              <a:t>, 2024 (EC)</a:t>
            </a:r>
          </a:p>
          <a:p>
            <a:pPr marL="0" marR="0" indent="0">
              <a:lnSpc>
                <a:spcPct val="107000"/>
              </a:lnSpc>
              <a:spcBef>
                <a:spcPts val="0"/>
              </a:spcBef>
              <a:spcAft>
                <a:spcPts val="800"/>
              </a:spcAft>
              <a:buNone/>
            </a:pPr>
            <a:r>
              <a:rPr lang="en-US" sz="2500" kern="100" dirty="0">
                <a:effectLst/>
                <a:latin typeface="Georgia"/>
                <a:ea typeface="Calibri"/>
                <a:cs typeface="Times New Roman"/>
              </a:rPr>
              <a:t>December 16</a:t>
            </a:r>
            <a:r>
              <a:rPr lang="en-US" sz="2500" kern="100" baseline="30000" dirty="0">
                <a:effectLst/>
                <a:latin typeface="Georgia"/>
                <a:ea typeface="Calibri"/>
                <a:cs typeface="Times New Roman"/>
              </a:rPr>
              <a:t>th</a:t>
            </a:r>
            <a:r>
              <a:rPr lang="en-US" sz="2500" kern="100" dirty="0">
                <a:effectLst/>
                <a:latin typeface="Georgia"/>
                <a:ea typeface="Calibri"/>
                <a:cs typeface="Times New Roman"/>
              </a:rPr>
              <a:t>, 2024 – Annual </a:t>
            </a:r>
            <a:r>
              <a:rPr lang="en-US" sz="2500" kern="100" dirty="0">
                <a:latin typeface="Georgia"/>
                <a:ea typeface="Calibri"/>
                <a:cs typeface="Times New Roman"/>
              </a:rPr>
              <a:t>Meeting</a:t>
            </a:r>
            <a:endParaRPr lang="en-US" sz="2500" kern="100" dirty="0">
              <a:effectLst/>
              <a:latin typeface="Georgia"/>
              <a:ea typeface="Calibri"/>
              <a:cs typeface="Times New Roman"/>
            </a:endParaRPr>
          </a:p>
        </p:txBody>
      </p:sp>
      <p:sp>
        <p:nvSpPr>
          <p:cNvPr id="4" name="TextBox 3">
            <a:extLst>
              <a:ext uri="{FF2B5EF4-FFF2-40B4-BE49-F238E27FC236}">
                <a16:creationId xmlns:a16="http://schemas.microsoft.com/office/drawing/2014/main" id="{38A7C51F-4C9F-9EDF-2CDE-0CEEF24283D8}"/>
              </a:ext>
            </a:extLst>
          </p:cNvPr>
          <p:cNvSpPr txBox="1"/>
          <p:nvPr/>
        </p:nvSpPr>
        <p:spPr>
          <a:xfrm>
            <a:off x="7604490" y="2921358"/>
            <a:ext cx="3501391"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200">
                <a:solidFill>
                  <a:srgbClr val="1D1C1C"/>
                </a:solidFill>
                <a:latin typeface="Georgia"/>
                <a:cs typeface="Segoe UI"/>
              </a:rPr>
              <a:t>​</a:t>
            </a:r>
          </a:p>
          <a:p>
            <a:r>
              <a:rPr lang="en-US" sz="1200">
                <a:solidFill>
                  <a:srgbClr val="1D1C1C"/>
                </a:solidFill>
                <a:latin typeface="Georgia"/>
                <a:cs typeface="Segoe UI"/>
              </a:rPr>
              <a:t>3</a:t>
            </a:r>
            <a:r>
              <a:rPr lang="en-US" sz="800" baseline="30000">
                <a:solidFill>
                  <a:srgbClr val="1D1C1C"/>
                </a:solidFill>
                <a:latin typeface="Georgia"/>
                <a:cs typeface="Segoe UI"/>
              </a:rPr>
              <a:t>rd</a:t>
            </a:r>
            <a:r>
              <a:rPr lang="en-US" sz="1200">
                <a:solidFill>
                  <a:srgbClr val="1D1C1C"/>
                </a:solidFill>
                <a:latin typeface="Georgia"/>
                <a:cs typeface="Segoe UI"/>
              </a:rPr>
              <a:t> Monday monthly (except July and August mtg. for summer recess and holidays)​</a:t>
            </a:r>
          </a:p>
          <a:p>
            <a:r>
              <a:rPr lang="en-US" sz="1200">
                <a:solidFill>
                  <a:srgbClr val="1D1C1C"/>
                </a:solidFill>
                <a:latin typeface="Georgia"/>
                <a:cs typeface="Segoe UI"/>
              </a:rPr>
              <a:t>EC/Full Membership months alternating​</a:t>
            </a:r>
          </a:p>
          <a:p>
            <a:r>
              <a:rPr lang="en-US" sz="1200">
                <a:solidFill>
                  <a:srgbClr val="1D1C1C"/>
                </a:solidFill>
                <a:latin typeface="Georgia"/>
                <a:cs typeface="Segoe UI"/>
              </a:rPr>
              <a:t>2:00 to 3:-00 p.m. ET​</a:t>
            </a:r>
          </a:p>
          <a:p>
            <a:r>
              <a:rPr lang="en-US" sz="1200">
                <a:solidFill>
                  <a:srgbClr val="1D1C1C"/>
                </a:solidFill>
                <a:latin typeface="Georgia"/>
                <a:cs typeface="Segoe UI"/>
              </a:rPr>
              <a:t>Virtual Meeting (unless otherwise agreed)​</a:t>
            </a:r>
          </a:p>
        </p:txBody>
      </p:sp>
    </p:spTree>
    <p:extLst>
      <p:ext uri="{BB962C8B-B14F-4D97-AF65-F5344CB8AC3E}">
        <p14:creationId xmlns:p14="http://schemas.microsoft.com/office/powerpoint/2010/main" val="936126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5"/>
            <a:ext cx="11752328" cy="844340"/>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386517" y="175043"/>
            <a:ext cx="11487731" cy="769441"/>
          </a:xfrm>
          <a:prstGeom prst="rect">
            <a:avLst/>
          </a:prstGeom>
          <a:noFill/>
        </p:spPr>
        <p:txBody>
          <a:bodyPr wrap="square" lIns="91440" tIns="45720" rIns="91440" bIns="45720" rtlCol="0" anchor="t">
            <a:spAutoFit/>
          </a:bodyPr>
          <a:lstStyle/>
          <a:p>
            <a:r>
              <a:rPr lang="en-US" sz="4400" b="1">
                <a:solidFill>
                  <a:schemeClr val="bg1"/>
                </a:solidFill>
                <a:latin typeface="Georgia"/>
                <a:ea typeface="Verdana"/>
              </a:rPr>
              <a:t>10. Next Steps</a:t>
            </a:r>
          </a:p>
        </p:txBody>
      </p:sp>
      <p:sp>
        <p:nvSpPr>
          <p:cNvPr id="5" name="TextBox 4">
            <a:extLst>
              <a:ext uri="{FF2B5EF4-FFF2-40B4-BE49-F238E27FC236}">
                <a16:creationId xmlns:a16="http://schemas.microsoft.com/office/drawing/2014/main" id="{18DE1935-3C6F-9EE9-B5B2-4BA483476ADA}"/>
              </a:ext>
            </a:extLst>
          </p:cNvPr>
          <p:cNvSpPr txBox="1"/>
          <p:nvPr/>
        </p:nvSpPr>
        <p:spPr>
          <a:xfrm>
            <a:off x="499621" y="1244338"/>
            <a:ext cx="8642022" cy="1384995"/>
          </a:xfrm>
          <a:prstGeom prst="rect">
            <a:avLst/>
          </a:prstGeom>
          <a:noFill/>
        </p:spPr>
        <p:txBody>
          <a:bodyPr wrap="square">
            <a:spAutoFit/>
          </a:bodyPr>
          <a:lstStyle/>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Membership recruitment</a:t>
            </a:r>
          </a:p>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Organics diversion </a:t>
            </a:r>
          </a:p>
          <a:p>
            <a:pPr marL="285750" marR="0" indent="-285750">
              <a:spcBef>
                <a:spcPts val="0"/>
              </a:spcBef>
              <a:spcAft>
                <a:spcPts val="0"/>
              </a:spcAft>
              <a:buFont typeface="Arial" panose="020B0604020202020204" pitchFamily="34" charset="0"/>
              <a:buChar char="•"/>
            </a:pPr>
            <a:r>
              <a:rPr lang="en-US" sz="2800" dirty="0">
                <a:effectLst/>
                <a:latin typeface="Georgia" panose="02040502050405020303" pitchFamily="18" charset="0"/>
                <a:ea typeface="Calibri" panose="020F0502020204030204" pitchFamily="34" charset="0"/>
              </a:rPr>
              <a:t>Regional Recycling </a:t>
            </a:r>
            <a:r>
              <a:rPr lang="en-US" sz="2800" dirty="0">
                <a:latin typeface="Georgia" panose="02040502050405020303" pitchFamily="18" charset="0"/>
                <a:ea typeface="Calibri" panose="020F0502020204030204" pitchFamily="34" charset="0"/>
              </a:rPr>
              <a:t>C</a:t>
            </a:r>
            <a:r>
              <a:rPr lang="en-US" sz="2800" dirty="0">
                <a:effectLst/>
                <a:latin typeface="Georgia" panose="02040502050405020303" pitchFamily="18" charset="0"/>
                <a:ea typeface="Calibri" panose="020F0502020204030204" pitchFamily="34" charset="0"/>
              </a:rPr>
              <a:t>oordinator</a:t>
            </a:r>
          </a:p>
        </p:txBody>
      </p:sp>
    </p:spTree>
    <p:extLst>
      <p:ext uri="{BB962C8B-B14F-4D97-AF65-F5344CB8AC3E}">
        <p14:creationId xmlns:p14="http://schemas.microsoft.com/office/powerpoint/2010/main" val="550074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5"/>
            <a:ext cx="11752328" cy="844340"/>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386517" y="185758"/>
            <a:ext cx="11487731" cy="769441"/>
          </a:xfrm>
          <a:prstGeom prst="rect">
            <a:avLst/>
          </a:prstGeom>
          <a:noFill/>
        </p:spPr>
        <p:txBody>
          <a:bodyPr wrap="square" rtlCol="0">
            <a:spAutoFit/>
          </a:bodyPr>
          <a:lstStyle/>
          <a:p>
            <a:r>
              <a:rPr lang="en-US" sz="4400" b="1">
                <a:solidFill>
                  <a:schemeClr val="bg1"/>
                </a:solidFill>
                <a:latin typeface="Georgia" panose="02040502050405020303" pitchFamily="18" charset="0"/>
                <a:ea typeface="Verdana" panose="020B0604030504040204" pitchFamily="34" charset="0"/>
              </a:rPr>
              <a:t>11. Adjournment</a:t>
            </a:r>
          </a:p>
        </p:txBody>
      </p:sp>
      <p:sp>
        <p:nvSpPr>
          <p:cNvPr id="4" name="TextBox 3">
            <a:extLst>
              <a:ext uri="{FF2B5EF4-FFF2-40B4-BE49-F238E27FC236}">
                <a16:creationId xmlns:a16="http://schemas.microsoft.com/office/drawing/2014/main" id="{796FCB1D-D1CE-41F7-B8F4-89A8F36500B6}"/>
              </a:ext>
            </a:extLst>
          </p:cNvPr>
          <p:cNvSpPr txBox="1"/>
          <p:nvPr/>
        </p:nvSpPr>
        <p:spPr>
          <a:xfrm>
            <a:off x="352134" y="1156472"/>
            <a:ext cx="11522114" cy="1569660"/>
          </a:xfrm>
          <a:prstGeom prst="rect">
            <a:avLst/>
          </a:prstGeom>
          <a:noFill/>
        </p:spPr>
        <p:txBody>
          <a:bodyPr wrap="square" rtlCol="0">
            <a:spAutoFit/>
          </a:bodyPr>
          <a:lstStyle/>
          <a:p>
            <a:endParaRPr lang="en-US" sz="3200">
              <a:latin typeface="Verdana" panose="020B0604030504040204" pitchFamily="34" charset="0"/>
              <a:ea typeface="Verdana" panose="020B0604030504040204" pitchFamily="34" charset="0"/>
            </a:endParaRPr>
          </a:p>
          <a:p>
            <a:endParaRPr lang="en-US" sz="3200">
              <a:latin typeface="Verdana" panose="020B0604030504040204" pitchFamily="34" charset="0"/>
              <a:ea typeface="Verdana" panose="020B0604030504040204" pitchFamily="34" charset="0"/>
            </a:endParaRPr>
          </a:p>
          <a:p>
            <a:pPr algn="ctr"/>
            <a:r>
              <a:rPr lang="en-US" sz="3200">
                <a:latin typeface="Verdana" panose="020B0604030504040204" pitchFamily="34" charset="0"/>
                <a:ea typeface="Verdana" panose="020B0604030504040204" pitchFamily="34" charset="0"/>
              </a:rPr>
              <a:t>Final Thoughts &amp; Questions??</a:t>
            </a:r>
            <a:endParaRPr lang="en-US" sz="3200"/>
          </a:p>
        </p:txBody>
      </p:sp>
    </p:spTree>
    <p:extLst>
      <p:ext uri="{BB962C8B-B14F-4D97-AF65-F5344CB8AC3E}">
        <p14:creationId xmlns:p14="http://schemas.microsoft.com/office/powerpoint/2010/main" val="1065537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F533B52-A58F-439B-9244-019206A01BA1}"/>
              </a:ext>
            </a:extLst>
          </p:cNvPr>
          <p:cNvSpPr/>
          <p:nvPr/>
        </p:nvSpPr>
        <p:spPr>
          <a:xfrm>
            <a:off x="4396203" y="2385321"/>
            <a:ext cx="2568059" cy="766117"/>
          </a:xfrm>
          <a:prstGeom prst="rect">
            <a:avLst/>
          </a:prstGeom>
          <a:solidFill>
            <a:srgbClr val="1F666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8A430C5-FBE7-4886-87A3-38E14994887C}"/>
              </a:ext>
            </a:extLst>
          </p:cNvPr>
          <p:cNvSpPr txBox="1"/>
          <p:nvPr/>
        </p:nvSpPr>
        <p:spPr>
          <a:xfrm>
            <a:off x="4378026" y="2352882"/>
            <a:ext cx="2299614"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Thank</a:t>
            </a:r>
            <a:endParaRPr lang="en-US" sz="2000"/>
          </a:p>
        </p:txBody>
      </p:sp>
      <p:sp>
        <p:nvSpPr>
          <p:cNvPr id="5" name="TextBox 4">
            <a:extLst>
              <a:ext uri="{FF2B5EF4-FFF2-40B4-BE49-F238E27FC236}">
                <a16:creationId xmlns:a16="http://schemas.microsoft.com/office/drawing/2014/main" id="{D6B51118-BE0F-4708-B653-02FC59DA0C51}"/>
              </a:ext>
            </a:extLst>
          </p:cNvPr>
          <p:cNvSpPr txBox="1"/>
          <p:nvPr/>
        </p:nvSpPr>
        <p:spPr>
          <a:xfrm>
            <a:off x="3557817" y="3322540"/>
            <a:ext cx="1844693"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You.</a:t>
            </a:r>
            <a:endParaRPr lang="en-US" sz="2000"/>
          </a:p>
        </p:txBody>
      </p:sp>
      <p:sp>
        <p:nvSpPr>
          <p:cNvPr id="7" name="Rectangle 6">
            <a:extLst>
              <a:ext uri="{FF2B5EF4-FFF2-40B4-BE49-F238E27FC236}">
                <a16:creationId xmlns:a16="http://schemas.microsoft.com/office/drawing/2014/main" id="{61AB1A83-178A-4F65-9DDB-F6A2CE0E9497}"/>
              </a:ext>
            </a:extLst>
          </p:cNvPr>
          <p:cNvSpPr/>
          <p:nvPr/>
        </p:nvSpPr>
        <p:spPr>
          <a:xfrm>
            <a:off x="4405477" y="3429000"/>
            <a:ext cx="1645271" cy="766117"/>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2D3E2351-F26B-409B-A719-363DF12D2302}"/>
              </a:ext>
            </a:extLst>
          </p:cNvPr>
          <p:cNvSpPr txBox="1"/>
          <p:nvPr/>
        </p:nvSpPr>
        <p:spPr>
          <a:xfrm>
            <a:off x="4378026" y="3470580"/>
            <a:ext cx="1904816" cy="830997"/>
          </a:xfrm>
          <a:prstGeom prst="rect">
            <a:avLst/>
          </a:prstGeom>
          <a:noFill/>
        </p:spPr>
        <p:txBody>
          <a:bodyPr wrap="square" rtlCol="0">
            <a:spAutoFit/>
          </a:bodyPr>
          <a:lstStyle/>
          <a:p>
            <a:r>
              <a:rPr lang="en-US" sz="4800" b="1">
                <a:solidFill>
                  <a:schemeClr val="bg1"/>
                </a:solidFill>
                <a:latin typeface="Verdana" panose="020B0604030504040204" pitchFamily="34" charset="0"/>
                <a:ea typeface="Verdana" panose="020B0604030504040204" pitchFamily="34" charset="0"/>
              </a:rPr>
              <a:t>You.</a:t>
            </a:r>
            <a:endParaRPr lang="en-US" sz="2000"/>
          </a:p>
        </p:txBody>
      </p:sp>
    </p:spTree>
    <p:extLst>
      <p:ext uri="{BB962C8B-B14F-4D97-AF65-F5344CB8AC3E}">
        <p14:creationId xmlns:p14="http://schemas.microsoft.com/office/powerpoint/2010/main" val="3465822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70B1E10-DAB9-4A79-A57F-3EAE3B3627CE}"/>
              </a:ext>
            </a:extLst>
          </p:cNvPr>
          <p:cNvSpPr/>
          <p:nvPr/>
        </p:nvSpPr>
        <p:spPr>
          <a:xfrm>
            <a:off x="317752" y="100144"/>
            <a:ext cx="11752328" cy="947021"/>
          </a:xfrm>
          <a:prstGeom prst="rect">
            <a:avLst/>
          </a:prstGeom>
          <a:solidFill>
            <a:srgbClr val="84B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9064AFB-1596-4279-9C5B-CF71C0FC6815}"/>
              </a:ext>
            </a:extLst>
          </p:cNvPr>
          <p:cNvSpPr txBox="1"/>
          <p:nvPr/>
        </p:nvSpPr>
        <p:spPr>
          <a:xfrm>
            <a:off x="450050" y="216168"/>
            <a:ext cx="11487731" cy="646331"/>
          </a:xfrm>
          <a:prstGeom prst="rect">
            <a:avLst/>
          </a:prstGeom>
          <a:noFill/>
        </p:spPr>
        <p:txBody>
          <a:bodyPr wrap="square" lIns="91440" tIns="45720" rIns="91440" bIns="45720" rtlCol="0" anchor="t">
            <a:spAutoFit/>
          </a:bodyPr>
          <a:lstStyle/>
          <a:p>
            <a:r>
              <a:rPr lang="en-US" sz="3600" b="1">
                <a:solidFill>
                  <a:schemeClr val="bg1"/>
                </a:solidFill>
                <a:latin typeface="Georgia"/>
                <a:ea typeface="Verdana"/>
              </a:rPr>
              <a:t>Executive Committee Agenda</a:t>
            </a:r>
            <a:endParaRPr lang="en-US" sz="3600">
              <a:solidFill>
                <a:schemeClr val="bg1"/>
              </a:solidFill>
              <a:latin typeface="Georgia"/>
              <a:ea typeface="Verdana"/>
            </a:endParaRPr>
          </a:p>
        </p:txBody>
      </p:sp>
      <p:sp>
        <p:nvSpPr>
          <p:cNvPr id="4" name="TextBox 3">
            <a:extLst>
              <a:ext uri="{FF2B5EF4-FFF2-40B4-BE49-F238E27FC236}">
                <a16:creationId xmlns:a16="http://schemas.microsoft.com/office/drawing/2014/main" id="{796FCB1D-D1CE-41F7-B8F4-89A8F36500B6}"/>
              </a:ext>
            </a:extLst>
          </p:cNvPr>
          <p:cNvSpPr txBox="1"/>
          <p:nvPr/>
        </p:nvSpPr>
        <p:spPr>
          <a:xfrm>
            <a:off x="317752" y="1151193"/>
            <a:ext cx="11752328" cy="4612929"/>
          </a:xfrm>
          <a:prstGeom prst="rect">
            <a:avLst/>
          </a:prstGeom>
          <a:noFill/>
        </p:spPr>
        <p:txBody>
          <a:bodyPr wrap="square" lIns="91440" tIns="45720" rIns="91440" bIns="45720" rtlCol="0" anchor="t">
            <a:spAutoFit/>
          </a:bodyPr>
          <a:lstStyle/>
          <a:p>
            <a:pPr marL="342900" marR="0" lvl="0" indent="-342900" algn="just" fontAlgn="base">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Call to Order/Introductions</a:t>
            </a:r>
            <a:endParaRPr lang="en-US" sz="1800">
              <a:effectLst/>
              <a:latin typeface="Georgia"/>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Public Comment</a:t>
            </a:r>
            <a:endParaRPr lang="en-US" sz="1800">
              <a:effectLst/>
              <a:latin typeface="Georgia"/>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Approval of </a:t>
            </a:r>
            <a:r>
              <a:rPr lang="en-US">
                <a:latin typeface="Georgia"/>
                <a:ea typeface="Georgia" panose="02040502050405020303" pitchFamily="18" charset="0"/>
                <a:cs typeface="Georgia" panose="02040502050405020303" pitchFamily="18" charset="0"/>
              </a:rPr>
              <a:t>October 16</a:t>
            </a:r>
            <a:r>
              <a:rPr lang="en-US" sz="1800">
                <a:effectLst/>
                <a:latin typeface="Georgia"/>
                <a:ea typeface="Georgia" panose="02040502050405020303" pitchFamily="18" charset="0"/>
                <a:cs typeface="Georgia" panose="02040502050405020303" pitchFamily="18" charset="0"/>
              </a:rPr>
              <a:t>, 2023</a:t>
            </a:r>
            <a:r>
              <a:rPr lang="en-US">
                <a:latin typeface="Georgia"/>
                <a:ea typeface="Georgia" panose="02040502050405020303" pitchFamily="18" charset="0"/>
                <a:cs typeface="Georgia" panose="02040502050405020303" pitchFamily="18" charset="0"/>
              </a:rPr>
              <a:t>,</a:t>
            </a:r>
            <a:r>
              <a:rPr lang="en-US" sz="1800">
                <a:effectLst/>
                <a:latin typeface="Georgia"/>
                <a:ea typeface="Georgia" panose="02040502050405020303" pitchFamily="18" charset="0"/>
                <a:cs typeface="Georgia" panose="02040502050405020303" pitchFamily="18" charset="0"/>
              </a:rPr>
              <a:t> Minutes</a:t>
            </a:r>
            <a:endParaRPr lang="en-US" sz="1800">
              <a:effectLst/>
              <a:latin typeface="Georgia"/>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CCSWA Chair Report</a:t>
            </a:r>
            <a:endParaRPr lang="en-US" sz="1800">
              <a:effectLst/>
              <a:latin typeface="Georgia"/>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CRCOG Staff Reports</a:t>
            </a:r>
            <a:endParaRPr lang="en-US" sz="1800">
              <a:effectLst/>
              <a:latin typeface="Georgia"/>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Discussion of Proposed Executive Committee and Officer Slate</a:t>
            </a:r>
          </a:p>
          <a:p>
            <a:pPr marL="342900" marR="0" lvl="0" indent="-342900" algn="just">
              <a:lnSpc>
                <a:spcPct val="150000"/>
              </a:lnSpc>
              <a:spcBef>
                <a:spcPts val="0"/>
              </a:spcBef>
              <a:spcAft>
                <a:spcPts val="0"/>
              </a:spcAft>
              <a:buFont typeface="+mj-lt"/>
              <a:buAutoNum type="arabicPeriod"/>
            </a:pPr>
            <a:r>
              <a:rPr lang="en-US">
                <a:latin typeface="Georgia"/>
                <a:ea typeface="Georgia" panose="02040502050405020303" pitchFamily="18" charset="0"/>
                <a:cs typeface="Georgia" panose="02040502050405020303" pitchFamily="18" charset="0"/>
              </a:rPr>
              <a:t>Nomination/Appointment of Finance Committee Member – Mike Manfre (Glastonbury)</a:t>
            </a:r>
            <a:endParaRPr lang="en-US" sz="1800">
              <a:effectLst/>
              <a:latin typeface="Georgia"/>
              <a:ea typeface="Georgia" panose="02040502050405020303" pitchFamily="18" charset="0"/>
              <a:cs typeface="Georgia" panose="02040502050405020303" pitchFamily="18" charset="0"/>
            </a:endParaRPr>
          </a:p>
          <a:p>
            <a:pPr marL="342900" marR="0" lvl="0" indent="-342900" algn="just">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Bylaw and Ordinance reading/discussion/approval</a:t>
            </a:r>
            <a:endParaRPr lang="en-US" sz="1800">
              <a:effectLst/>
              <a:latin typeface="Georgia"/>
              <a:ea typeface="Times New Roman" panose="02020603050405020304" pitchFamily="18" charset="0"/>
            </a:endParaRPr>
          </a:p>
          <a:p>
            <a:pPr marL="342900" indent="-342900">
              <a:lnSpc>
                <a:spcPct val="150000"/>
              </a:lnSpc>
              <a:buFont typeface="+mj-lt"/>
              <a:buAutoNum type="arabicPeriod"/>
            </a:pPr>
            <a:r>
              <a:rPr lang="en-US" sz="1800">
                <a:effectLst/>
                <a:latin typeface="Georgia"/>
                <a:ea typeface="Georgia" panose="02040502050405020303" pitchFamily="18" charset="0"/>
                <a:cs typeface="Georgia" panose="02040502050405020303" pitchFamily="18" charset="0"/>
              </a:rPr>
              <a:t>2024 CCSWA Meeting Schedule (Executive Committee and Full Membership)</a:t>
            </a:r>
            <a:r>
              <a:rPr lang="en-US">
                <a:latin typeface="Georgia"/>
                <a:ea typeface="Georgia" panose="02040502050405020303" pitchFamily="18" charset="0"/>
                <a:cs typeface="Georgia" panose="02040502050405020303" pitchFamily="18" charset="0"/>
              </a:rPr>
              <a:t> </a:t>
            </a:r>
            <a:endParaRPr lang="en-US" sz="180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Next Steps</a:t>
            </a:r>
            <a:endParaRPr lang="en-US" sz="1800">
              <a:effectLst/>
              <a:latin typeface="Georgia"/>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1800">
                <a:effectLst/>
                <a:latin typeface="Georgia"/>
                <a:ea typeface="Georgia" panose="02040502050405020303" pitchFamily="18" charset="0"/>
                <a:cs typeface="Georgia" panose="02040502050405020303" pitchFamily="18" charset="0"/>
              </a:rPr>
              <a:t>Adjournment</a:t>
            </a:r>
            <a:endParaRPr lang="en-US" sz="1800">
              <a:effectLst/>
              <a:latin typeface="Georgia"/>
              <a:ea typeface="Times New Roman" panose="02020603050405020304" pitchFamily="18" charset="0"/>
            </a:endParaRPr>
          </a:p>
        </p:txBody>
      </p:sp>
    </p:spTree>
    <p:extLst>
      <p:ext uri="{BB962C8B-B14F-4D97-AF65-F5344CB8AC3E}">
        <p14:creationId xmlns:p14="http://schemas.microsoft.com/office/powerpoint/2010/main" val="32835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7073C-1D3C-C819-AC92-EDCC335D945F}"/>
              </a:ext>
            </a:extLst>
          </p:cNvPr>
          <p:cNvSpPr>
            <a:spLocks noGrp="1"/>
          </p:cNvSpPr>
          <p:nvPr>
            <p:ph type="title"/>
          </p:nvPr>
        </p:nvSpPr>
        <p:spPr>
          <a:xfrm>
            <a:off x="471340" y="424206"/>
            <a:ext cx="11481848" cy="980388"/>
          </a:xfrm>
          <a:solidFill>
            <a:srgbClr val="84B2B3"/>
          </a:solidFill>
        </p:spPr>
        <p:txBody>
          <a:bodyPr/>
          <a:lstStyle/>
          <a:p>
            <a:r>
              <a:rPr lang="en-US" b="1">
                <a:solidFill>
                  <a:schemeClr val="bg1"/>
                </a:solidFill>
                <a:latin typeface="Georgia" panose="02040502050405020303" pitchFamily="18" charset="0"/>
              </a:rPr>
              <a:t>1.	Call to Order/Introductions</a:t>
            </a:r>
          </a:p>
        </p:txBody>
      </p:sp>
      <p:sp>
        <p:nvSpPr>
          <p:cNvPr id="3" name="Content Placeholder 2">
            <a:extLst>
              <a:ext uri="{FF2B5EF4-FFF2-40B4-BE49-F238E27FC236}">
                <a16:creationId xmlns:a16="http://schemas.microsoft.com/office/drawing/2014/main" id="{84AC843B-86C9-6C7F-52FC-2B2465C2154F}"/>
              </a:ext>
            </a:extLst>
          </p:cNvPr>
          <p:cNvSpPr>
            <a:spLocks noGrp="1"/>
          </p:cNvSpPr>
          <p:nvPr>
            <p:ph idx="1"/>
          </p:nvPr>
        </p:nvSpPr>
        <p:spPr>
          <a:xfrm>
            <a:off x="8077985" y="7834964"/>
            <a:ext cx="122739" cy="698700"/>
          </a:xfrm>
        </p:spPr>
        <p:txBody>
          <a:bodyPr/>
          <a:lstStyle/>
          <a:p>
            <a:endParaRPr lang="en-US"/>
          </a:p>
        </p:txBody>
      </p:sp>
    </p:spTree>
    <p:extLst>
      <p:ext uri="{BB962C8B-B14F-4D97-AF65-F5344CB8AC3E}">
        <p14:creationId xmlns:p14="http://schemas.microsoft.com/office/powerpoint/2010/main" val="106406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85C8B-92EC-E1C0-A975-01A8F3AD8820}"/>
              </a:ext>
            </a:extLst>
          </p:cNvPr>
          <p:cNvSpPr>
            <a:spLocks noGrp="1"/>
          </p:cNvSpPr>
          <p:nvPr>
            <p:ph type="title"/>
          </p:nvPr>
        </p:nvSpPr>
        <p:spPr>
          <a:xfrm>
            <a:off x="527901" y="365125"/>
            <a:ext cx="10963373" cy="1325563"/>
          </a:xfrm>
          <a:solidFill>
            <a:srgbClr val="84B2B3"/>
          </a:solidFill>
        </p:spPr>
        <p:txBody>
          <a:bodyPr/>
          <a:lstStyle/>
          <a:p>
            <a:r>
              <a:rPr lang="en-US" b="1">
                <a:solidFill>
                  <a:schemeClr val="bg1"/>
                </a:solidFill>
                <a:latin typeface="Georgia" panose="02040502050405020303" pitchFamily="18" charset="0"/>
              </a:rPr>
              <a:t>2.  Public Comment</a:t>
            </a:r>
          </a:p>
        </p:txBody>
      </p:sp>
      <p:sp>
        <p:nvSpPr>
          <p:cNvPr id="3" name="Content Placeholder 2">
            <a:extLst>
              <a:ext uri="{FF2B5EF4-FFF2-40B4-BE49-F238E27FC236}">
                <a16:creationId xmlns:a16="http://schemas.microsoft.com/office/drawing/2014/main" id="{79FFA00A-8903-B73F-19C9-0D0F26FD58B7}"/>
              </a:ext>
            </a:extLst>
          </p:cNvPr>
          <p:cNvSpPr>
            <a:spLocks noGrp="1"/>
          </p:cNvSpPr>
          <p:nvPr>
            <p:ph idx="1"/>
          </p:nvPr>
        </p:nvSpPr>
        <p:spPr>
          <a:xfrm>
            <a:off x="10586301" y="7268065"/>
            <a:ext cx="113122" cy="150829"/>
          </a:xfrm>
        </p:spPr>
        <p:txBody>
          <a:bodyPr>
            <a:normAutofit fontScale="25000" lnSpcReduction="20000"/>
          </a:bodyPr>
          <a:lstStyle/>
          <a:p>
            <a:endParaRPr lang="en-US"/>
          </a:p>
        </p:txBody>
      </p:sp>
    </p:spTree>
    <p:extLst>
      <p:ext uri="{BB962C8B-B14F-4D97-AF65-F5344CB8AC3E}">
        <p14:creationId xmlns:p14="http://schemas.microsoft.com/office/powerpoint/2010/main" val="1764866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71A95-E066-6F02-DDA7-729341A68690}"/>
              </a:ext>
            </a:extLst>
          </p:cNvPr>
          <p:cNvSpPr>
            <a:spLocks noGrp="1"/>
          </p:cNvSpPr>
          <p:nvPr>
            <p:ph type="title"/>
          </p:nvPr>
        </p:nvSpPr>
        <p:spPr>
          <a:xfrm>
            <a:off x="414779" y="393405"/>
            <a:ext cx="11113024" cy="945201"/>
          </a:xfrm>
          <a:solidFill>
            <a:srgbClr val="84B2B3"/>
          </a:solidFill>
        </p:spPr>
        <p:txBody>
          <a:bodyPr>
            <a:normAutofit/>
          </a:bodyPr>
          <a:lstStyle/>
          <a:p>
            <a:r>
              <a:rPr lang="en-US" sz="3000" b="1">
                <a:solidFill>
                  <a:schemeClr val="bg1"/>
                </a:solidFill>
                <a:latin typeface="Georgia" panose="02040502050405020303" pitchFamily="18" charset="0"/>
                <a:ea typeface="Verdana" panose="020B0604030504040204" pitchFamily="34" charset="0"/>
              </a:rPr>
              <a:t>3.  Approval of 10/16/23 Executive Committee Minutes</a:t>
            </a:r>
          </a:p>
        </p:txBody>
      </p:sp>
      <p:sp>
        <p:nvSpPr>
          <p:cNvPr id="3" name="Content Placeholder 2">
            <a:extLst>
              <a:ext uri="{FF2B5EF4-FFF2-40B4-BE49-F238E27FC236}">
                <a16:creationId xmlns:a16="http://schemas.microsoft.com/office/drawing/2014/main" id="{F5D354B6-4613-5133-463E-AD8DED2D11BF}"/>
              </a:ext>
            </a:extLst>
          </p:cNvPr>
          <p:cNvSpPr>
            <a:spLocks noGrp="1"/>
          </p:cNvSpPr>
          <p:nvPr>
            <p:ph idx="1"/>
          </p:nvPr>
        </p:nvSpPr>
        <p:spPr>
          <a:xfrm>
            <a:off x="838200" y="1461155"/>
            <a:ext cx="10515600" cy="4715808"/>
          </a:xfrm>
        </p:spPr>
        <p:txBody>
          <a:bodyPr>
            <a:normAutofit fontScale="40000" lnSpcReduction="20000"/>
          </a:bodyPr>
          <a:lstStyle/>
          <a:p>
            <a:pPr marL="0" marR="0" indent="0" algn="ctr">
              <a:lnSpc>
                <a:spcPct val="120000"/>
              </a:lnSpc>
              <a:spcBef>
                <a:spcPts val="0"/>
              </a:spcBef>
              <a:buNone/>
            </a:pPr>
            <a:r>
              <a:rPr lang="en-US" sz="1800" b="1">
                <a:effectLst/>
                <a:latin typeface="Georgia" panose="02040502050405020303" pitchFamily="18" charset="0"/>
                <a:ea typeface="Georgia Pro" panose="02040502050405020303" pitchFamily="18" charset="0"/>
                <a:cs typeface="Times New Roman" panose="02020603050405020304" pitchFamily="18" charset="0"/>
              </a:rPr>
              <a:t>Central CT Solid Waste Authority (CCSWA) Minutes</a:t>
            </a:r>
            <a:endParaRPr lang="en-US" sz="1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a:effectLst/>
                <a:latin typeface="Georgia" panose="02040502050405020303" pitchFamily="18" charset="0"/>
                <a:ea typeface="Georgia Pro" panose="02040502050405020303" pitchFamily="18" charset="0"/>
                <a:cs typeface="Times New Roman" panose="02020603050405020304" pitchFamily="18" charset="0"/>
              </a:rPr>
              <a:t>Executive Committee Meeting</a:t>
            </a:r>
            <a:endParaRPr lang="en-US" sz="1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a:effectLst/>
                <a:latin typeface="Georgia" panose="02040502050405020303" pitchFamily="18" charset="0"/>
                <a:ea typeface="Georgia Pro" panose="02040502050405020303" pitchFamily="18" charset="0"/>
                <a:cs typeface="Times New Roman" panose="02020603050405020304" pitchFamily="18" charset="0"/>
              </a:rPr>
              <a:t>Monday, October 16, 2023</a:t>
            </a:r>
            <a:endParaRPr lang="en-US" sz="1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gn="ctr">
              <a:lnSpc>
                <a:spcPct val="120000"/>
              </a:lnSpc>
              <a:spcBef>
                <a:spcPts val="0"/>
              </a:spcBef>
              <a:buNone/>
            </a:pPr>
            <a:r>
              <a:rPr lang="en-US" sz="1800" b="1">
                <a:effectLst/>
                <a:latin typeface="Georgia" panose="02040502050405020303" pitchFamily="18" charset="0"/>
                <a:ea typeface="Georgia Pro" panose="02040502050405020303" pitchFamily="18" charset="0"/>
                <a:cs typeface="Times New Roman" panose="02020603050405020304" pitchFamily="18" charset="0"/>
              </a:rPr>
              <a:t>2:00 p.m. EST</a:t>
            </a:r>
            <a:endParaRPr lang="en-US" sz="1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800"/>
              </a:spcAft>
              <a:buNone/>
            </a:pPr>
            <a:r>
              <a:rPr lang="en-US" sz="2800" b="1">
                <a:effectLst/>
                <a:latin typeface="Georgia" panose="02040502050405020303" pitchFamily="18" charset="0"/>
                <a:ea typeface="Georgia Pro" panose="02040502050405020303" pitchFamily="18" charset="0"/>
                <a:cs typeface="Times New Roman" panose="02020603050405020304" pitchFamily="18" charset="0"/>
              </a:rPr>
              <a:t>Members and Designees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Jim Rupert			Bolton Town Administrator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Ellen Zoppo-</a:t>
            </a:r>
            <a:r>
              <a:rPr lang="en-US" sz="2800" err="1">
                <a:effectLst/>
                <a:latin typeface="Georgia" panose="02040502050405020303" pitchFamily="18" charset="0"/>
                <a:ea typeface="Georgia Pro" panose="02040502050405020303" pitchFamily="18" charset="0"/>
                <a:cs typeface="Times New Roman" panose="02020603050405020304" pitchFamily="18" charset="0"/>
              </a:rPr>
              <a:t>Sassu</a:t>
            </a:r>
            <a:r>
              <a:rPr lang="en-US" sz="2800">
                <a:effectLst/>
                <a:latin typeface="Georgia" panose="02040502050405020303" pitchFamily="18" charset="0"/>
                <a:ea typeface="Georgia Pro" panose="02040502050405020303" pitchFamily="18" charset="0"/>
                <a:cs typeface="Times New Roman" panose="02020603050405020304" pitchFamily="18" charset="0"/>
              </a:rPr>
              <a:t>		Enfield Town Manager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Kathleen Blonski		Farmington Town Manager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Mike Looney			Hartford Public Works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Tim Bockus		 	Manchester Public Works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Kasia Purciello		Manchester Asst. Town Manager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Tom Roy			Simsbury Public Works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Fred Presley			Wethersfield Town Manager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a:lnSpc>
                <a:spcPct val="107000"/>
              </a:lnSpc>
              <a:spcBef>
                <a:spcPts val="0"/>
              </a:spcBef>
              <a:spcAft>
                <a:spcPts val="0"/>
              </a:spcAft>
            </a:pP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b="1">
                <a:effectLst/>
                <a:latin typeface="Georgia" panose="02040502050405020303" pitchFamily="18" charset="0"/>
                <a:ea typeface="Georgia Pro" panose="02040502050405020303" pitchFamily="18" charset="0"/>
                <a:cs typeface="Times New Roman" panose="02020603050405020304" pitchFamily="18" charset="0"/>
              </a:rPr>
              <a:t>Staff</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Matt Hart			CRCOG Executive Director</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Robyn Nichols			CRCOG Principal Program Manager, MSC</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 </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b="1">
                <a:effectLst/>
                <a:latin typeface="Georgia" panose="02040502050405020303" pitchFamily="18" charset="0"/>
                <a:ea typeface="Georgia Pro" panose="02040502050405020303" pitchFamily="18" charset="0"/>
                <a:cs typeface="Times New Roman" panose="02020603050405020304" pitchFamily="18" charset="0"/>
              </a:rPr>
              <a:t>Guests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Brian Popovich		USA Recycling</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indent="0">
              <a:lnSpc>
                <a:spcPct val="107000"/>
              </a:lnSpc>
              <a:spcBef>
                <a:spcPts val="0"/>
              </a:spcBef>
              <a:spcAft>
                <a:spcPts val="0"/>
              </a:spcAft>
              <a:buNone/>
            </a:pPr>
            <a:r>
              <a:rPr lang="en-US" sz="2800">
                <a:effectLst/>
                <a:latin typeface="Georgia" panose="02040502050405020303" pitchFamily="18" charset="0"/>
                <a:ea typeface="Georgia Pro" panose="02040502050405020303" pitchFamily="18" charset="0"/>
                <a:cs typeface="Times New Roman" panose="02020603050405020304" pitchFamily="18" charset="0"/>
              </a:rPr>
              <a:t>					</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342900" marR="0" lvl="0" indent="-342900" algn="just">
              <a:lnSpc>
                <a:spcPct val="120000"/>
              </a:lnSpc>
              <a:spcBef>
                <a:spcPts val="0"/>
              </a:spcBef>
              <a:buFont typeface="+mj-lt"/>
              <a:buAutoNum type="arabicPeriod"/>
            </a:pPr>
            <a:r>
              <a:rPr lang="en-US" sz="2800">
                <a:effectLst/>
                <a:latin typeface="Georgia" panose="02040502050405020303" pitchFamily="18" charset="0"/>
                <a:ea typeface="Georgia Pro" panose="02040502050405020303" pitchFamily="18" charset="0"/>
                <a:cs typeface="Times New Roman" panose="02020603050405020304" pitchFamily="18" charset="0"/>
              </a:rPr>
              <a:t>The virtual meeting was called to order by Michael Looney, CCSWA Chair, at 2:01 p.m.</a:t>
            </a:r>
            <a:endParaRPr lang="en-US" sz="2800">
              <a:latin typeface="Georgia Pro" panose="02040502050405020303" pitchFamily="18" charset="0"/>
              <a:ea typeface="Georgia Pro" panose="02040502050405020303" pitchFamily="18" charset="0"/>
              <a:cs typeface="Times New Roman" panose="02020603050405020304" pitchFamily="18" charset="0"/>
            </a:endParaRPr>
          </a:p>
          <a:p>
            <a:pPr marL="342900" marR="0" lvl="0" indent="-342900" algn="just">
              <a:lnSpc>
                <a:spcPct val="120000"/>
              </a:lnSpc>
              <a:spcBef>
                <a:spcPts val="0"/>
              </a:spcBef>
              <a:buFont typeface="+mj-lt"/>
              <a:buAutoNum type="arabicPeriod"/>
            </a:pPr>
            <a:r>
              <a:rPr lang="en-US" sz="2800">
                <a:effectLst/>
                <a:latin typeface="Georgia" panose="02040502050405020303" pitchFamily="18" charset="0"/>
                <a:ea typeface="Georgia Pro" panose="02040502050405020303" pitchFamily="18" charset="0"/>
                <a:cs typeface="Times New Roman" panose="02020603050405020304" pitchFamily="18" charset="0"/>
              </a:rPr>
              <a:t>Roll Call and Introductions were done.</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342900" marR="0" lvl="0" indent="-342900">
              <a:lnSpc>
                <a:spcPct val="120000"/>
              </a:lnSpc>
              <a:spcBef>
                <a:spcPts val="0"/>
              </a:spcBef>
              <a:buFont typeface="+mj-lt"/>
              <a:buAutoNum type="arabicPeriod"/>
            </a:pPr>
            <a:r>
              <a:rPr lang="en-US" sz="2800">
                <a:effectLst/>
                <a:latin typeface="Georgia" panose="02040502050405020303" pitchFamily="18" charset="0"/>
                <a:ea typeface="Georgia Pro" panose="02040502050405020303" pitchFamily="18" charset="0"/>
                <a:cs typeface="Times New Roman" panose="02020603050405020304" pitchFamily="18" charset="0"/>
              </a:rPr>
              <a:t>There was no public comment.</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342900" marR="0" lvl="0" indent="-342900" algn="just">
              <a:lnSpc>
                <a:spcPct val="120000"/>
              </a:lnSpc>
              <a:spcBef>
                <a:spcPts val="0"/>
              </a:spcBef>
              <a:buFont typeface="+mj-lt"/>
              <a:buAutoNum type="arabicPeriod"/>
            </a:pPr>
            <a:r>
              <a:rPr lang="en-US" sz="2800">
                <a:effectLst/>
                <a:latin typeface="Georgia" panose="02040502050405020303" pitchFamily="18" charset="0"/>
                <a:ea typeface="Georgia Pro" panose="02040502050405020303" pitchFamily="18" charset="0"/>
                <a:cs typeface="Times New Roman" panose="02020603050405020304" pitchFamily="18" charset="0"/>
              </a:rPr>
              <a:t>August 21, 2023 CCSWA Meeting Minutes were approved (Motion by Fred Presley (Wethersfield) and seconded by Tim Bockus (Manchester). </a:t>
            </a:r>
          </a:p>
          <a:p>
            <a:pPr marL="342900" marR="0" lvl="0" indent="-342900" algn="just">
              <a:lnSpc>
                <a:spcPct val="120000"/>
              </a:lnSpc>
              <a:spcBef>
                <a:spcPts val="0"/>
              </a:spcBef>
              <a:buFont typeface="+mj-lt"/>
              <a:buAutoNum type="arabicPeriod"/>
            </a:pPr>
            <a:r>
              <a:rPr lang="en-US" sz="2800">
                <a:effectLst/>
                <a:latin typeface="Georgia" panose="02040502050405020303" pitchFamily="18" charset="0"/>
                <a:ea typeface="Georgia Pro" panose="02040502050405020303" pitchFamily="18" charset="0"/>
                <a:cs typeface="Times New Roman" panose="02020603050405020304" pitchFamily="18" charset="0"/>
              </a:rPr>
              <a:t>Michael Looney, CCSWA Chair, provided a brief report, including:</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algn="just">
              <a:lnSpc>
                <a:spcPct val="120000"/>
              </a:lnSpc>
              <a:spcBef>
                <a:spcPts val="0"/>
              </a:spcBef>
            </a:pPr>
            <a:r>
              <a:rPr lang="en-US" sz="2800">
                <a:effectLst/>
                <a:latin typeface="Georgia" panose="02040502050405020303" pitchFamily="18" charset="0"/>
                <a:ea typeface="Georgia Pro" panose="02040502050405020303" pitchFamily="18" charset="0"/>
                <a:cs typeface="Times New Roman" panose="02020603050405020304" pitchFamily="18" charset="0"/>
              </a:rPr>
              <a:t>CCSWA has been working with CRCOG staff to review bylaws and model ordinance </a:t>
            </a:r>
          </a:p>
          <a:p>
            <a:pPr marL="0" marR="0" algn="just">
              <a:lnSpc>
                <a:spcPct val="120000"/>
              </a:lnSpc>
              <a:spcBef>
                <a:spcPts val="0"/>
              </a:spcBef>
            </a:pPr>
            <a:r>
              <a:rPr lang="en-US" sz="2800">
                <a:effectLst/>
                <a:latin typeface="Georgia" panose="02040502050405020303" pitchFamily="18" charset="0"/>
                <a:ea typeface="Georgia Pro" panose="02040502050405020303" pitchFamily="18" charset="0"/>
                <a:cs typeface="Times New Roman" panose="02020603050405020304" pitchFamily="18" charset="0"/>
              </a:rPr>
              <a:t>CCSWA strategic priorities for 2024 </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marR="0" algn="just">
              <a:lnSpc>
                <a:spcPct val="120000"/>
              </a:lnSpc>
              <a:spcBef>
                <a:spcPts val="0"/>
              </a:spcBef>
            </a:pPr>
            <a:r>
              <a:rPr lang="en-US" sz="2800">
                <a:effectLst/>
                <a:latin typeface="Georgia" panose="02040502050405020303" pitchFamily="18" charset="0"/>
                <a:ea typeface="Georgia Pro" panose="02040502050405020303" pitchFamily="18" charset="0"/>
                <a:cs typeface="Times New Roman" panose="02020603050405020304" pitchFamily="18" charset="0"/>
              </a:rPr>
              <a:t>Finance Committee slate/nominations</a:t>
            </a:r>
            <a:endParaRPr lang="en-US" sz="2800">
              <a:effectLst/>
              <a:latin typeface="Georgia Pro" panose="02040502050405020303" pitchFamily="18" charset="0"/>
              <a:ea typeface="Georgia Pro" panose="02040502050405020303" pitchFamily="18" charset="0"/>
              <a:cs typeface="Times New Roman" panose="02020603050405020304" pitchFamily="18" charset="0"/>
            </a:endParaRPr>
          </a:p>
          <a:p>
            <a:pPr marL="0" indent="0">
              <a:buNone/>
            </a:pPr>
            <a:endParaRPr lang="en-US"/>
          </a:p>
        </p:txBody>
      </p:sp>
    </p:spTree>
    <p:extLst>
      <p:ext uri="{BB962C8B-B14F-4D97-AF65-F5344CB8AC3E}">
        <p14:creationId xmlns:p14="http://schemas.microsoft.com/office/powerpoint/2010/main" val="26166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914C6-6EB8-3FC6-3712-1B75A5FAD014}"/>
              </a:ext>
            </a:extLst>
          </p:cNvPr>
          <p:cNvSpPr>
            <a:spLocks noGrp="1"/>
          </p:cNvSpPr>
          <p:nvPr>
            <p:ph type="title"/>
          </p:nvPr>
        </p:nvSpPr>
        <p:spPr>
          <a:xfrm>
            <a:off x="556181" y="365125"/>
            <a:ext cx="11133056" cy="1086603"/>
          </a:xfrm>
          <a:solidFill>
            <a:srgbClr val="84B2B3"/>
          </a:solidFill>
        </p:spPr>
        <p:txBody>
          <a:bodyPr/>
          <a:lstStyle/>
          <a:p>
            <a:r>
              <a:rPr lang="en-US" b="1">
                <a:solidFill>
                  <a:schemeClr val="bg1"/>
                </a:solidFill>
                <a:latin typeface="Georgia" panose="02040502050405020303" pitchFamily="18" charset="0"/>
              </a:rPr>
              <a:t>4. CCSWA Chair Report</a:t>
            </a:r>
          </a:p>
        </p:txBody>
      </p:sp>
      <p:sp>
        <p:nvSpPr>
          <p:cNvPr id="3" name="Content Placeholder 2">
            <a:extLst>
              <a:ext uri="{FF2B5EF4-FFF2-40B4-BE49-F238E27FC236}">
                <a16:creationId xmlns:a16="http://schemas.microsoft.com/office/drawing/2014/main" id="{EFA66480-8E29-1254-8C8D-5240693D3279}"/>
              </a:ext>
            </a:extLst>
          </p:cNvPr>
          <p:cNvSpPr>
            <a:spLocks noGrp="1"/>
          </p:cNvSpPr>
          <p:nvPr>
            <p:ph idx="1"/>
          </p:nvPr>
        </p:nvSpPr>
        <p:spPr>
          <a:xfrm>
            <a:off x="3968685" y="7154944"/>
            <a:ext cx="1357460" cy="245096"/>
          </a:xfrm>
        </p:spPr>
        <p:txBody>
          <a:bodyPr>
            <a:normAutofit fontScale="47500" lnSpcReduction="20000"/>
          </a:bodyPr>
          <a:lstStyle/>
          <a:p>
            <a:endParaRPr lang="en-US"/>
          </a:p>
        </p:txBody>
      </p:sp>
    </p:spTree>
    <p:extLst>
      <p:ext uri="{BB962C8B-B14F-4D97-AF65-F5344CB8AC3E}">
        <p14:creationId xmlns:p14="http://schemas.microsoft.com/office/powerpoint/2010/main" val="351383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2AF1D-2CC0-36F7-DDC9-4425B7A89C69}"/>
              </a:ext>
            </a:extLst>
          </p:cNvPr>
          <p:cNvSpPr>
            <a:spLocks noGrp="1"/>
          </p:cNvSpPr>
          <p:nvPr>
            <p:ph type="title"/>
          </p:nvPr>
        </p:nvSpPr>
        <p:spPr>
          <a:xfrm>
            <a:off x="518474" y="365126"/>
            <a:ext cx="11255604" cy="1030042"/>
          </a:xfrm>
          <a:solidFill>
            <a:srgbClr val="84B2B3"/>
          </a:solidFill>
        </p:spPr>
        <p:txBody>
          <a:bodyPr/>
          <a:lstStyle/>
          <a:p>
            <a:r>
              <a:rPr lang="en-US" b="1">
                <a:solidFill>
                  <a:schemeClr val="bg1"/>
                </a:solidFill>
                <a:latin typeface="Georgia" panose="02040502050405020303" pitchFamily="18" charset="0"/>
              </a:rPr>
              <a:t>5. CRCOG Staff Reports</a:t>
            </a:r>
          </a:p>
        </p:txBody>
      </p:sp>
      <p:sp>
        <p:nvSpPr>
          <p:cNvPr id="3" name="Content Placeholder 2">
            <a:extLst>
              <a:ext uri="{FF2B5EF4-FFF2-40B4-BE49-F238E27FC236}">
                <a16:creationId xmlns:a16="http://schemas.microsoft.com/office/drawing/2014/main" id="{92D0B856-D265-8D39-BB43-2BF607759E54}"/>
              </a:ext>
            </a:extLst>
          </p:cNvPr>
          <p:cNvSpPr>
            <a:spLocks noGrp="1"/>
          </p:cNvSpPr>
          <p:nvPr>
            <p:ph idx="1"/>
          </p:nvPr>
        </p:nvSpPr>
        <p:spPr>
          <a:xfrm>
            <a:off x="518474" y="1706253"/>
            <a:ext cx="9172282" cy="3714160"/>
          </a:xfrm>
        </p:spPr>
        <p:txBody>
          <a:bodyPr vert="horz" lIns="91440" tIns="45720" rIns="91440" bIns="45720" rtlCol="0" anchor="t">
            <a:normAutofit/>
          </a:bodyPr>
          <a:lstStyle/>
          <a:p>
            <a:r>
              <a:rPr lang="en-US" sz="2800" dirty="0">
                <a:latin typeface="Georgia"/>
                <a:ea typeface="Verdana"/>
              </a:rPr>
              <a:t>CRCOG RWA</a:t>
            </a:r>
          </a:p>
          <a:p>
            <a:r>
              <a:rPr lang="en-US" dirty="0">
                <a:latin typeface="Georgia"/>
                <a:ea typeface="Verdana"/>
              </a:rPr>
              <a:t>Membership Dues – </a:t>
            </a:r>
            <a:r>
              <a:rPr lang="en-US" sz="1800" dirty="0">
                <a:latin typeface="Georgia"/>
                <a:ea typeface="Verdana"/>
              </a:rPr>
              <a:t>2024/2025 remaining same for current members</a:t>
            </a:r>
          </a:p>
          <a:p>
            <a:r>
              <a:rPr lang="en-US" dirty="0">
                <a:latin typeface="Georgia"/>
                <a:ea typeface="Verdana"/>
              </a:rPr>
              <a:t>Legislative Updates </a:t>
            </a:r>
            <a:endParaRPr lang="en-US" dirty="0">
              <a:latin typeface="Georgia" panose="02040502050405020303" pitchFamily="18" charset="0"/>
              <a:ea typeface="Verdana" panose="020B0604030504040204" pitchFamily="34" charset="0"/>
            </a:endParaRPr>
          </a:p>
          <a:p>
            <a:endParaRPr lang="en-US" dirty="0">
              <a:latin typeface="Calibri" panose="020F0502020204030204"/>
              <a:ea typeface="Verdana"/>
              <a:cs typeface="Calibri" panose="020F0502020204030204"/>
            </a:endParaRPr>
          </a:p>
        </p:txBody>
      </p:sp>
    </p:spTree>
    <p:extLst>
      <p:ext uri="{BB962C8B-B14F-4D97-AF65-F5344CB8AC3E}">
        <p14:creationId xmlns:p14="http://schemas.microsoft.com/office/powerpoint/2010/main" val="261840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CDFE1-3034-EC58-F1D8-2F4D63DAC704}"/>
              </a:ext>
            </a:extLst>
          </p:cNvPr>
          <p:cNvSpPr>
            <a:spLocks noGrp="1"/>
          </p:cNvSpPr>
          <p:nvPr>
            <p:ph type="title"/>
          </p:nvPr>
        </p:nvSpPr>
        <p:spPr>
          <a:xfrm>
            <a:off x="437321" y="365126"/>
            <a:ext cx="11299049" cy="807692"/>
          </a:xfrm>
          <a:solidFill>
            <a:srgbClr val="84B2B3"/>
          </a:solidFill>
        </p:spPr>
        <p:txBody>
          <a:bodyPr/>
          <a:lstStyle/>
          <a:p>
            <a:r>
              <a:rPr lang="en-US" b="1" dirty="0">
                <a:solidFill>
                  <a:schemeClr val="bg1"/>
                </a:solidFill>
                <a:latin typeface="Georgia" panose="02040502050405020303" pitchFamily="18" charset="0"/>
              </a:rPr>
              <a:t>CCSWA 2024/2025 Budget</a:t>
            </a:r>
          </a:p>
        </p:txBody>
      </p:sp>
      <p:sp>
        <p:nvSpPr>
          <p:cNvPr id="5" name="TextBox 4">
            <a:extLst>
              <a:ext uri="{FF2B5EF4-FFF2-40B4-BE49-F238E27FC236}">
                <a16:creationId xmlns:a16="http://schemas.microsoft.com/office/drawing/2014/main" id="{9947AC81-3F1C-3AF2-AE91-08B73AB6BF09}"/>
              </a:ext>
            </a:extLst>
          </p:cNvPr>
          <p:cNvSpPr txBox="1"/>
          <p:nvPr/>
        </p:nvSpPr>
        <p:spPr>
          <a:xfrm>
            <a:off x="9521072" y="2045616"/>
            <a:ext cx="2215299" cy="1200329"/>
          </a:xfrm>
          <a:prstGeom prst="rect">
            <a:avLst/>
          </a:prstGeom>
          <a:noFill/>
        </p:spPr>
        <p:txBody>
          <a:bodyPr wrap="square" rtlCol="0">
            <a:spAutoFit/>
          </a:bodyPr>
          <a:lstStyle/>
          <a:p>
            <a:r>
              <a:rPr lang="en-US" dirty="0">
                <a:latin typeface="Georgia" panose="02040502050405020303" pitchFamily="18" charset="0"/>
              </a:rPr>
              <a:t>Budget approved by CCSWA Finance Committee on November 13, 2023</a:t>
            </a:r>
          </a:p>
        </p:txBody>
      </p:sp>
      <p:graphicFrame>
        <p:nvGraphicFramePr>
          <p:cNvPr id="4" name="Content Placeholder 3">
            <a:extLst>
              <a:ext uri="{FF2B5EF4-FFF2-40B4-BE49-F238E27FC236}">
                <a16:creationId xmlns:a16="http://schemas.microsoft.com/office/drawing/2014/main" id="{FCFE9D56-859A-5515-815B-59582B6210DC}"/>
              </a:ext>
            </a:extLst>
          </p:cNvPr>
          <p:cNvGraphicFramePr>
            <a:graphicFrameLocks noGrp="1"/>
          </p:cNvGraphicFramePr>
          <p:nvPr>
            <p:ph idx="1"/>
            <p:extLst>
              <p:ext uri="{D42A27DB-BD31-4B8C-83A1-F6EECF244321}">
                <p14:modId xmlns:p14="http://schemas.microsoft.com/office/powerpoint/2010/main" val="4281249445"/>
              </p:ext>
            </p:extLst>
          </p:nvPr>
        </p:nvGraphicFramePr>
        <p:xfrm>
          <a:off x="566532" y="1311966"/>
          <a:ext cx="8706678" cy="4552830"/>
        </p:xfrm>
        <a:graphic>
          <a:graphicData uri="http://schemas.openxmlformats.org/drawingml/2006/table">
            <a:tbl>
              <a:tblPr>
                <a:tableStyleId>{5C22544A-7EE6-4342-B048-85BDC9FD1C3A}</a:tableStyleId>
              </a:tblPr>
              <a:tblGrid>
                <a:gridCol w="444735">
                  <a:extLst>
                    <a:ext uri="{9D8B030D-6E8A-4147-A177-3AD203B41FA5}">
                      <a16:colId xmlns:a16="http://schemas.microsoft.com/office/drawing/2014/main" val="667834973"/>
                    </a:ext>
                  </a:extLst>
                </a:gridCol>
                <a:gridCol w="2006730">
                  <a:extLst>
                    <a:ext uri="{9D8B030D-6E8A-4147-A177-3AD203B41FA5}">
                      <a16:colId xmlns:a16="http://schemas.microsoft.com/office/drawing/2014/main" val="1407889820"/>
                    </a:ext>
                  </a:extLst>
                </a:gridCol>
                <a:gridCol w="1645157">
                  <a:extLst>
                    <a:ext uri="{9D8B030D-6E8A-4147-A177-3AD203B41FA5}">
                      <a16:colId xmlns:a16="http://schemas.microsoft.com/office/drawing/2014/main" val="4112874809"/>
                    </a:ext>
                  </a:extLst>
                </a:gridCol>
                <a:gridCol w="1645157">
                  <a:extLst>
                    <a:ext uri="{9D8B030D-6E8A-4147-A177-3AD203B41FA5}">
                      <a16:colId xmlns:a16="http://schemas.microsoft.com/office/drawing/2014/main" val="964503487"/>
                    </a:ext>
                  </a:extLst>
                </a:gridCol>
                <a:gridCol w="1102798">
                  <a:extLst>
                    <a:ext uri="{9D8B030D-6E8A-4147-A177-3AD203B41FA5}">
                      <a16:colId xmlns:a16="http://schemas.microsoft.com/office/drawing/2014/main" val="1492955398"/>
                    </a:ext>
                  </a:extLst>
                </a:gridCol>
                <a:gridCol w="1084720">
                  <a:extLst>
                    <a:ext uri="{9D8B030D-6E8A-4147-A177-3AD203B41FA5}">
                      <a16:colId xmlns:a16="http://schemas.microsoft.com/office/drawing/2014/main" val="769820988"/>
                    </a:ext>
                  </a:extLst>
                </a:gridCol>
                <a:gridCol w="777381">
                  <a:extLst>
                    <a:ext uri="{9D8B030D-6E8A-4147-A177-3AD203B41FA5}">
                      <a16:colId xmlns:a16="http://schemas.microsoft.com/office/drawing/2014/main" val="2274601836"/>
                    </a:ext>
                  </a:extLst>
                </a:gridCol>
              </a:tblGrid>
              <a:tr h="206751">
                <a:tc gridSpan="2">
                  <a:txBody>
                    <a:bodyPr/>
                    <a:lstStyle/>
                    <a:p>
                      <a:pPr algn="l" fontAlgn="b"/>
                      <a:r>
                        <a:rPr lang="en-US" sz="1200" u="none" strike="noStrike" dirty="0">
                          <a:effectLst/>
                          <a:latin typeface="Georgia" panose="02040502050405020303" pitchFamily="18" charset="0"/>
                        </a:rPr>
                        <a:t>Revenues</a:t>
                      </a:r>
                      <a:endParaRPr lang="en-US" sz="1200" b="1" i="0" u="none" strike="noStrike" dirty="0">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856989521"/>
                  </a:ext>
                </a:extLst>
              </a:tr>
              <a:tr h="413502">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Description</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FY 2023/2024 Estimates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FY 2024/2025 Proposed Budget</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955217500"/>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CCSWA-Membership Fees</a:t>
                      </a:r>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dirty="0">
                          <a:effectLst/>
                          <a:latin typeface="Georgia" panose="02040502050405020303" pitchFamily="18" charset="0"/>
                        </a:rPr>
                        <a:t>                       19,182 </a:t>
                      </a:r>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19,182 </a:t>
                      </a:r>
                      <a:endParaRPr lang="en-US" sz="1200" b="0" i="0" u="none" strike="noStrike">
                        <a:solidFill>
                          <a:srgbClr val="000000"/>
                        </a:solidFill>
                        <a:effectLst/>
                        <a:latin typeface="Georgia" panose="02040502050405020303" pitchFamily="18" charset="0"/>
                      </a:endParaRPr>
                    </a:p>
                  </a:txBody>
                  <a:tcPr marL="7620" marR="7620" marT="7620" marB="0" anchor="b"/>
                </a:tc>
                <a:tc gridSpan="3">
                  <a:txBody>
                    <a:bodyPr/>
                    <a:lstStyle/>
                    <a:p>
                      <a:pPr algn="l" fontAlgn="b"/>
                      <a:r>
                        <a:rPr lang="en-US" sz="1200" u="none" strike="noStrike">
                          <a:effectLst/>
                          <a:latin typeface="Georgia" panose="02040502050405020303" pitchFamily="18" charset="0"/>
                        </a:rPr>
                        <a:t>(assumes no change in fee structure)</a:t>
                      </a:r>
                      <a:endParaRPr lang="en-US" sz="1200" b="0" i="0" u="none" strike="noStrike">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4419054"/>
                  </a:ext>
                </a:extLst>
              </a:tr>
              <a:tr h="206751">
                <a:tc>
                  <a:txBody>
                    <a:bodyPr/>
                    <a:lstStyle/>
                    <a:p>
                      <a:pPr algn="l" fontAlgn="b"/>
                      <a:endParaRPr lang="en-US" sz="12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effectLst/>
                          <a:latin typeface="Georgia" panose="02040502050405020303" pitchFamily="18" charset="0"/>
                        </a:rPr>
                        <a:t>TOTAL REVENUES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19,182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19,182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1"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92505864"/>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02726600"/>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876109524"/>
                  </a:ext>
                </a:extLst>
              </a:tr>
              <a:tr h="206751">
                <a:tc gridSpan="2">
                  <a:txBody>
                    <a:bodyPr/>
                    <a:lstStyle/>
                    <a:p>
                      <a:pPr algn="l" fontAlgn="b"/>
                      <a:r>
                        <a:rPr lang="en-US" sz="1200" u="none" strike="noStrike">
                          <a:effectLst/>
                          <a:latin typeface="Georgia" panose="02040502050405020303" pitchFamily="18" charset="0"/>
                        </a:rPr>
                        <a:t>Expenses</a:t>
                      </a:r>
                      <a:endParaRPr lang="en-US" sz="1200" b="1" i="0" u="none" strike="noStrike">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138831706"/>
                  </a:ext>
                </a:extLst>
              </a:tr>
              <a:tr h="62456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effectLst/>
                          <a:latin typeface="Georgia" panose="02040502050405020303" pitchFamily="18" charset="0"/>
                        </a:rPr>
                        <a:t>Description</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a:effectLst/>
                          <a:latin typeface="Georgia" panose="02040502050405020303" pitchFamily="18" charset="0"/>
                        </a:rPr>
                        <a:t>FY 2023/2024 Estimates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ctr" fontAlgn="b"/>
                      <a:r>
                        <a:rPr lang="en-US" sz="1200" u="none" strike="noStrike" dirty="0">
                          <a:effectLst/>
                          <a:latin typeface="Georgia" panose="02040502050405020303" pitchFamily="18" charset="0"/>
                        </a:rPr>
                        <a:t>FY 2023/2024 Proposed Budget</a:t>
                      </a:r>
                      <a:endParaRPr lang="en-US" sz="1200" b="1"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72415741"/>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CRCOG Admin Costs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25,000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32,500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912323467"/>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Legal Expenses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10,000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51002888"/>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Contractual Services</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25,000 </a:t>
                      </a:r>
                      <a:endParaRPr lang="en-US" sz="1200" b="0" i="0" u="none" strike="noStrike">
                        <a:solidFill>
                          <a:srgbClr val="000000"/>
                        </a:solidFill>
                        <a:effectLst/>
                        <a:latin typeface="Georgia" panose="02040502050405020303" pitchFamily="18" charset="0"/>
                      </a:endParaRPr>
                    </a:p>
                  </a:txBody>
                  <a:tcPr marL="7620" marR="7620" marT="7620" marB="0" anchor="b"/>
                </a:tc>
                <a:tc gridSpan="3">
                  <a:txBody>
                    <a:bodyPr/>
                    <a:lstStyle/>
                    <a:p>
                      <a:pPr algn="l" fontAlgn="b"/>
                      <a:r>
                        <a:rPr lang="en-US" sz="1200" u="none" strike="noStrike">
                          <a:effectLst/>
                          <a:latin typeface="Georgia" panose="02040502050405020303" pitchFamily="18" charset="0"/>
                        </a:rPr>
                        <a:t>(assumes CCSWA solicitation)</a:t>
                      </a:r>
                      <a:endParaRPr lang="en-US" sz="1200" b="0" i="0" u="none" strike="noStrike">
                        <a:solidFill>
                          <a:srgbClr val="000000"/>
                        </a:solidFill>
                        <a:effectLst/>
                        <a:latin typeface="Georgia" panose="02040502050405020303" pitchFamily="18" charset="0"/>
                      </a:endParaRPr>
                    </a:p>
                  </a:txBody>
                  <a:tcPr marL="7620" marR="7620" marT="762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02597915"/>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Contingency</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5,000 </a:t>
                      </a:r>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ctr" fontAlgn="ctr"/>
                      <a:endParaRPr lang="en-US" sz="1100" b="0" i="1"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10093470"/>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en-US" sz="1200" u="none" strike="noStrike">
                          <a:effectLst/>
                          <a:latin typeface="Georgia" panose="02040502050405020303" pitchFamily="18" charset="0"/>
                        </a:rPr>
                        <a:t>TOTAL EXPENSES</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35,000.00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72,500.00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ctr" fontAlgn="ctr"/>
                      <a:endParaRPr lang="en-US" sz="1100" b="0" i="1"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62068134"/>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261810229"/>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Est. Beginning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196,575.51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180,757.93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458574704"/>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719059447"/>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Est. Change in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(15,817.58)</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(53,318.00)</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77481107"/>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859553398"/>
                  </a:ext>
                </a:extLst>
              </a:tr>
              <a:tr h="206751">
                <a:tc>
                  <a:txBody>
                    <a:bodyPr/>
                    <a:lstStyle/>
                    <a:p>
                      <a:pPr algn="l" fontAlgn="b"/>
                      <a:endParaRPr lang="en-US" sz="12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200" u="none" strike="noStrike">
                          <a:effectLst/>
                          <a:latin typeface="Georgia" panose="02040502050405020303" pitchFamily="18" charset="0"/>
                        </a:rPr>
                        <a:t>Est. Ending Fund Balance</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180,757.93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r>
                        <a:rPr lang="en-US" sz="1200" u="none" strike="noStrike">
                          <a:effectLst/>
                          <a:latin typeface="Georgia" panose="02040502050405020303" pitchFamily="18" charset="0"/>
                        </a:rPr>
                        <a:t> $           127,439.93 </a:t>
                      </a:r>
                      <a:endParaRPr lang="en-US" sz="1200" b="1"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a:solidFill>
                          <a:srgbClr val="000000"/>
                        </a:solidFill>
                        <a:effectLst/>
                        <a:latin typeface="Georgia" panose="02040502050405020303" pitchFamily="18" charset="0"/>
                      </a:endParaRPr>
                    </a:p>
                  </a:txBody>
                  <a:tcPr marL="7620" marR="7620" marT="7620" marB="0" anchor="b"/>
                </a:tc>
                <a:tc>
                  <a:txBody>
                    <a:bodyPr/>
                    <a:lstStyle/>
                    <a:p>
                      <a:pPr algn="l" fontAlgn="b"/>
                      <a:endParaRPr lang="en-US" sz="1200" b="0" i="0" u="none" strike="noStrike" dirty="0">
                        <a:solidFill>
                          <a:srgbClr val="000000"/>
                        </a:solidFill>
                        <a:effectLst/>
                        <a:latin typeface="Georgia" panose="02040502050405020303" pitchFamily="18"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69656820"/>
                  </a:ext>
                </a:extLst>
              </a:tr>
            </a:tbl>
          </a:graphicData>
        </a:graphic>
      </p:graphicFrame>
    </p:spTree>
    <p:extLst>
      <p:ext uri="{BB962C8B-B14F-4D97-AF65-F5344CB8AC3E}">
        <p14:creationId xmlns:p14="http://schemas.microsoft.com/office/powerpoint/2010/main" val="2869192440"/>
      </p:ext>
    </p:extLst>
  </p:cSld>
  <p:clrMapOvr>
    <a:masterClrMapping/>
  </p:clrMapOvr>
  <p:extLst>
    <p:ext uri="{6950BFC3-D8DA-4A85-94F7-54DA5524770B}">
      <p188:commentRel xmlns:p188="http://schemas.microsoft.com/office/powerpoint/2018/8/main" r:id="rId2"/>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9F684-02C1-9466-4250-6F0BB25335A4}"/>
              </a:ext>
            </a:extLst>
          </p:cNvPr>
          <p:cNvSpPr>
            <a:spLocks noGrp="1"/>
          </p:cNvSpPr>
          <p:nvPr>
            <p:ph type="title"/>
          </p:nvPr>
        </p:nvSpPr>
        <p:spPr>
          <a:xfrm>
            <a:off x="424205" y="365126"/>
            <a:ext cx="11660958" cy="1001762"/>
          </a:xfrm>
          <a:solidFill>
            <a:srgbClr val="84B2B3"/>
          </a:solidFill>
        </p:spPr>
        <p:txBody>
          <a:bodyPr>
            <a:normAutofit/>
          </a:bodyPr>
          <a:lstStyle/>
          <a:p>
            <a:r>
              <a:rPr lang="en-US" sz="3200" b="1">
                <a:solidFill>
                  <a:schemeClr val="bg1"/>
                </a:solidFill>
                <a:latin typeface="Georgia"/>
              </a:rPr>
              <a:t>6.  Executive Committee Slate</a:t>
            </a:r>
          </a:p>
        </p:txBody>
      </p:sp>
      <p:sp>
        <p:nvSpPr>
          <p:cNvPr id="3" name="Content Placeholder 2">
            <a:extLst>
              <a:ext uri="{FF2B5EF4-FFF2-40B4-BE49-F238E27FC236}">
                <a16:creationId xmlns:a16="http://schemas.microsoft.com/office/drawing/2014/main" id="{1838BE1B-2A69-ED9B-D549-7214C01425A6}"/>
              </a:ext>
            </a:extLst>
          </p:cNvPr>
          <p:cNvSpPr>
            <a:spLocks noGrp="1"/>
          </p:cNvSpPr>
          <p:nvPr>
            <p:ph idx="1"/>
          </p:nvPr>
        </p:nvSpPr>
        <p:spPr>
          <a:xfrm>
            <a:off x="425971" y="1527142"/>
            <a:ext cx="11415009" cy="5099720"/>
          </a:xfrm>
        </p:spPr>
        <p:txBody>
          <a:bodyPr vert="horz" lIns="91440" tIns="45720" rIns="91440" bIns="45720" rtlCol="0" anchor="t">
            <a:normAutofit fontScale="92500" lnSpcReduction="20000"/>
          </a:bodyPr>
          <a:lstStyle/>
          <a:p>
            <a:pPr marL="0" indent="0">
              <a:buNone/>
            </a:pPr>
            <a:r>
              <a:rPr lang="en-US" sz="2000" b="1" dirty="0">
                <a:latin typeface="Georgia" panose="02040502050405020303" pitchFamily="18" charset="0"/>
              </a:rPr>
              <a:t>Executive Committee Proposed Slates/Terms </a:t>
            </a:r>
          </a:p>
          <a:p>
            <a:pPr marL="0" marR="0" indent="0" algn="just">
              <a:lnSpc>
                <a:spcPct val="107000"/>
              </a:lnSpc>
              <a:spcBef>
                <a:spcPts val="0"/>
              </a:spcBef>
              <a:spcAft>
                <a:spcPts val="800"/>
              </a:spcAft>
              <a:buNone/>
            </a:pPr>
            <a:r>
              <a:rPr lang="en-US" sz="2000" kern="100" dirty="0">
                <a:effectLst/>
                <a:latin typeface="Georgia" panose="02040502050405020303" pitchFamily="18" charset="0"/>
                <a:ea typeface="Calibri" panose="020F0502020204030204" pitchFamily="34" charset="0"/>
                <a:cs typeface="Arial" panose="020B0604020202020204" pitchFamily="34" charset="0"/>
              </a:rPr>
              <a:t>Due to the bylaws requiring rotating terms, staff outlined terms for the full Executive Committee. In subsequent years, only members with expiring terms will come before CCSWA Board.  Bylaw changes may change the expiration dates.</a:t>
            </a: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*Executive Committee – Proposed 2024 Slate</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Three-year Term (2027)  </a:t>
            </a:r>
          </a:p>
          <a:p>
            <a:pPr marL="0" indent="0">
              <a:lnSpc>
                <a:spcPct val="107000"/>
              </a:lnSpc>
              <a:spcBef>
                <a:spcPts val="0"/>
              </a:spcBef>
              <a:spcAft>
                <a:spcPts val="800"/>
              </a:spcAft>
              <a:buNone/>
            </a:pPr>
            <a:r>
              <a:rPr lang="en-US" sz="2000" dirty="0">
                <a:effectLst/>
                <a:latin typeface="Georgia"/>
                <a:ea typeface="Calibri"/>
                <a:cs typeface="Arial"/>
              </a:rPr>
              <a:t>TBD</a:t>
            </a:r>
            <a:r>
              <a:rPr lang="en-US" sz="2000" dirty="0">
                <a:latin typeface="Georgia"/>
                <a:ea typeface="Calibri"/>
                <a:cs typeface="Arial"/>
              </a:rPr>
              <a:t>, </a:t>
            </a:r>
            <a:r>
              <a:rPr lang="en-US" sz="2000" dirty="0">
                <a:effectLst/>
                <a:latin typeface="Georgia"/>
                <a:ea typeface="Calibri"/>
                <a:cs typeface="Arial"/>
              </a:rPr>
              <a:t>Hartford </a:t>
            </a:r>
            <a:br>
              <a:rPr lang="en-US" sz="2000" dirty="0">
                <a:effectLst/>
                <a:latin typeface="Georgia" panose="02040502050405020303" pitchFamily="18" charset="0"/>
                <a:ea typeface="Calibri" panose="020F0502020204030204" pitchFamily="34" charset="0"/>
                <a:cs typeface="Arial" panose="020B0604020202020204" pitchFamily="34" charset="0"/>
              </a:rPr>
            </a:br>
            <a:r>
              <a:rPr lang="en-US" sz="2000" dirty="0">
                <a:effectLst/>
                <a:latin typeface="Georgia"/>
                <a:ea typeface="Calibri"/>
                <a:cs typeface="Arial"/>
              </a:rPr>
              <a:t>Fred Presley</a:t>
            </a:r>
            <a:r>
              <a:rPr lang="en-US" sz="2000" dirty="0">
                <a:latin typeface="Georgia"/>
                <a:ea typeface="Calibri"/>
                <a:cs typeface="Arial"/>
              </a:rPr>
              <a:t>, </a:t>
            </a:r>
            <a:r>
              <a:rPr lang="en-US" sz="2000" dirty="0">
                <a:effectLst/>
                <a:latin typeface="Georgia"/>
                <a:ea typeface="Calibri"/>
                <a:cs typeface="Arial"/>
              </a:rPr>
              <a:t>Wethersfield</a:t>
            </a:r>
            <a:r>
              <a:rPr lang="en-US" sz="2000" dirty="0">
                <a:latin typeface="Georgia"/>
                <a:ea typeface="Calibri"/>
                <a:cs typeface="Arial"/>
              </a:rPr>
              <a:t> </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Two-year Term (2026)</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indent="0" algn="just">
              <a:lnSpc>
                <a:spcPct val="107000"/>
              </a:lnSpc>
              <a:spcBef>
                <a:spcPts val="0"/>
              </a:spcBef>
              <a:buNone/>
            </a:pPr>
            <a:r>
              <a:rPr lang="en-US" sz="2000" dirty="0">
                <a:effectLst/>
                <a:latin typeface="Georgia"/>
                <a:ea typeface="Calibri"/>
                <a:cs typeface="Arial"/>
              </a:rPr>
              <a:t>Brandon Robertson</a:t>
            </a:r>
            <a:r>
              <a:rPr lang="en-US" sz="2000" dirty="0">
                <a:latin typeface="Georgia"/>
                <a:ea typeface="Calibri"/>
                <a:cs typeface="Arial"/>
              </a:rPr>
              <a:t>, </a:t>
            </a:r>
            <a:r>
              <a:rPr lang="en-US" sz="2000" dirty="0">
                <a:effectLst/>
                <a:latin typeface="Georgia"/>
                <a:ea typeface="Calibri"/>
                <a:cs typeface="Arial"/>
              </a:rPr>
              <a:t>Avon</a:t>
            </a:r>
            <a:r>
              <a:rPr lang="en-US" sz="2000" dirty="0">
                <a:latin typeface="Georgia"/>
                <a:ea typeface="Calibri"/>
                <a:cs typeface="Arial"/>
              </a:rPr>
              <a:t>  </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indent="0" algn="just">
              <a:lnSpc>
                <a:spcPct val="107000"/>
              </a:lnSpc>
              <a:spcBef>
                <a:spcPts val="0"/>
              </a:spcBef>
              <a:buNone/>
            </a:pPr>
            <a:r>
              <a:rPr lang="en-US" sz="2000" dirty="0">
                <a:effectLst/>
                <a:latin typeface="Georgia"/>
                <a:ea typeface="Calibri"/>
                <a:cs typeface="Arial"/>
              </a:rPr>
              <a:t>Russ Arnold</a:t>
            </a:r>
            <a:r>
              <a:rPr lang="en-US" sz="2000" dirty="0">
                <a:latin typeface="Georgia"/>
                <a:ea typeface="Calibri"/>
                <a:cs typeface="Arial"/>
              </a:rPr>
              <a:t>, </a:t>
            </a:r>
            <a:r>
              <a:rPr lang="en-US" sz="2000" dirty="0">
                <a:effectLst/>
                <a:latin typeface="Georgia"/>
                <a:ea typeface="Calibri"/>
                <a:cs typeface="Arial"/>
              </a:rPr>
              <a:t>Farmington</a:t>
            </a:r>
            <a:r>
              <a:rPr lang="en-US" sz="2000" dirty="0">
                <a:latin typeface="Georgia"/>
                <a:ea typeface="Calibri"/>
                <a:cs typeface="Arial"/>
              </a:rPr>
              <a:t> </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indent="0" algn="just">
              <a:lnSpc>
                <a:spcPct val="107000"/>
              </a:lnSpc>
              <a:spcBef>
                <a:spcPts val="0"/>
              </a:spcBef>
              <a:spcAft>
                <a:spcPts val="800"/>
              </a:spcAft>
              <a:buNone/>
            </a:pPr>
            <a:r>
              <a:rPr lang="en-US" sz="2000" dirty="0">
                <a:effectLst/>
                <a:latin typeface="Georgia"/>
                <a:ea typeface="Calibri"/>
                <a:cs typeface="Arial"/>
              </a:rPr>
              <a:t>Tom Roy</a:t>
            </a:r>
            <a:r>
              <a:rPr lang="en-US" sz="2000" dirty="0">
                <a:latin typeface="Georgia"/>
                <a:ea typeface="Calibri"/>
                <a:cs typeface="Arial"/>
              </a:rPr>
              <a:t>, </a:t>
            </a:r>
            <a:r>
              <a:rPr lang="en-US" sz="2000" dirty="0">
                <a:effectLst/>
                <a:latin typeface="Georgia"/>
                <a:ea typeface="Calibri"/>
                <a:cs typeface="Arial"/>
              </a:rPr>
              <a:t>Simsbury</a:t>
            </a:r>
            <a:r>
              <a:rPr lang="en-US" sz="2000" dirty="0">
                <a:latin typeface="Georgia"/>
                <a:ea typeface="Calibri"/>
                <a:cs typeface="Arial"/>
              </a:rPr>
              <a:t> </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marR="0" indent="0">
              <a:lnSpc>
                <a:spcPct val="107000"/>
              </a:lnSpc>
              <a:spcBef>
                <a:spcPts val="0"/>
              </a:spcBef>
              <a:spcAft>
                <a:spcPts val="800"/>
              </a:spcAft>
              <a:buNone/>
            </a:pPr>
            <a:r>
              <a:rPr lang="en-US" sz="2000" b="1" kern="100" dirty="0">
                <a:effectLst/>
                <a:latin typeface="Georgia" panose="02040502050405020303" pitchFamily="18" charset="0"/>
                <a:ea typeface="Calibri" panose="020F0502020204030204" pitchFamily="34" charset="0"/>
                <a:cs typeface="Arial" panose="020B0604020202020204" pitchFamily="34" charset="0"/>
              </a:rPr>
              <a:t>One-year Term (2025)</a:t>
            </a: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indent="0" algn="just">
              <a:lnSpc>
                <a:spcPct val="107000"/>
              </a:lnSpc>
              <a:spcBef>
                <a:spcPts val="0"/>
              </a:spcBef>
              <a:buNone/>
            </a:pPr>
            <a:r>
              <a:rPr lang="en-US" sz="2000" dirty="0">
                <a:effectLst/>
                <a:latin typeface="Georgia"/>
                <a:ea typeface="Calibri"/>
                <a:cs typeface="Arial"/>
              </a:rPr>
              <a:t>Jim Rupert</a:t>
            </a:r>
            <a:r>
              <a:rPr lang="en-US" sz="2000" dirty="0">
                <a:latin typeface="Georgia"/>
                <a:ea typeface="Calibri"/>
                <a:cs typeface="Arial"/>
              </a:rPr>
              <a:t>, </a:t>
            </a:r>
            <a:r>
              <a:rPr lang="en-US" sz="2000" dirty="0">
                <a:effectLst/>
                <a:latin typeface="Georgia"/>
                <a:ea typeface="Calibri"/>
                <a:cs typeface="Arial"/>
              </a:rPr>
              <a:t>Bolton</a:t>
            </a:r>
            <a:r>
              <a:rPr lang="en-US" sz="2000" dirty="0">
                <a:latin typeface="Georgia"/>
                <a:ea typeface="Calibri"/>
                <a:cs typeface="Arial"/>
              </a:rPr>
              <a:t> </a:t>
            </a:r>
            <a:endParaRPr lang="en-US" sz="2000" dirty="0">
              <a:effectLst/>
              <a:latin typeface="Georgia" panose="02040502050405020303" pitchFamily="18" charset="0"/>
              <a:ea typeface="Calibri" panose="020F0502020204030204" pitchFamily="34" charset="0"/>
              <a:cs typeface="Arial" panose="020B0604020202020204" pitchFamily="34" charset="0"/>
            </a:endParaRPr>
          </a:p>
          <a:p>
            <a:pPr marL="0" indent="0" algn="just">
              <a:lnSpc>
                <a:spcPct val="107000"/>
              </a:lnSpc>
              <a:spcBef>
                <a:spcPts val="0"/>
              </a:spcBef>
              <a:buNone/>
            </a:pPr>
            <a:r>
              <a:rPr lang="en-US" sz="2000" dirty="0">
                <a:effectLst/>
                <a:latin typeface="Georgia"/>
                <a:ea typeface="Calibri"/>
                <a:cs typeface="Arial"/>
              </a:rPr>
              <a:t>Tim Bockus</a:t>
            </a:r>
            <a:r>
              <a:rPr lang="en-US" sz="2000" dirty="0">
                <a:latin typeface="Georgia"/>
                <a:ea typeface="Calibri"/>
                <a:cs typeface="Arial"/>
              </a:rPr>
              <a:t>/Kasia Purciello, </a:t>
            </a:r>
            <a:r>
              <a:rPr lang="en-US" sz="2000" dirty="0">
                <a:effectLst/>
                <a:latin typeface="Georgia"/>
                <a:ea typeface="Calibri"/>
                <a:cs typeface="Arial"/>
              </a:rPr>
              <a:t>Manchester</a:t>
            </a:r>
            <a:r>
              <a:rPr lang="en-US" sz="2000" dirty="0">
                <a:latin typeface="Georgia"/>
                <a:ea typeface="Calibri"/>
                <a:cs typeface="Arial"/>
              </a:rPr>
              <a:t> </a:t>
            </a:r>
          </a:p>
          <a:p>
            <a:pPr marL="0" indent="0" algn="just">
              <a:lnSpc>
                <a:spcPct val="107000"/>
              </a:lnSpc>
              <a:spcBef>
                <a:spcPts val="0"/>
              </a:spcBef>
              <a:buNone/>
            </a:pPr>
            <a:r>
              <a:rPr lang="en-US" sz="2000" dirty="0">
                <a:effectLst/>
                <a:latin typeface="Georgia" panose="02040502050405020303" pitchFamily="18" charset="0"/>
                <a:ea typeface="Calibri" panose="020F0502020204030204" pitchFamily="34" charset="0"/>
                <a:cs typeface="Arial" panose="020B0604020202020204" pitchFamily="34" charset="0"/>
              </a:rPr>
              <a:t>Mike Manfre, Glastonbury</a:t>
            </a:r>
          </a:p>
          <a:p>
            <a:pPr marL="0" indent="0" algn="just">
              <a:lnSpc>
                <a:spcPct val="107000"/>
              </a:lnSpc>
              <a:spcBef>
                <a:spcPts val="0"/>
              </a:spcBef>
              <a:buNone/>
            </a:pPr>
            <a:r>
              <a:rPr lang="en-US" sz="2000" dirty="0">
                <a:effectLst/>
                <a:latin typeface="Georgia"/>
                <a:ea typeface="Calibri"/>
                <a:cs typeface="Arial"/>
              </a:rPr>
              <a:t>TBD</a:t>
            </a:r>
            <a:r>
              <a:rPr lang="en-US" sz="2000" dirty="0">
                <a:latin typeface="Georgia"/>
                <a:ea typeface="Calibri"/>
                <a:cs typeface="Arial"/>
              </a:rPr>
              <a:t>, </a:t>
            </a:r>
            <a:r>
              <a:rPr lang="en-US" sz="2000" dirty="0">
                <a:effectLst/>
                <a:latin typeface="Georgia"/>
                <a:ea typeface="Calibri"/>
                <a:cs typeface="Arial"/>
              </a:rPr>
              <a:t>Hartford</a:t>
            </a:r>
            <a:r>
              <a:rPr lang="en-US" sz="2000" dirty="0">
                <a:latin typeface="Georgia"/>
                <a:ea typeface="Calibri"/>
                <a:cs typeface="Arial"/>
              </a:rPr>
              <a:t>,</a:t>
            </a:r>
            <a:r>
              <a:rPr lang="en-US" sz="2000" dirty="0">
                <a:effectLst/>
                <a:latin typeface="Georgia"/>
                <a:ea typeface="Calibri"/>
                <a:cs typeface="Arial"/>
              </a:rPr>
              <a:t> (SW Tonnage Rep – nonvoting)</a:t>
            </a:r>
          </a:p>
          <a:p>
            <a:pPr marL="0" marR="0" indent="0">
              <a:lnSpc>
                <a:spcPct val="107000"/>
              </a:lnSpc>
              <a:spcBef>
                <a:spcPts val="0"/>
              </a:spcBef>
              <a:spcAft>
                <a:spcPts val="800"/>
              </a:spcAft>
              <a:buNone/>
            </a:pPr>
            <a:endParaRPr lang="en-US" sz="2000" kern="100" dirty="0">
              <a:effectLst/>
              <a:latin typeface="Georgia" panose="02040502050405020303" pitchFamily="18" charset="0"/>
              <a:ea typeface="Calibri" panose="020F0502020204030204" pitchFamily="34" charset="0"/>
              <a:cs typeface="Arial" panose="020B0604020202020204" pitchFamily="34" charset="0"/>
            </a:endParaRPr>
          </a:p>
          <a:p>
            <a:pPr marL="0" marR="0" indent="0">
              <a:buNone/>
            </a:pPr>
            <a:endParaRPr lang="en-US" dirty="0">
              <a:ea typeface="Calibri" panose="020F0502020204030204"/>
              <a:cs typeface="Calibri" panose="020F0502020204030204"/>
            </a:endParaRPr>
          </a:p>
        </p:txBody>
      </p:sp>
    </p:spTree>
    <p:extLst>
      <p:ext uri="{BB962C8B-B14F-4D97-AF65-F5344CB8AC3E}">
        <p14:creationId xmlns:p14="http://schemas.microsoft.com/office/powerpoint/2010/main" val="943600564"/>
      </p:ext>
    </p:extLst>
  </p:cSld>
  <p:clrMapOvr>
    <a:masterClrMapping/>
  </p:clrMapOvr>
</p:sld>
</file>

<file path=ppt/theme/theme1.xml><?xml version="1.0" encoding="utf-8"?>
<a:theme xmlns:a="http://schemas.openxmlformats.org/drawingml/2006/main" name="Office Theme">
  <a:themeElements>
    <a:clrScheme name="CRCOG-Colors">
      <a:dk1>
        <a:srgbClr val="3A3838"/>
      </a:dk1>
      <a:lt1>
        <a:srgbClr val="FFFFFF"/>
      </a:lt1>
      <a:dk2>
        <a:srgbClr val="002B7C"/>
      </a:dk2>
      <a:lt2>
        <a:srgbClr val="FF9245"/>
      </a:lt2>
      <a:accent1>
        <a:srgbClr val="1F666E"/>
      </a:accent1>
      <a:accent2>
        <a:srgbClr val="D96D21"/>
      </a:accent2>
      <a:accent3>
        <a:srgbClr val="EDB200"/>
      </a:accent3>
      <a:accent4>
        <a:srgbClr val="84B2B3"/>
      </a:accent4>
      <a:accent5>
        <a:srgbClr val="91B1ED"/>
      </a:accent5>
      <a:accent6>
        <a:srgbClr val="AEABAB"/>
      </a:accent6>
      <a:hlink>
        <a:srgbClr val="1F666E"/>
      </a:hlink>
      <a:folHlink>
        <a:srgbClr val="002B7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80a9d06-6ab5-4725-a265-8116ce6ae0bb">
      <Terms xmlns="http://schemas.microsoft.com/office/infopath/2007/PartnerControls"/>
    </lcf76f155ced4ddcb4097134ff3c332f>
    <TaxCatchAll xmlns="06bf993f-5771-4210-a1e5-00f69c4679fe" xsi:nil="true"/>
    <SharedWithUsers xmlns="06bf993f-5771-4210-a1e5-00f69c4679fe">
      <UserInfo>
        <DisplayName>Matt Hart</DisplayName>
        <AccountId>661</AccountId>
        <AccountType/>
      </UserInfo>
      <UserInfo>
        <DisplayName>Laura Rosenbluth</DisplayName>
        <AccountId>864</AccountId>
        <AccountType/>
      </UserInfo>
      <UserInfo>
        <DisplayName>Robyn Nichols</DisplayName>
        <AccountId>577</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799D6D8FAEA794C9C31E53ACD2E9109" ma:contentTypeVersion="16" ma:contentTypeDescription="Create a new document." ma:contentTypeScope="" ma:versionID="d7b637d58d0b2d076d22923c594616ec">
  <xsd:schema xmlns:xsd="http://www.w3.org/2001/XMLSchema" xmlns:xs="http://www.w3.org/2001/XMLSchema" xmlns:p="http://schemas.microsoft.com/office/2006/metadata/properties" xmlns:ns2="780a9d06-6ab5-4725-a265-8116ce6ae0bb" xmlns:ns3="06bf993f-5771-4210-a1e5-00f69c4679fe" targetNamespace="http://schemas.microsoft.com/office/2006/metadata/properties" ma:root="true" ma:fieldsID="d6a3250e35ea943f88f4b5b0af95ec26" ns2:_="" ns3:_="">
    <xsd:import namespace="780a9d06-6ab5-4725-a265-8116ce6ae0bb"/>
    <xsd:import namespace="06bf993f-5771-4210-a1e5-00f69c4679f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0a9d06-6ab5-4725-a265-8116ce6ae0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5998a11-2e2c-44c4-85d7-655e1af8856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bf993f-5771-4210-a1e5-00f69c4679f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a44fd353-5501-41a6-a95a-e324b806ccd2}" ma:internalName="TaxCatchAll" ma:showField="CatchAllData" ma:web="06bf993f-5771-4210-a1e5-00f69c4679f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0C481B-3483-44D5-8DC9-50F06347DDAA}">
  <ds:schemaRefs>
    <ds:schemaRef ds:uri="http://schemas.microsoft.com/sharepoint/v3/contenttype/forms"/>
  </ds:schemaRefs>
</ds:datastoreItem>
</file>

<file path=customXml/itemProps2.xml><?xml version="1.0" encoding="utf-8"?>
<ds:datastoreItem xmlns:ds="http://schemas.openxmlformats.org/officeDocument/2006/customXml" ds:itemID="{20B610E0-CE6C-4110-A3B4-6F880E19296A}">
  <ds:schemaRefs>
    <ds:schemaRef ds:uri="http://www.w3.org/XML/1998/namespace"/>
    <ds:schemaRef ds:uri="http://schemas.microsoft.com/office/2006/documentManagement/types"/>
    <ds:schemaRef ds:uri="http://purl.org/dc/terms/"/>
    <ds:schemaRef ds:uri="http://schemas.openxmlformats.org/package/2006/metadata/core-properties"/>
    <ds:schemaRef ds:uri="http://schemas.microsoft.com/office/2006/metadata/properties"/>
    <ds:schemaRef ds:uri="780a9d06-6ab5-4725-a265-8116ce6ae0bb"/>
    <ds:schemaRef ds:uri="http://purl.org/dc/elements/1.1/"/>
    <ds:schemaRef ds:uri="http://schemas.microsoft.com/office/infopath/2007/PartnerControls"/>
    <ds:schemaRef ds:uri="06bf993f-5771-4210-a1e5-00f69c4679fe"/>
    <ds:schemaRef ds:uri="http://purl.org/dc/dcmitype/"/>
  </ds:schemaRefs>
</ds:datastoreItem>
</file>

<file path=customXml/itemProps3.xml><?xml version="1.0" encoding="utf-8"?>
<ds:datastoreItem xmlns:ds="http://schemas.openxmlformats.org/officeDocument/2006/customXml" ds:itemID="{F38B1E37-89A1-4BF8-A049-0A2ABE7C2389}">
  <ds:schemaRefs>
    <ds:schemaRef ds:uri="06bf993f-5771-4210-a1e5-00f69c4679fe"/>
    <ds:schemaRef ds:uri="780a9d06-6ab5-4725-a265-8116ce6ae0b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CRCOG template option 2</Template>
  <TotalTime>14</TotalTime>
  <Words>963</Words>
  <Application>Microsoft Office PowerPoint</Application>
  <PresentationFormat>Widescreen</PresentationFormat>
  <Paragraphs>164</Paragraphs>
  <Slides>16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Arial</vt:lpstr>
      <vt:lpstr>Calibri</vt:lpstr>
      <vt:lpstr>Calibri Light</vt:lpstr>
      <vt:lpstr>Courier New</vt:lpstr>
      <vt:lpstr>Franklin Gothic Book</vt:lpstr>
      <vt:lpstr>Georgia</vt:lpstr>
      <vt:lpstr>Georgia Pro</vt:lpstr>
      <vt:lpstr>Times New Roman</vt:lpstr>
      <vt:lpstr>Verdana</vt:lpstr>
      <vt:lpstr>Office Theme</vt:lpstr>
      <vt:lpstr>PowerPoint Presentation</vt:lpstr>
      <vt:lpstr>PowerPoint Presentation</vt:lpstr>
      <vt:lpstr>1. Call to Order/Introductions</vt:lpstr>
      <vt:lpstr>2.  Public Comment</vt:lpstr>
      <vt:lpstr>3.  Approval of 10/16/23 Executive Committee Minutes</vt:lpstr>
      <vt:lpstr>4. CCSWA Chair Report</vt:lpstr>
      <vt:lpstr>5. CRCOG Staff Reports</vt:lpstr>
      <vt:lpstr>CCSWA 2024/2025 Budget</vt:lpstr>
      <vt:lpstr>6.  Executive Committee Slate</vt:lpstr>
      <vt:lpstr>6. Officer Slate</vt:lpstr>
      <vt:lpstr>7. Discussion/Appointment of Finance Committee Member</vt:lpstr>
      <vt:lpstr>8.  Bylaw/Ordinance Discussion</vt:lpstr>
      <vt:lpstr>9. 2024 CCSWA Meeting Schedule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Robyn Nichols</dc:creator>
  <cp:lastModifiedBy>Robyn Nichols</cp:lastModifiedBy>
  <cp:revision>2</cp:revision>
  <cp:lastPrinted>2023-12-12T15:39:54Z</cp:lastPrinted>
  <dcterms:created xsi:type="dcterms:W3CDTF">2022-10-11T15:14:03Z</dcterms:created>
  <dcterms:modified xsi:type="dcterms:W3CDTF">2023-12-18T13:58:30Z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0x010100A799D6D8FAEA794C9C31E53ACD2E9109</vt:lpwstr>
  </property>
  <property fmtid="{D5CDD505-2E9C-101B-9397-08002B2CF9AE}" pid="3" name="MediaServiceImageTags">
    <vt:lpwstr/>
  </property>
</Properties>
</file>