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notesMasterIdLst>
    <p:notesMasterId r:id="rId22"/>
  </p:notesMasterIdLst>
  <p:sldIdLst>
    <p:sldId id="279" r:id="rId5"/>
    <p:sldId id="362" r:id="rId6"/>
    <p:sldId id="381" r:id="rId7"/>
    <p:sldId id="382" r:id="rId8"/>
    <p:sldId id="378" r:id="rId9"/>
    <p:sldId id="383" r:id="rId10"/>
    <p:sldId id="384" r:id="rId11"/>
    <p:sldId id="389" r:id="rId12"/>
    <p:sldId id="385" r:id="rId13"/>
    <p:sldId id="386" r:id="rId14"/>
    <p:sldId id="391" r:id="rId15"/>
    <p:sldId id="387" r:id="rId16"/>
    <p:sldId id="388" r:id="rId17"/>
    <p:sldId id="392" r:id="rId18"/>
    <p:sldId id="360" r:id="rId19"/>
    <p:sldId id="364" r:id="rId20"/>
    <p:sldId id="269" r:id="rId2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622439A-81E1-D633-C933-73452F4FD4B3}" name="Guest User" initials="GU" userId="S::urn:spo:anon#f0034e3dfa97482036b572fae7d4f8c2d9e1731dca2314c7b88fdfacaeb44a3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B2B3"/>
    <a:srgbClr val="1F666E"/>
    <a:srgbClr val="D96D21"/>
    <a:srgbClr val="EDB100"/>
    <a:srgbClr val="FF9245"/>
    <a:srgbClr val="002A67"/>
    <a:srgbClr val="44546A"/>
    <a:srgbClr val="FDFDF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FB05CD-7997-4F7F-9961-8E68840E9EFD}" v="3" dt="2023-12-15T13:04:46.4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4" tIns="46586" rIns="93174" bIns="46586"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4" tIns="46586" rIns="93174" bIns="46586" rtlCol="0"/>
          <a:lstStyle>
            <a:lvl1pPr algn="r">
              <a:defRPr sz="1200"/>
            </a:lvl1pPr>
          </a:lstStyle>
          <a:p>
            <a:fld id="{F1DF6E32-3696-4AC5-A630-352467714AAC}" type="datetimeFigureOut">
              <a:rPr lang="en-US" smtClean="0"/>
              <a:t>12/18/2023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4" tIns="46586" rIns="93174" bIns="46586" rtlCol="0" anchor="ctr"/>
          <a:lstStyle/>
          <a:p>
            <a:endParaRPr lang="en-US"/>
          </a:p>
        </p:txBody>
      </p:sp>
      <p:sp>
        <p:nvSpPr>
          <p:cNvPr id="5" name="Notes Placeholder 4"/>
          <p:cNvSpPr>
            <a:spLocks noGrp="1"/>
          </p:cNvSpPr>
          <p:nvPr>
            <p:ph type="body" sz="quarter" idx="3"/>
          </p:nvPr>
        </p:nvSpPr>
        <p:spPr>
          <a:xfrm>
            <a:off x="701040" y="4473893"/>
            <a:ext cx="5608320" cy="3660457"/>
          </a:xfrm>
          <a:prstGeom prst="rect">
            <a:avLst/>
          </a:prstGeom>
        </p:spPr>
        <p:txBody>
          <a:bodyPr vert="horz" lIns="93174" tIns="46586" rIns="93174"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4" tIns="46586" rIns="93174"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4" tIns="46586" rIns="93174" bIns="46586" rtlCol="0" anchor="b"/>
          <a:lstStyle>
            <a:lvl1pPr algn="r">
              <a:defRPr sz="1200"/>
            </a:lvl1pPr>
          </a:lstStyle>
          <a:p>
            <a:fld id="{83825880-2354-4B98-8F15-F137B8EBC94E}" type="slidenum">
              <a:rPr lang="en-US" smtClean="0"/>
              <a:t>‹#›</a:t>
            </a:fld>
            <a:endParaRPr lang="en-US"/>
          </a:p>
        </p:txBody>
      </p:sp>
    </p:spTree>
    <p:extLst>
      <p:ext uri="{BB962C8B-B14F-4D97-AF65-F5344CB8AC3E}">
        <p14:creationId xmlns:p14="http://schemas.microsoft.com/office/powerpoint/2010/main" val="3057097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900">
                <a:latin typeface="Calibri" panose="020F0502020204030204" pitchFamily="34" charset="0"/>
                <a:ea typeface="Times New Roman" panose="02020603050405020304" pitchFamily="18" charset="0"/>
              </a:rPr>
              <a:t>Task II - Short Term Disposal and Diversion Options/Strategies (1 to 5 yrs.) and Next Steps </a:t>
            </a:r>
            <a:endParaRPr lang="en-US"/>
          </a:p>
        </p:txBody>
      </p:sp>
      <p:sp>
        <p:nvSpPr>
          <p:cNvPr id="4" name="Slide Number Placeholder 3"/>
          <p:cNvSpPr>
            <a:spLocks noGrp="1"/>
          </p:cNvSpPr>
          <p:nvPr>
            <p:ph type="sldNum" sz="quarter" idx="5"/>
          </p:nvPr>
        </p:nvSpPr>
        <p:spPr/>
        <p:txBody>
          <a:bodyPr/>
          <a:lstStyle/>
          <a:p>
            <a:fld id="{83825880-2354-4B98-8F15-F137B8EBC94E}" type="slidenum">
              <a:rPr lang="en-US" smtClean="0"/>
              <a:t>1</a:t>
            </a:fld>
            <a:endParaRPr lang="en-US"/>
          </a:p>
        </p:txBody>
      </p:sp>
    </p:spTree>
    <p:extLst>
      <p:ext uri="{BB962C8B-B14F-4D97-AF65-F5344CB8AC3E}">
        <p14:creationId xmlns:p14="http://schemas.microsoft.com/office/powerpoint/2010/main" val="2679437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3825880-2354-4B98-8F15-F137B8EBC94E}" type="slidenum">
              <a:rPr lang="en-US" smtClean="0"/>
              <a:t>7</a:t>
            </a:fld>
            <a:endParaRPr lang="en-US"/>
          </a:p>
        </p:txBody>
      </p:sp>
    </p:spTree>
    <p:extLst>
      <p:ext uri="{BB962C8B-B14F-4D97-AF65-F5344CB8AC3E}">
        <p14:creationId xmlns:p14="http://schemas.microsoft.com/office/powerpoint/2010/main" val="3872429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445BC-7E44-25A7-BA15-9634C9B135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7EE0914-3085-7BB2-3205-B633E15ED2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621000B-2630-2A9C-2B29-B48BBFCE0BE7}"/>
              </a:ext>
            </a:extLst>
          </p:cNvPr>
          <p:cNvSpPr>
            <a:spLocks noGrp="1"/>
          </p:cNvSpPr>
          <p:nvPr>
            <p:ph type="dt" sz="half" idx="10"/>
          </p:nvPr>
        </p:nvSpPr>
        <p:spPr/>
        <p:txBody>
          <a:bodyPr/>
          <a:lstStyle/>
          <a:p>
            <a:fld id="{A1B9C5EA-73DE-49C7-906C-CC2954D268F8}" type="datetimeFigureOut">
              <a:rPr lang="en-US" smtClean="0"/>
              <a:t>12/18/2023</a:t>
            </a:fld>
            <a:endParaRPr lang="en-US"/>
          </a:p>
        </p:txBody>
      </p:sp>
      <p:sp>
        <p:nvSpPr>
          <p:cNvPr id="5" name="Footer Placeholder 4">
            <a:extLst>
              <a:ext uri="{FF2B5EF4-FFF2-40B4-BE49-F238E27FC236}">
                <a16:creationId xmlns:a16="http://schemas.microsoft.com/office/drawing/2014/main" id="{F7A98F61-E668-6FE7-702E-BCD6C28B8C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E40F57-E17F-0F23-DDE9-30DE9ACB58E0}"/>
              </a:ext>
            </a:extLst>
          </p:cNvPr>
          <p:cNvSpPr>
            <a:spLocks noGrp="1"/>
          </p:cNvSpPr>
          <p:nvPr>
            <p:ph type="sldNum" sz="quarter" idx="12"/>
          </p:nvPr>
        </p:nvSpPr>
        <p:spPr/>
        <p:txBody>
          <a:bodyPr/>
          <a:lstStyle/>
          <a:p>
            <a:fld id="{7E81C64B-5849-403E-BEAB-3A4323F74A51}" type="slidenum">
              <a:rPr lang="en-US" smtClean="0"/>
              <a:t>‹#›</a:t>
            </a:fld>
            <a:endParaRPr lang="en-US"/>
          </a:p>
        </p:txBody>
      </p:sp>
    </p:spTree>
    <p:extLst>
      <p:ext uri="{BB962C8B-B14F-4D97-AF65-F5344CB8AC3E}">
        <p14:creationId xmlns:p14="http://schemas.microsoft.com/office/powerpoint/2010/main" val="302821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795E6-17FF-2CA9-3EA3-C10F546946B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F01B7D9-ECD5-8858-F17F-EDCE406BC76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F0F940-E104-030E-16DC-7B4B155DCE8E}"/>
              </a:ext>
            </a:extLst>
          </p:cNvPr>
          <p:cNvSpPr>
            <a:spLocks noGrp="1"/>
          </p:cNvSpPr>
          <p:nvPr>
            <p:ph type="dt" sz="half" idx="10"/>
          </p:nvPr>
        </p:nvSpPr>
        <p:spPr/>
        <p:txBody>
          <a:bodyPr/>
          <a:lstStyle/>
          <a:p>
            <a:fld id="{A1B9C5EA-73DE-49C7-906C-CC2954D268F8}" type="datetimeFigureOut">
              <a:rPr lang="en-US" smtClean="0"/>
              <a:t>12/18/2023</a:t>
            </a:fld>
            <a:endParaRPr lang="en-US"/>
          </a:p>
        </p:txBody>
      </p:sp>
      <p:sp>
        <p:nvSpPr>
          <p:cNvPr id="5" name="Footer Placeholder 4">
            <a:extLst>
              <a:ext uri="{FF2B5EF4-FFF2-40B4-BE49-F238E27FC236}">
                <a16:creationId xmlns:a16="http://schemas.microsoft.com/office/drawing/2014/main" id="{20CFF227-10BA-B81F-593B-836B77886D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EDCD87-07DA-41E3-580D-0A119D8A3026}"/>
              </a:ext>
            </a:extLst>
          </p:cNvPr>
          <p:cNvSpPr>
            <a:spLocks noGrp="1"/>
          </p:cNvSpPr>
          <p:nvPr>
            <p:ph type="sldNum" sz="quarter" idx="12"/>
          </p:nvPr>
        </p:nvSpPr>
        <p:spPr/>
        <p:txBody>
          <a:bodyPr/>
          <a:lstStyle/>
          <a:p>
            <a:fld id="{7E81C64B-5849-403E-BEAB-3A4323F74A51}" type="slidenum">
              <a:rPr lang="en-US" smtClean="0"/>
              <a:t>‹#›</a:t>
            </a:fld>
            <a:endParaRPr lang="en-US"/>
          </a:p>
        </p:txBody>
      </p:sp>
    </p:spTree>
    <p:extLst>
      <p:ext uri="{BB962C8B-B14F-4D97-AF65-F5344CB8AC3E}">
        <p14:creationId xmlns:p14="http://schemas.microsoft.com/office/powerpoint/2010/main" val="3188607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DDA293-2C43-6545-6173-1784C095968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D2E6FC-F761-451A-E169-672D9044A1A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6048BB-4A42-3EFF-70EC-C4A5BF11E489}"/>
              </a:ext>
            </a:extLst>
          </p:cNvPr>
          <p:cNvSpPr>
            <a:spLocks noGrp="1"/>
          </p:cNvSpPr>
          <p:nvPr>
            <p:ph type="dt" sz="half" idx="10"/>
          </p:nvPr>
        </p:nvSpPr>
        <p:spPr/>
        <p:txBody>
          <a:bodyPr/>
          <a:lstStyle/>
          <a:p>
            <a:fld id="{A1B9C5EA-73DE-49C7-906C-CC2954D268F8}" type="datetimeFigureOut">
              <a:rPr lang="en-US" smtClean="0"/>
              <a:t>12/18/2023</a:t>
            </a:fld>
            <a:endParaRPr lang="en-US"/>
          </a:p>
        </p:txBody>
      </p:sp>
      <p:sp>
        <p:nvSpPr>
          <p:cNvPr id="5" name="Footer Placeholder 4">
            <a:extLst>
              <a:ext uri="{FF2B5EF4-FFF2-40B4-BE49-F238E27FC236}">
                <a16:creationId xmlns:a16="http://schemas.microsoft.com/office/drawing/2014/main" id="{374BB8C2-F142-82ED-21E8-626CFFD977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90D698-29A4-BDFB-9218-F325290554F4}"/>
              </a:ext>
            </a:extLst>
          </p:cNvPr>
          <p:cNvSpPr>
            <a:spLocks noGrp="1"/>
          </p:cNvSpPr>
          <p:nvPr>
            <p:ph type="sldNum" sz="quarter" idx="12"/>
          </p:nvPr>
        </p:nvSpPr>
        <p:spPr/>
        <p:txBody>
          <a:bodyPr/>
          <a:lstStyle/>
          <a:p>
            <a:fld id="{7E81C64B-5849-403E-BEAB-3A4323F74A51}" type="slidenum">
              <a:rPr lang="en-US" smtClean="0"/>
              <a:t>‹#›</a:t>
            </a:fld>
            <a:endParaRPr lang="en-US"/>
          </a:p>
        </p:txBody>
      </p:sp>
    </p:spTree>
    <p:extLst>
      <p:ext uri="{BB962C8B-B14F-4D97-AF65-F5344CB8AC3E}">
        <p14:creationId xmlns:p14="http://schemas.microsoft.com/office/powerpoint/2010/main" val="4415794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0" name="Content Placeholder 9"/>
          <p:cNvSpPr>
            <a:spLocks noGrp="1"/>
          </p:cNvSpPr>
          <p:nvPr>
            <p:ph sz="quarter" idx="13"/>
          </p:nvPr>
        </p:nvSpPr>
        <p:spPr>
          <a:xfrm>
            <a:off x="609600" y="1463040"/>
            <a:ext cx="10972800" cy="4681728"/>
          </a:xfrm>
        </p:spPr>
        <p:txBody>
          <a:bodyPr/>
          <a:lstStyle>
            <a:lvl2pPr>
              <a:spcBef>
                <a:spcPts val="600"/>
              </a:spcBef>
              <a:defRPr/>
            </a:lvl2pPr>
            <a:lvl3pPr>
              <a:spcBef>
                <a:spcPts val="600"/>
              </a:spcBef>
              <a:defRPr/>
            </a:lvl3pPr>
            <a:lvl4pPr>
              <a:spcBef>
                <a:spcPts val="600"/>
              </a:spcBef>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12" name="Title 11"/>
          <p:cNvSpPr>
            <a:spLocks noGrp="1"/>
          </p:cNvSpPr>
          <p:nvPr>
            <p:ph type="title"/>
          </p:nvPr>
        </p:nvSpPr>
        <p:spPr/>
        <p:txBody>
          <a:bodyPr/>
          <a:lstStyle/>
          <a:p>
            <a:r>
              <a:rPr lang="en-US"/>
              <a:t>Click to edit Master title style</a:t>
            </a:r>
          </a:p>
        </p:txBody>
      </p:sp>
      <p:sp>
        <p:nvSpPr>
          <p:cNvPr id="13" name="Slide Number Placeholder 20"/>
          <p:cNvSpPr>
            <a:spLocks noGrp="1"/>
          </p:cNvSpPr>
          <p:nvPr>
            <p:ph type="sldNum" sz="quarter" idx="4"/>
          </p:nvPr>
        </p:nvSpPr>
        <p:spPr>
          <a:xfrm>
            <a:off x="8839200" y="6523049"/>
            <a:ext cx="2743200" cy="332284"/>
          </a:xfrm>
          <a:prstGeom prst="rect">
            <a:avLst/>
          </a:prstGeom>
        </p:spPr>
        <p:txBody>
          <a:bodyPr vert="horz" lIns="91440" tIns="45720" rIns="91440" bIns="45720" rtlCol="0" anchor="ctr"/>
          <a:lstStyle>
            <a:lvl1pPr algn="r">
              <a:defRPr sz="900">
                <a:solidFill>
                  <a:schemeClr val="bg1"/>
                </a:solidFill>
                <a:latin typeface="+mn-lt"/>
              </a:defRPr>
            </a:lvl1pPr>
          </a:lstStyle>
          <a:p>
            <a:fld id="{8BA37339-5342-45D3-970F-DEB9E3535962}" type="slidenum">
              <a:rPr lang="en-US" smtClean="0"/>
              <a:pPr/>
              <a:t>‹#›</a:t>
            </a:fld>
            <a:endParaRPr lang="en-US"/>
          </a:p>
        </p:txBody>
      </p:sp>
      <p:sp>
        <p:nvSpPr>
          <p:cNvPr id="14" name="Footer Placeholder 21"/>
          <p:cNvSpPr>
            <a:spLocks noGrp="1"/>
          </p:cNvSpPr>
          <p:nvPr>
            <p:ph type="ftr" sz="quarter" idx="3"/>
          </p:nvPr>
        </p:nvSpPr>
        <p:spPr>
          <a:xfrm>
            <a:off x="609600" y="6523050"/>
            <a:ext cx="4114800" cy="334951"/>
          </a:xfrm>
          <a:prstGeom prst="rect">
            <a:avLst/>
          </a:prstGeom>
        </p:spPr>
        <p:txBody>
          <a:bodyPr vert="horz" lIns="91440" tIns="45720" rIns="91440" bIns="45720" rtlCol="0" anchor="ctr"/>
          <a:lstStyle>
            <a:lvl1pPr algn="l">
              <a:defRPr sz="900" baseline="0">
                <a:solidFill>
                  <a:schemeClr val="bg1"/>
                </a:solidFill>
                <a:latin typeface="Franklin Gothic Book" panose="020B0503020102020204" pitchFamily="34" charset="0"/>
              </a:defRPr>
            </a:lvl1pPr>
          </a:lstStyle>
          <a:p>
            <a:endParaRPr lang="en-US"/>
          </a:p>
        </p:txBody>
      </p:sp>
    </p:spTree>
    <p:extLst>
      <p:ext uri="{BB962C8B-B14F-4D97-AF65-F5344CB8AC3E}">
        <p14:creationId xmlns:p14="http://schemas.microsoft.com/office/powerpoint/2010/main" val="1096129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5BFD1-4E1B-33C9-75E7-C00897E6E2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61AF1C-A472-3207-E431-68353EE2221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0EA67B-6A1D-1CB5-9E3D-EE4C7DF66EC3}"/>
              </a:ext>
            </a:extLst>
          </p:cNvPr>
          <p:cNvSpPr>
            <a:spLocks noGrp="1"/>
          </p:cNvSpPr>
          <p:nvPr>
            <p:ph type="dt" sz="half" idx="10"/>
          </p:nvPr>
        </p:nvSpPr>
        <p:spPr/>
        <p:txBody>
          <a:bodyPr/>
          <a:lstStyle/>
          <a:p>
            <a:fld id="{A1B9C5EA-73DE-49C7-906C-CC2954D268F8}" type="datetimeFigureOut">
              <a:rPr lang="en-US" smtClean="0"/>
              <a:t>12/18/2023</a:t>
            </a:fld>
            <a:endParaRPr lang="en-US"/>
          </a:p>
        </p:txBody>
      </p:sp>
      <p:sp>
        <p:nvSpPr>
          <p:cNvPr id="5" name="Footer Placeholder 4">
            <a:extLst>
              <a:ext uri="{FF2B5EF4-FFF2-40B4-BE49-F238E27FC236}">
                <a16:creationId xmlns:a16="http://schemas.microsoft.com/office/drawing/2014/main" id="{BF396C2D-821F-EF81-A2ED-BEA0E50FEB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F6117D-EE2B-D4DE-4C8E-36AA9D74A76D}"/>
              </a:ext>
            </a:extLst>
          </p:cNvPr>
          <p:cNvSpPr>
            <a:spLocks noGrp="1"/>
          </p:cNvSpPr>
          <p:nvPr>
            <p:ph type="sldNum" sz="quarter" idx="12"/>
          </p:nvPr>
        </p:nvSpPr>
        <p:spPr/>
        <p:txBody>
          <a:bodyPr/>
          <a:lstStyle/>
          <a:p>
            <a:fld id="{7E81C64B-5849-403E-BEAB-3A4323F74A51}" type="slidenum">
              <a:rPr lang="en-US" smtClean="0"/>
              <a:t>‹#›</a:t>
            </a:fld>
            <a:endParaRPr lang="en-US"/>
          </a:p>
        </p:txBody>
      </p:sp>
    </p:spTree>
    <p:extLst>
      <p:ext uri="{BB962C8B-B14F-4D97-AF65-F5344CB8AC3E}">
        <p14:creationId xmlns:p14="http://schemas.microsoft.com/office/powerpoint/2010/main" val="800563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10D72-385B-BC7E-FE80-5ECD4EF3E6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05D7478-F87F-D93C-8493-0958FFD0C9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EBCB253-74B5-043C-7DC6-72461071E513}"/>
              </a:ext>
            </a:extLst>
          </p:cNvPr>
          <p:cNvSpPr>
            <a:spLocks noGrp="1"/>
          </p:cNvSpPr>
          <p:nvPr>
            <p:ph type="dt" sz="half" idx="10"/>
          </p:nvPr>
        </p:nvSpPr>
        <p:spPr/>
        <p:txBody>
          <a:bodyPr/>
          <a:lstStyle/>
          <a:p>
            <a:fld id="{A1B9C5EA-73DE-49C7-906C-CC2954D268F8}" type="datetimeFigureOut">
              <a:rPr lang="en-US" smtClean="0"/>
              <a:t>12/18/2023</a:t>
            </a:fld>
            <a:endParaRPr lang="en-US"/>
          </a:p>
        </p:txBody>
      </p:sp>
      <p:sp>
        <p:nvSpPr>
          <p:cNvPr id="5" name="Footer Placeholder 4">
            <a:extLst>
              <a:ext uri="{FF2B5EF4-FFF2-40B4-BE49-F238E27FC236}">
                <a16:creationId xmlns:a16="http://schemas.microsoft.com/office/drawing/2014/main" id="{06AC9F92-BC39-F17C-CC94-2202B774E7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C7E841-895A-23CA-30CA-97FBB5395522}"/>
              </a:ext>
            </a:extLst>
          </p:cNvPr>
          <p:cNvSpPr>
            <a:spLocks noGrp="1"/>
          </p:cNvSpPr>
          <p:nvPr>
            <p:ph type="sldNum" sz="quarter" idx="12"/>
          </p:nvPr>
        </p:nvSpPr>
        <p:spPr/>
        <p:txBody>
          <a:bodyPr/>
          <a:lstStyle/>
          <a:p>
            <a:fld id="{7E81C64B-5849-403E-BEAB-3A4323F74A51}" type="slidenum">
              <a:rPr lang="en-US" smtClean="0"/>
              <a:t>‹#›</a:t>
            </a:fld>
            <a:endParaRPr lang="en-US"/>
          </a:p>
        </p:txBody>
      </p:sp>
    </p:spTree>
    <p:extLst>
      <p:ext uri="{BB962C8B-B14F-4D97-AF65-F5344CB8AC3E}">
        <p14:creationId xmlns:p14="http://schemas.microsoft.com/office/powerpoint/2010/main" val="2560778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4224E-040C-4CE5-2227-3B9448CAB1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4E24E4-57DE-B5CD-BE30-9EA7DB9F643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0D44E5D-F574-E020-63C7-33FCDB3A952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1FC2FDB-E1D4-DBA3-E0BA-E1B3F2A83783}"/>
              </a:ext>
            </a:extLst>
          </p:cNvPr>
          <p:cNvSpPr>
            <a:spLocks noGrp="1"/>
          </p:cNvSpPr>
          <p:nvPr>
            <p:ph type="dt" sz="half" idx="10"/>
          </p:nvPr>
        </p:nvSpPr>
        <p:spPr/>
        <p:txBody>
          <a:bodyPr/>
          <a:lstStyle/>
          <a:p>
            <a:fld id="{A1B9C5EA-73DE-49C7-906C-CC2954D268F8}" type="datetimeFigureOut">
              <a:rPr lang="en-US" smtClean="0"/>
              <a:t>12/18/2023</a:t>
            </a:fld>
            <a:endParaRPr lang="en-US"/>
          </a:p>
        </p:txBody>
      </p:sp>
      <p:sp>
        <p:nvSpPr>
          <p:cNvPr id="6" name="Footer Placeholder 5">
            <a:extLst>
              <a:ext uri="{FF2B5EF4-FFF2-40B4-BE49-F238E27FC236}">
                <a16:creationId xmlns:a16="http://schemas.microsoft.com/office/drawing/2014/main" id="{202E7FF8-0EB3-9799-DD0E-18FE0D6AF1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BE6EAC-7F9B-C83F-3531-E8CD41AD7E4B}"/>
              </a:ext>
            </a:extLst>
          </p:cNvPr>
          <p:cNvSpPr>
            <a:spLocks noGrp="1"/>
          </p:cNvSpPr>
          <p:nvPr>
            <p:ph type="sldNum" sz="quarter" idx="12"/>
          </p:nvPr>
        </p:nvSpPr>
        <p:spPr/>
        <p:txBody>
          <a:bodyPr/>
          <a:lstStyle/>
          <a:p>
            <a:fld id="{7E81C64B-5849-403E-BEAB-3A4323F74A51}" type="slidenum">
              <a:rPr lang="en-US" smtClean="0"/>
              <a:t>‹#›</a:t>
            </a:fld>
            <a:endParaRPr lang="en-US"/>
          </a:p>
        </p:txBody>
      </p:sp>
    </p:spTree>
    <p:extLst>
      <p:ext uri="{BB962C8B-B14F-4D97-AF65-F5344CB8AC3E}">
        <p14:creationId xmlns:p14="http://schemas.microsoft.com/office/powerpoint/2010/main" val="459691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3E931-7801-EAE9-6AE6-5F7339C21A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BAFA59C-E50D-ADC4-9A33-A4311E9C00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3876842-0215-E5D7-8E26-3AE3173028A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C4CF89-8996-33CE-4A20-FC90A823FD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6C57E34-5C7E-C3BE-5EA5-8AFBD6CBE3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E188D18-D358-3961-BB74-475D0E269269}"/>
              </a:ext>
            </a:extLst>
          </p:cNvPr>
          <p:cNvSpPr>
            <a:spLocks noGrp="1"/>
          </p:cNvSpPr>
          <p:nvPr>
            <p:ph type="dt" sz="half" idx="10"/>
          </p:nvPr>
        </p:nvSpPr>
        <p:spPr/>
        <p:txBody>
          <a:bodyPr/>
          <a:lstStyle/>
          <a:p>
            <a:fld id="{A1B9C5EA-73DE-49C7-906C-CC2954D268F8}" type="datetimeFigureOut">
              <a:rPr lang="en-US" smtClean="0"/>
              <a:t>12/18/2023</a:t>
            </a:fld>
            <a:endParaRPr lang="en-US"/>
          </a:p>
        </p:txBody>
      </p:sp>
      <p:sp>
        <p:nvSpPr>
          <p:cNvPr id="8" name="Footer Placeholder 7">
            <a:extLst>
              <a:ext uri="{FF2B5EF4-FFF2-40B4-BE49-F238E27FC236}">
                <a16:creationId xmlns:a16="http://schemas.microsoft.com/office/drawing/2014/main" id="{FBBE331D-F892-922D-3DED-70F7DB76C6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2CB471B-8843-2854-36E2-A5EF13E1C4C3}"/>
              </a:ext>
            </a:extLst>
          </p:cNvPr>
          <p:cNvSpPr>
            <a:spLocks noGrp="1"/>
          </p:cNvSpPr>
          <p:nvPr>
            <p:ph type="sldNum" sz="quarter" idx="12"/>
          </p:nvPr>
        </p:nvSpPr>
        <p:spPr/>
        <p:txBody>
          <a:bodyPr/>
          <a:lstStyle/>
          <a:p>
            <a:fld id="{7E81C64B-5849-403E-BEAB-3A4323F74A51}" type="slidenum">
              <a:rPr lang="en-US" smtClean="0"/>
              <a:t>‹#›</a:t>
            </a:fld>
            <a:endParaRPr lang="en-US"/>
          </a:p>
        </p:txBody>
      </p:sp>
    </p:spTree>
    <p:extLst>
      <p:ext uri="{BB962C8B-B14F-4D97-AF65-F5344CB8AC3E}">
        <p14:creationId xmlns:p14="http://schemas.microsoft.com/office/powerpoint/2010/main" val="3850746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7F285-B481-9BDD-6B9A-D0C36514A9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BB60A7A-F745-9CEE-7250-B297BE6BA557}"/>
              </a:ext>
            </a:extLst>
          </p:cNvPr>
          <p:cNvSpPr>
            <a:spLocks noGrp="1"/>
          </p:cNvSpPr>
          <p:nvPr>
            <p:ph type="dt" sz="half" idx="10"/>
          </p:nvPr>
        </p:nvSpPr>
        <p:spPr/>
        <p:txBody>
          <a:bodyPr/>
          <a:lstStyle/>
          <a:p>
            <a:fld id="{A1B9C5EA-73DE-49C7-906C-CC2954D268F8}" type="datetimeFigureOut">
              <a:rPr lang="en-US" smtClean="0"/>
              <a:t>12/18/2023</a:t>
            </a:fld>
            <a:endParaRPr lang="en-US"/>
          </a:p>
        </p:txBody>
      </p:sp>
      <p:sp>
        <p:nvSpPr>
          <p:cNvPr id="4" name="Footer Placeholder 3">
            <a:extLst>
              <a:ext uri="{FF2B5EF4-FFF2-40B4-BE49-F238E27FC236}">
                <a16:creationId xmlns:a16="http://schemas.microsoft.com/office/drawing/2014/main" id="{279F665F-6F77-565B-B367-FA3E4512144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5987698-576B-8596-64C5-5AF9C63DB77F}"/>
              </a:ext>
            </a:extLst>
          </p:cNvPr>
          <p:cNvSpPr>
            <a:spLocks noGrp="1"/>
          </p:cNvSpPr>
          <p:nvPr>
            <p:ph type="sldNum" sz="quarter" idx="12"/>
          </p:nvPr>
        </p:nvSpPr>
        <p:spPr/>
        <p:txBody>
          <a:bodyPr/>
          <a:lstStyle/>
          <a:p>
            <a:fld id="{7E81C64B-5849-403E-BEAB-3A4323F74A51}" type="slidenum">
              <a:rPr lang="en-US" smtClean="0"/>
              <a:t>‹#›</a:t>
            </a:fld>
            <a:endParaRPr lang="en-US"/>
          </a:p>
        </p:txBody>
      </p:sp>
    </p:spTree>
    <p:extLst>
      <p:ext uri="{BB962C8B-B14F-4D97-AF65-F5344CB8AC3E}">
        <p14:creationId xmlns:p14="http://schemas.microsoft.com/office/powerpoint/2010/main" val="1625624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07C37C-9A1A-ADA3-03D0-DDABE05C42C6}"/>
              </a:ext>
            </a:extLst>
          </p:cNvPr>
          <p:cNvSpPr>
            <a:spLocks noGrp="1"/>
          </p:cNvSpPr>
          <p:nvPr>
            <p:ph type="dt" sz="half" idx="10"/>
          </p:nvPr>
        </p:nvSpPr>
        <p:spPr/>
        <p:txBody>
          <a:bodyPr/>
          <a:lstStyle/>
          <a:p>
            <a:fld id="{A1B9C5EA-73DE-49C7-906C-CC2954D268F8}" type="datetimeFigureOut">
              <a:rPr lang="en-US" smtClean="0"/>
              <a:t>12/18/2023</a:t>
            </a:fld>
            <a:endParaRPr lang="en-US"/>
          </a:p>
        </p:txBody>
      </p:sp>
      <p:sp>
        <p:nvSpPr>
          <p:cNvPr id="3" name="Footer Placeholder 2">
            <a:extLst>
              <a:ext uri="{FF2B5EF4-FFF2-40B4-BE49-F238E27FC236}">
                <a16:creationId xmlns:a16="http://schemas.microsoft.com/office/drawing/2014/main" id="{40209342-FF41-253D-E4C6-CB8DD08506A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F5E44E3-D333-A3BE-AFAA-AD9BDEBEE2F6}"/>
              </a:ext>
            </a:extLst>
          </p:cNvPr>
          <p:cNvSpPr>
            <a:spLocks noGrp="1"/>
          </p:cNvSpPr>
          <p:nvPr>
            <p:ph type="sldNum" sz="quarter" idx="12"/>
          </p:nvPr>
        </p:nvSpPr>
        <p:spPr/>
        <p:txBody>
          <a:bodyPr/>
          <a:lstStyle/>
          <a:p>
            <a:fld id="{7E81C64B-5849-403E-BEAB-3A4323F74A51}" type="slidenum">
              <a:rPr lang="en-US" smtClean="0"/>
              <a:t>‹#›</a:t>
            </a:fld>
            <a:endParaRPr lang="en-US"/>
          </a:p>
        </p:txBody>
      </p:sp>
    </p:spTree>
    <p:extLst>
      <p:ext uri="{BB962C8B-B14F-4D97-AF65-F5344CB8AC3E}">
        <p14:creationId xmlns:p14="http://schemas.microsoft.com/office/powerpoint/2010/main" val="3379879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8B18D-779D-B6A2-A9FC-088D6E11A1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AE3DE3-13F1-32CF-1027-B553C52AC0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1DF0461-B0F5-3690-E006-CDC41ABB86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CF314A-A32A-255B-9FA0-41C256BB9A70}"/>
              </a:ext>
            </a:extLst>
          </p:cNvPr>
          <p:cNvSpPr>
            <a:spLocks noGrp="1"/>
          </p:cNvSpPr>
          <p:nvPr>
            <p:ph type="dt" sz="half" idx="10"/>
          </p:nvPr>
        </p:nvSpPr>
        <p:spPr/>
        <p:txBody>
          <a:bodyPr/>
          <a:lstStyle/>
          <a:p>
            <a:fld id="{A1B9C5EA-73DE-49C7-906C-CC2954D268F8}" type="datetimeFigureOut">
              <a:rPr lang="en-US" smtClean="0"/>
              <a:t>12/18/2023</a:t>
            </a:fld>
            <a:endParaRPr lang="en-US"/>
          </a:p>
        </p:txBody>
      </p:sp>
      <p:sp>
        <p:nvSpPr>
          <p:cNvPr id="6" name="Footer Placeholder 5">
            <a:extLst>
              <a:ext uri="{FF2B5EF4-FFF2-40B4-BE49-F238E27FC236}">
                <a16:creationId xmlns:a16="http://schemas.microsoft.com/office/drawing/2014/main" id="{D3FFB43F-45A4-4392-F003-0F02CD4309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B41A74-2ABC-A640-58DD-5CCCFFA8DB1F}"/>
              </a:ext>
            </a:extLst>
          </p:cNvPr>
          <p:cNvSpPr>
            <a:spLocks noGrp="1"/>
          </p:cNvSpPr>
          <p:nvPr>
            <p:ph type="sldNum" sz="quarter" idx="12"/>
          </p:nvPr>
        </p:nvSpPr>
        <p:spPr/>
        <p:txBody>
          <a:bodyPr/>
          <a:lstStyle/>
          <a:p>
            <a:fld id="{7E81C64B-5849-403E-BEAB-3A4323F74A51}" type="slidenum">
              <a:rPr lang="en-US" smtClean="0"/>
              <a:t>‹#›</a:t>
            </a:fld>
            <a:endParaRPr lang="en-US"/>
          </a:p>
        </p:txBody>
      </p:sp>
    </p:spTree>
    <p:extLst>
      <p:ext uri="{BB962C8B-B14F-4D97-AF65-F5344CB8AC3E}">
        <p14:creationId xmlns:p14="http://schemas.microsoft.com/office/powerpoint/2010/main" val="3830856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3D5C-29BD-84AF-D40E-B2517509A4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49B5B22-5930-631E-0EAF-ECD2951DA8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375E0A0-549C-B8EB-A5C2-7E10BED37F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1EA909-832D-E678-7F3C-F9ECE8E00A04}"/>
              </a:ext>
            </a:extLst>
          </p:cNvPr>
          <p:cNvSpPr>
            <a:spLocks noGrp="1"/>
          </p:cNvSpPr>
          <p:nvPr>
            <p:ph type="dt" sz="half" idx="10"/>
          </p:nvPr>
        </p:nvSpPr>
        <p:spPr/>
        <p:txBody>
          <a:bodyPr/>
          <a:lstStyle/>
          <a:p>
            <a:fld id="{A1B9C5EA-73DE-49C7-906C-CC2954D268F8}" type="datetimeFigureOut">
              <a:rPr lang="en-US" smtClean="0"/>
              <a:t>12/18/2023</a:t>
            </a:fld>
            <a:endParaRPr lang="en-US"/>
          </a:p>
        </p:txBody>
      </p:sp>
      <p:sp>
        <p:nvSpPr>
          <p:cNvPr id="6" name="Footer Placeholder 5">
            <a:extLst>
              <a:ext uri="{FF2B5EF4-FFF2-40B4-BE49-F238E27FC236}">
                <a16:creationId xmlns:a16="http://schemas.microsoft.com/office/drawing/2014/main" id="{3FE779DD-9C6D-F81C-87F4-6932EDFD25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EA5938-0865-5C61-24E3-278D3D7025BE}"/>
              </a:ext>
            </a:extLst>
          </p:cNvPr>
          <p:cNvSpPr>
            <a:spLocks noGrp="1"/>
          </p:cNvSpPr>
          <p:nvPr>
            <p:ph type="sldNum" sz="quarter" idx="12"/>
          </p:nvPr>
        </p:nvSpPr>
        <p:spPr/>
        <p:txBody>
          <a:bodyPr/>
          <a:lstStyle/>
          <a:p>
            <a:fld id="{7E81C64B-5849-403E-BEAB-3A4323F74A51}" type="slidenum">
              <a:rPr lang="en-US" smtClean="0"/>
              <a:t>‹#›</a:t>
            </a:fld>
            <a:endParaRPr lang="en-US"/>
          </a:p>
        </p:txBody>
      </p:sp>
    </p:spTree>
    <p:extLst>
      <p:ext uri="{BB962C8B-B14F-4D97-AF65-F5344CB8AC3E}">
        <p14:creationId xmlns:p14="http://schemas.microsoft.com/office/powerpoint/2010/main" val="1756374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2015DF-61AC-B987-B03A-F2566425A4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795F2C5-7603-75AC-7D60-5431B0B94E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113E1F-3600-7F83-7D43-07A410D1F1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B9C5EA-73DE-49C7-906C-CC2954D268F8}" type="datetimeFigureOut">
              <a:rPr lang="en-US" smtClean="0"/>
              <a:t>12/18/2023</a:t>
            </a:fld>
            <a:endParaRPr lang="en-US"/>
          </a:p>
        </p:txBody>
      </p:sp>
      <p:sp>
        <p:nvSpPr>
          <p:cNvPr id="5" name="Footer Placeholder 4">
            <a:extLst>
              <a:ext uri="{FF2B5EF4-FFF2-40B4-BE49-F238E27FC236}">
                <a16:creationId xmlns:a16="http://schemas.microsoft.com/office/drawing/2014/main" id="{EFFA21D5-0C7A-69B0-DEAC-9FA9EA2633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1350E23-B29B-E009-8826-F0EFE16639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81C64B-5849-403E-BEAB-3A4323F74A51}" type="slidenum">
              <a:rPr lang="en-US" smtClean="0"/>
              <a:t>‹#›</a:t>
            </a:fld>
            <a:endParaRPr lang="en-US"/>
          </a:p>
        </p:txBody>
      </p:sp>
      <p:pic>
        <p:nvPicPr>
          <p:cNvPr id="7" name="Picture 6" descr="Logo&#10;&#10;Description automatically generated">
            <a:extLst>
              <a:ext uri="{FF2B5EF4-FFF2-40B4-BE49-F238E27FC236}">
                <a16:creationId xmlns:a16="http://schemas.microsoft.com/office/drawing/2014/main" id="{A4C3356E-AD4F-4FD7-ED59-79B327AC1342}"/>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0691126" y="5913120"/>
            <a:ext cx="1456378" cy="876410"/>
          </a:xfrm>
          <a:prstGeom prst="rect">
            <a:avLst/>
          </a:prstGeom>
        </p:spPr>
      </p:pic>
    </p:spTree>
    <p:extLst>
      <p:ext uri="{BB962C8B-B14F-4D97-AF65-F5344CB8AC3E}">
        <p14:creationId xmlns:p14="http://schemas.microsoft.com/office/powerpoint/2010/main" val="315062348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6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5EDD4C-FE2A-40A3-AD6B-B16CBC019F1B}"/>
              </a:ext>
            </a:extLst>
          </p:cNvPr>
          <p:cNvSpPr/>
          <p:nvPr/>
        </p:nvSpPr>
        <p:spPr>
          <a:xfrm>
            <a:off x="283425" y="1306364"/>
            <a:ext cx="4815281" cy="2033183"/>
          </a:xfrm>
          <a:prstGeom prst="rect">
            <a:avLst/>
          </a:prstGeom>
          <a:solidFill>
            <a:srgbClr val="84B2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579A5145-E91E-4563-B5B2-230F7BA7A20E}"/>
              </a:ext>
            </a:extLst>
          </p:cNvPr>
          <p:cNvSpPr txBox="1"/>
          <p:nvPr/>
        </p:nvSpPr>
        <p:spPr>
          <a:xfrm>
            <a:off x="216816" y="1447689"/>
            <a:ext cx="4997387" cy="2431435"/>
          </a:xfrm>
          <a:prstGeom prst="rect">
            <a:avLst/>
          </a:prstGeom>
          <a:noFill/>
        </p:spPr>
        <p:txBody>
          <a:bodyPr wrap="square" lIns="91440" tIns="45720" rIns="91440" bIns="45720" rtlCol="0" anchor="t">
            <a:spAutoFit/>
          </a:bodyPr>
          <a:lstStyle/>
          <a:p>
            <a:r>
              <a:rPr lang="en-US" sz="2800" b="1" dirty="0">
                <a:solidFill>
                  <a:schemeClr val="bg1"/>
                </a:solidFill>
                <a:latin typeface="Georgia" panose="02040502050405020303" pitchFamily="18" charset="0"/>
                <a:ea typeface="Verdana"/>
              </a:rPr>
              <a:t>CCSWA </a:t>
            </a:r>
          </a:p>
          <a:p>
            <a:r>
              <a:rPr lang="en-US" sz="2800" b="1" dirty="0">
                <a:solidFill>
                  <a:schemeClr val="bg1"/>
                </a:solidFill>
                <a:latin typeface="Georgia"/>
                <a:ea typeface="Verdana"/>
              </a:rPr>
              <a:t>December 18, 2023 </a:t>
            </a:r>
          </a:p>
          <a:p>
            <a:r>
              <a:rPr lang="en-US" sz="2800" b="1" dirty="0">
                <a:solidFill>
                  <a:schemeClr val="bg1"/>
                </a:solidFill>
                <a:latin typeface="Georgia" panose="02040502050405020303" pitchFamily="18" charset="0"/>
                <a:ea typeface="Verdana"/>
              </a:rPr>
              <a:t>Full Membership</a:t>
            </a:r>
          </a:p>
          <a:p>
            <a:br>
              <a:rPr lang="en-US" sz="2400" b="1" dirty="0">
                <a:solidFill>
                  <a:schemeClr val="bg1"/>
                </a:solidFill>
                <a:latin typeface="Verdana"/>
                <a:ea typeface="Verdana"/>
              </a:rPr>
            </a:br>
            <a:endParaRPr lang="en-US" sz="2400" b="1" dirty="0">
              <a:solidFill>
                <a:schemeClr val="bg1"/>
              </a:solidFill>
              <a:latin typeface="Verdana"/>
              <a:ea typeface="Verdana"/>
            </a:endParaRPr>
          </a:p>
          <a:p>
            <a:endParaRPr lang="en-US" sz="2000" b="1" dirty="0">
              <a:solidFill>
                <a:schemeClr val="bg1"/>
              </a:solidFill>
              <a:latin typeface="Verdana"/>
              <a:ea typeface="Verdana"/>
            </a:endParaRPr>
          </a:p>
        </p:txBody>
      </p:sp>
      <p:pic>
        <p:nvPicPr>
          <p:cNvPr id="4" name="Picture 3" descr="A picture containing truck, transport&#10;&#10;Description automatically generated">
            <a:extLst>
              <a:ext uri="{FF2B5EF4-FFF2-40B4-BE49-F238E27FC236}">
                <a16:creationId xmlns:a16="http://schemas.microsoft.com/office/drawing/2014/main" id="{DA5D6067-8FC3-C5E1-8318-AEB9FC6F965C}"/>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t="-576"/>
          <a:stretch/>
        </p:blipFill>
        <p:spPr>
          <a:xfrm>
            <a:off x="6495068" y="-39757"/>
            <a:ext cx="5591872" cy="6937513"/>
          </a:xfrm>
          <a:prstGeom prst="rect">
            <a:avLst/>
          </a:prstGeom>
        </p:spPr>
      </p:pic>
    </p:spTree>
    <p:extLst>
      <p:ext uri="{BB962C8B-B14F-4D97-AF65-F5344CB8AC3E}">
        <p14:creationId xmlns:p14="http://schemas.microsoft.com/office/powerpoint/2010/main" val="3026658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AF276-3604-380D-DF70-9B9D247B492C}"/>
              </a:ext>
            </a:extLst>
          </p:cNvPr>
          <p:cNvSpPr>
            <a:spLocks noGrp="1"/>
          </p:cNvSpPr>
          <p:nvPr>
            <p:ph type="title"/>
          </p:nvPr>
        </p:nvSpPr>
        <p:spPr>
          <a:xfrm>
            <a:off x="518474" y="365126"/>
            <a:ext cx="11114202" cy="1124310"/>
          </a:xfrm>
          <a:solidFill>
            <a:srgbClr val="84B2B3"/>
          </a:solidFill>
        </p:spPr>
        <p:txBody>
          <a:bodyPr>
            <a:normAutofit/>
          </a:bodyPr>
          <a:lstStyle/>
          <a:p>
            <a:r>
              <a:rPr lang="en-US" sz="3600" b="1" dirty="0">
                <a:solidFill>
                  <a:schemeClr val="bg1"/>
                </a:solidFill>
                <a:latin typeface="Georgia"/>
              </a:rPr>
              <a:t>7. Officer Slate</a:t>
            </a:r>
          </a:p>
        </p:txBody>
      </p:sp>
      <p:sp>
        <p:nvSpPr>
          <p:cNvPr id="3" name="Content Placeholder 2">
            <a:extLst>
              <a:ext uri="{FF2B5EF4-FFF2-40B4-BE49-F238E27FC236}">
                <a16:creationId xmlns:a16="http://schemas.microsoft.com/office/drawing/2014/main" id="{FF746F10-D9D9-AA21-C56C-631E1114C397}"/>
              </a:ext>
            </a:extLst>
          </p:cNvPr>
          <p:cNvSpPr>
            <a:spLocks noGrp="1"/>
          </p:cNvSpPr>
          <p:nvPr>
            <p:ph idx="1"/>
          </p:nvPr>
        </p:nvSpPr>
        <p:spPr/>
        <p:txBody>
          <a:bodyPr/>
          <a:lstStyle/>
          <a:p>
            <a:pPr marL="0" marR="0" indent="0">
              <a:lnSpc>
                <a:spcPct val="107000"/>
              </a:lnSpc>
              <a:spcBef>
                <a:spcPts val="0"/>
              </a:spcBef>
              <a:spcAft>
                <a:spcPts val="800"/>
              </a:spcAft>
              <a:buNone/>
            </a:pPr>
            <a:r>
              <a:rPr lang="en-US" sz="1800" b="1" kern="100" dirty="0">
                <a:effectLst/>
                <a:latin typeface="Georgia" panose="02040502050405020303" pitchFamily="18" charset="0"/>
                <a:ea typeface="Calibri" panose="020F0502020204030204" pitchFamily="34" charset="0"/>
                <a:cs typeface="Calibri" panose="020F0502020204030204" pitchFamily="34" charset="0"/>
              </a:rPr>
              <a:t>*Officers – Proposed 2024 Slate</a:t>
            </a:r>
            <a:endParaRPr lang="en-US" sz="1800" kern="100" dirty="0">
              <a:effectLst/>
              <a:latin typeface="Georgia" panose="02040502050405020303" pitchFamily="18"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0"/>
              </a:spcAft>
              <a:buNone/>
            </a:pPr>
            <a:r>
              <a:rPr lang="en-US" sz="1800" dirty="0">
                <a:effectLst/>
                <a:latin typeface="Georgia" panose="02040502050405020303" pitchFamily="18" charset="0"/>
                <a:ea typeface="Times New Roman" panose="02020603050405020304" pitchFamily="18" charset="0"/>
                <a:cs typeface="Calibri" panose="020F0502020204030204" pitchFamily="34" charset="0"/>
              </a:rPr>
              <a:t>Chair – Fred Presley (Wethersfield)</a:t>
            </a:r>
            <a:endParaRPr lang="en-US" sz="1800" dirty="0">
              <a:effectLst/>
              <a:latin typeface="Georgia" panose="02040502050405020303" pitchFamily="18"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0"/>
              </a:spcAft>
              <a:buNone/>
            </a:pPr>
            <a:r>
              <a:rPr lang="en-US" sz="1800" dirty="0">
                <a:effectLst/>
                <a:latin typeface="Georgia" panose="02040502050405020303" pitchFamily="18" charset="0"/>
                <a:ea typeface="Times New Roman" panose="02020603050405020304" pitchFamily="18" charset="0"/>
                <a:cs typeface="Calibri" panose="020F0502020204030204" pitchFamily="34" charset="0"/>
              </a:rPr>
              <a:t>Vice-Chair – Tom Roy (Simsbury)</a:t>
            </a:r>
            <a:endParaRPr lang="en-US" sz="1800" dirty="0">
              <a:effectLst/>
              <a:latin typeface="Georgia" panose="02040502050405020303" pitchFamily="18"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0"/>
              </a:spcAft>
              <a:buNone/>
            </a:pPr>
            <a:r>
              <a:rPr lang="en-US" sz="1800" dirty="0">
                <a:effectLst/>
                <a:latin typeface="Georgia" panose="02040502050405020303" pitchFamily="18" charset="0"/>
                <a:ea typeface="Times New Roman" panose="02020603050405020304" pitchFamily="18" charset="0"/>
                <a:cs typeface="Calibri" panose="020F0502020204030204" pitchFamily="34" charset="0"/>
              </a:rPr>
              <a:t>Treasurer – Russ Arnold (Farmington)</a:t>
            </a:r>
            <a:endParaRPr lang="en-US" sz="1800" dirty="0">
              <a:effectLst/>
              <a:latin typeface="Georgia" panose="02040502050405020303" pitchFamily="18"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pPr>
            <a:r>
              <a:rPr lang="en-US" sz="1800" dirty="0">
                <a:effectLst/>
                <a:latin typeface="Georgia" panose="02040502050405020303" pitchFamily="18" charset="0"/>
                <a:ea typeface="Times New Roman" panose="02020603050405020304" pitchFamily="18" charset="0"/>
                <a:cs typeface="Calibri" panose="020F0502020204030204" pitchFamily="34" charset="0"/>
              </a:rPr>
              <a:t>Secretary – Mike Manfre (Glastonbury)</a:t>
            </a:r>
            <a:endParaRPr lang="en-US" sz="1800" dirty="0">
              <a:effectLst/>
              <a:latin typeface="Georgia" panose="02040502050405020303" pitchFamily="18"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1800" b="1" kern="100" dirty="0">
                <a:effectLst/>
                <a:latin typeface="Georgia" panose="02040502050405020303" pitchFamily="18" charset="0"/>
                <a:ea typeface="Calibri" panose="020F0502020204030204" pitchFamily="34" charset="0"/>
                <a:cs typeface="Calibri" panose="020F0502020204030204" pitchFamily="34" charset="0"/>
              </a:rPr>
              <a:t>*Officers can be re-elected to serve successive one (1) yr. terms</a:t>
            </a:r>
            <a:endParaRPr lang="en-US" sz="1800" kern="100" dirty="0">
              <a:effectLst/>
              <a:latin typeface="Georgia" panose="02040502050405020303" pitchFamily="18" charset="0"/>
              <a:ea typeface="Calibri" panose="020F0502020204030204" pitchFamily="34" charset="0"/>
              <a:cs typeface="Arial" panose="020B0604020202020204" pitchFamily="34" charset="0"/>
            </a:endParaRPr>
          </a:p>
          <a:p>
            <a:pPr marL="0" indent="0">
              <a:buNone/>
            </a:pPr>
            <a:endParaRPr lang="en-US" dirty="0">
              <a:latin typeface="Georgia" panose="02040502050405020303" pitchFamily="18" charset="0"/>
            </a:endParaRPr>
          </a:p>
        </p:txBody>
      </p:sp>
    </p:spTree>
    <p:extLst>
      <p:ext uri="{BB962C8B-B14F-4D97-AF65-F5344CB8AC3E}">
        <p14:creationId xmlns:p14="http://schemas.microsoft.com/office/powerpoint/2010/main" val="2166947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58F16-3FAF-40B9-21AF-798B7B235A8B}"/>
              </a:ext>
            </a:extLst>
          </p:cNvPr>
          <p:cNvSpPr>
            <a:spLocks noGrp="1"/>
          </p:cNvSpPr>
          <p:nvPr>
            <p:ph type="title"/>
          </p:nvPr>
        </p:nvSpPr>
        <p:spPr>
          <a:xfrm>
            <a:off x="432620" y="365126"/>
            <a:ext cx="11400502" cy="964054"/>
          </a:xfrm>
          <a:solidFill>
            <a:srgbClr val="84B2B3"/>
          </a:solidFill>
        </p:spPr>
        <p:txBody>
          <a:bodyPr>
            <a:normAutofit/>
          </a:bodyPr>
          <a:lstStyle/>
          <a:p>
            <a:r>
              <a:rPr lang="en-US" sz="3200" b="1" dirty="0">
                <a:solidFill>
                  <a:schemeClr val="bg1"/>
                </a:solidFill>
                <a:latin typeface="Georgia"/>
              </a:rPr>
              <a:t>8. </a:t>
            </a:r>
            <a:r>
              <a:rPr lang="en-US" sz="2800" b="1" dirty="0">
                <a:solidFill>
                  <a:schemeClr val="bg1"/>
                </a:solidFill>
                <a:latin typeface="Georgia"/>
              </a:rPr>
              <a:t>Appointment of Solid Waste Tonnage and Recycling Rep</a:t>
            </a:r>
          </a:p>
        </p:txBody>
      </p:sp>
      <p:sp>
        <p:nvSpPr>
          <p:cNvPr id="3" name="Content Placeholder 2">
            <a:extLst>
              <a:ext uri="{FF2B5EF4-FFF2-40B4-BE49-F238E27FC236}">
                <a16:creationId xmlns:a16="http://schemas.microsoft.com/office/drawing/2014/main" id="{D070E3FF-4363-DE4C-D867-A554149F4D23}"/>
              </a:ext>
            </a:extLst>
          </p:cNvPr>
          <p:cNvSpPr>
            <a:spLocks noGrp="1"/>
          </p:cNvSpPr>
          <p:nvPr>
            <p:ph idx="1"/>
          </p:nvPr>
        </p:nvSpPr>
        <p:spPr/>
        <p:txBody>
          <a:bodyPr vert="horz" lIns="91440" tIns="45720" rIns="91440" bIns="45720" rtlCol="0" anchor="t">
            <a:normAutofit/>
          </a:bodyPr>
          <a:lstStyle/>
          <a:p>
            <a:pPr marL="0" indent="0">
              <a:buNone/>
            </a:pPr>
            <a:r>
              <a:rPr lang="en-US" dirty="0">
                <a:latin typeface="Georgia"/>
              </a:rPr>
              <a:t>Solid Waste Tonnage Rep -Hartford</a:t>
            </a:r>
          </a:p>
          <a:p>
            <a:pPr marL="0" indent="0">
              <a:buNone/>
            </a:pPr>
            <a:r>
              <a:rPr lang="en-US" dirty="0">
                <a:latin typeface="Georgia"/>
              </a:rPr>
              <a:t>Recycling Tonnage Rep - Manchester</a:t>
            </a:r>
          </a:p>
        </p:txBody>
      </p:sp>
    </p:spTree>
    <p:extLst>
      <p:ext uri="{BB962C8B-B14F-4D97-AF65-F5344CB8AC3E}">
        <p14:creationId xmlns:p14="http://schemas.microsoft.com/office/powerpoint/2010/main" val="193214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F1782-AE4D-0C8C-9553-E96A803FC485}"/>
              </a:ext>
            </a:extLst>
          </p:cNvPr>
          <p:cNvSpPr>
            <a:spLocks noGrp="1"/>
          </p:cNvSpPr>
          <p:nvPr>
            <p:ph type="title"/>
          </p:nvPr>
        </p:nvSpPr>
        <p:spPr>
          <a:xfrm>
            <a:off x="424207" y="365125"/>
            <a:ext cx="11357625" cy="1162017"/>
          </a:xfrm>
          <a:solidFill>
            <a:srgbClr val="84B2B3"/>
          </a:solidFill>
        </p:spPr>
        <p:txBody>
          <a:bodyPr>
            <a:normAutofit/>
          </a:bodyPr>
          <a:lstStyle/>
          <a:p>
            <a:r>
              <a:rPr lang="en-US" sz="3600" b="1" dirty="0">
                <a:solidFill>
                  <a:schemeClr val="bg1"/>
                </a:solidFill>
                <a:latin typeface="Georgia"/>
              </a:rPr>
              <a:t>9. Appointment of Finance Committee Member</a:t>
            </a:r>
          </a:p>
        </p:txBody>
      </p:sp>
      <p:sp>
        <p:nvSpPr>
          <p:cNvPr id="3" name="Content Placeholder 2">
            <a:extLst>
              <a:ext uri="{FF2B5EF4-FFF2-40B4-BE49-F238E27FC236}">
                <a16:creationId xmlns:a16="http://schemas.microsoft.com/office/drawing/2014/main" id="{B98BDEAC-8E19-0381-04A4-7F6FD1824E50}"/>
              </a:ext>
            </a:extLst>
          </p:cNvPr>
          <p:cNvSpPr>
            <a:spLocks noGrp="1"/>
          </p:cNvSpPr>
          <p:nvPr>
            <p:ph idx="1"/>
          </p:nvPr>
        </p:nvSpPr>
        <p:spPr/>
        <p:txBody>
          <a:bodyPr/>
          <a:lstStyle/>
          <a:p>
            <a:pPr marL="0" indent="0">
              <a:buNone/>
            </a:pPr>
            <a:r>
              <a:rPr lang="en-US" dirty="0">
                <a:latin typeface="Georgia" panose="02040502050405020303" pitchFamily="18" charset="0"/>
              </a:rPr>
              <a:t>Current Finance Committee Members</a:t>
            </a:r>
          </a:p>
          <a:p>
            <a:r>
              <a:rPr lang="en-US" dirty="0">
                <a:latin typeface="Georgia" panose="02040502050405020303" pitchFamily="18" charset="0"/>
              </a:rPr>
              <a:t>Russ Arnold 	-	Farmington (CCSWA Treasurer)</a:t>
            </a:r>
          </a:p>
          <a:p>
            <a:r>
              <a:rPr lang="en-US" dirty="0">
                <a:latin typeface="Georgia" panose="02040502050405020303" pitchFamily="18" charset="0"/>
              </a:rPr>
              <a:t>Tim Bockus 	-	Manchester</a:t>
            </a:r>
          </a:p>
          <a:p>
            <a:r>
              <a:rPr lang="en-US" dirty="0">
                <a:latin typeface="Georgia" panose="02040502050405020303" pitchFamily="18" charset="0"/>
              </a:rPr>
              <a:t>TBD		- 	Hartford (SW Tonnage Rep)</a:t>
            </a:r>
          </a:p>
          <a:p>
            <a:r>
              <a:rPr lang="en-US" dirty="0">
                <a:latin typeface="Georgia" panose="02040502050405020303" pitchFamily="18" charset="0"/>
              </a:rPr>
              <a:t>TBD		- 	Hartford (Host Municipality)</a:t>
            </a:r>
          </a:p>
          <a:p>
            <a:pPr marL="0" indent="0">
              <a:buNone/>
            </a:pPr>
            <a:endParaRPr lang="en-US" dirty="0">
              <a:latin typeface="Georgia" panose="02040502050405020303" pitchFamily="18" charset="0"/>
            </a:endParaRPr>
          </a:p>
          <a:p>
            <a:pPr marL="0" indent="0">
              <a:lnSpc>
                <a:spcPct val="100000"/>
              </a:lnSpc>
              <a:spcBef>
                <a:spcPts val="0"/>
              </a:spcBef>
              <a:buNone/>
            </a:pPr>
            <a:r>
              <a:rPr lang="en-US" dirty="0">
                <a:latin typeface="Georgia" panose="02040502050405020303" pitchFamily="18" charset="0"/>
              </a:rPr>
              <a:t>Nomination/Appointment of New Member </a:t>
            </a:r>
          </a:p>
          <a:p>
            <a:pPr>
              <a:lnSpc>
                <a:spcPct val="100000"/>
              </a:lnSpc>
              <a:spcBef>
                <a:spcPts val="0"/>
              </a:spcBef>
            </a:pPr>
            <a:r>
              <a:rPr lang="en-US" dirty="0">
                <a:latin typeface="Georgia" panose="02040502050405020303" pitchFamily="18" charset="0"/>
              </a:rPr>
              <a:t>Mike Manfre (Glastonbury)</a:t>
            </a:r>
          </a:p>
        </p:txBody>
      </p:sp>
    </p:spTree>
    <p:extLst>
      <p:ext uri="{BB962C8B-B14F-4D97-AF65-F5344CB8AC3E}">
        <p14:creationId xmlns:p14="http://schemas.microsoft.com/office/powerpoint/2010/main" val="35308961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C9F39-EDBD-8953-96D7-EE45B24B6804}"/>
              </a:ext>
            </a:extLst>
          </p:cNvPr>
          <p:cNvSpPr>
            <a:spLocks noGrp="1"/>
          </p:cNvSpPr>
          <p:nvPr>
            <p:ph type="title"/>
          </p:nvPr>
        </p:nvSpPr>
        <p:spPr>
          <a:solidFill>
            <a:srgbClr val="84B2B3"/>
          </a:solidFill>
        </p:spPr>
        <p:txBody>
          <a:bodyPr/>
          <a:lstStyle/>
          <a:p>
            <a:r>
              <a:rPr lang="en-US" b="1" dirty="0">
                <a:solidFill>
                  <a:schemeClr val="bg1"/>
                </a:solidFill>
                <a:latin typeface="Georgia" panose="02040502050405020303" pitchFamily="18" charset="0"/>
              </a:rPr>
              <a:t>10.  Bylaw/Ordinance Discussion</a:t>
            </a:r>
          </a:p>
        </p:txBody>
      </p:sp>
      <p:sp>
        <p:nvSpPr>
          <p:cNvPr id="3" name="Content Placeholder 2">
            <a:extLst>
              <a:ext uri="{FF2B5EF4-FFF2-40B4-BE49-F238E27FC236}">
                <a16:creationId xmlns:a16="http://schemas.microsoft.com/office/drawing/2014/main" id="{A6168649-5534-1A00-C9FE-073E8FBB48D9}"/>
              </a:ext>
            </a:extLst>
          </p:cNvPr>
          <p:cNvSpPr>
            <a:spLocks noGrp="1"/>
          </p:cNvSpPr>
          <p:nvPr>
            <p:ph idx="1"/>
          </p:nvPr>
        </p:nvSpPr>
        <p:spPr/>
        <p:txBody>
          <a:bodyPr vert="horz" lIns="91440" tIns="45720" rIns="91440" bIns="45720" rtlCol="0" anchor="t">
            <a:normAutofit fontScale="92500" lnSpcReduction="10000"/>
          </a:bodyPr>
          <a:lstStyle/>
          <a:p>
            <a:pPr marL="0" indent="0" algn="ctr">
              <a:buNone/>
            </a:pPr>
            <a:r>
              <a:rPr lang="en-US" dirty="0">
                <a:latin typeface="Georgia" panose="02040502050405020303" pitchFamily="18" charset="0"/>
              </a:rPr>
              <a:t>Key proposed changes</a:t>
            </a:r>
          </a:p>
          <a:p>
            <a:r>
              <a:rPr lang="en-US" dirty="0">
                <a:latin typeface="Georgia"/>
              </a:rPr>
              <a:t>3 voting tiers by population (previously 5) </a:t>
            </a:r>
          </a:p>
          <a:p>
            <a:pPr marL="914400" lvl="1" indent="-285750">
              <a:buFont typeface="Courier New,monospace"/>
              <a:buChar char="o"/>
            </a:pPr>
            <a:r>
              <a:rPr lang="en-US" dirty="0">
                <a:latin typeface="Georgia"/>
              </a:rPr>
              <a:t>Population calculation based on most recent decennial census (2020) vs. DPH</a:t>
            </a:r>
          </a:p>
          <a:p>
            <a:r>
              <a:rPr lang="en-US" dirty="0">
                <a:latin typeface="Georgia"/>
              </a:rPr>
              <a:t>Executive Committee removal by cause only (previously included without cause provision)</a:t>
            </a:r>
          </a:p>
          <a:p>
            <a:r>
              <a:rPr lang="en-US" dirty="0">
                <a:latin typeface="Georgia"/>
              </a:rPr>
              <a:t>Host municipality removed - Impact to Finance Committee (FC composition – SW Rep and 4 other members = 5 total)</a:t>
            </a:r>
          </a:p>
          <a:p>
            <a:pPr marL="0" indent="0" algn="ctr">
              <a:buNone/>
            </a:pPr>
            <a:r>
              <a:rPr lang="en-US" dirty="0">
                <a:latin typeface="Georgia"/>
              </a:rPr>
              <a:t>Discussion Items</a:t>
            </a:r>
          </a:p>
          <a:p>
            <a:pPr marL="457200" indent="-457200">
              <a:buFont typeface="Arial"/>
              <a:buChar char="•"/>
            </a:pPr>
            <a:r>
              <a:rPr lang="en-US" dirty="0">
                <a:latin typeface="Georgia"/>
              </a:rPr>
              <a:t>Keep host municipality provision?</a:t>
            </a:r>
          </a:p>
          <a:p>
            <a:pPr marL="457200" indent="-457200">
              <a:buFont typeface="Arial"/>
              <a:buChar char="•"/>
            </a:pPr>
            <a:r>
              <a:rPr lang="en-US" dirty="0">
                <a:latin typeface="Georgia"/>
              </a:rPr>
              <a:t>Change rotating tiers in Executive Committee to 2 instead of 3</a:t>
            </a:r>
          </a:p>
        </p:txBody>
      </p:sp>
    </p:spTree>
    <p:extLst>
      <p:ext uri="{BB962C8B-B14F-4D97-AF65-F5344CB8AC3E}">
        <p14:creationId xmlns:p14="http://schemas.microsoft.com/office/powerpoint/2010/main" val="27109971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AC2AF-1734-4C6D-6291-CA42C5735F6C}"/>
              </a:ext>
            </a:extLst>
          </p:cNvPr>
          <p:cNvSpPr>
            <a:spLocks noGrp="1"/>
          </p:cNvSpPr>
          <p:nvPr>
            <p:ph type="title"/>
          </p:nvPr>
        </p:nvSpPr>
        <p:spPr>
          <a:solidFill>
            <a:srgbClr val="84B2B3"/>
          </a:solidFill>
        </p:spPr>
        <p:txBody>
          <a:bodyPr/>
          <a:lstStyle/>
          <a:p>
            <a:r>
              <a:rPr lang="en-US" b="1" dirty="0">
                <a:solidFill>
                  <a:schemeClr val="bg1"/>
                </a:solidFill>
                <a:latin typeface="Georgia" panose="02040502050405020303" pitchFamily="18" charset="0"/>
              </a:rPr>
              <a:t>11. CCSWA 2024 Meeting Schedule</a:t>
            </a:r>
          </a:p>
        </p:txBody>
      </p:sp>
      <p:sp>
        <p:nvSpPr>
          <p:cNvPr id="3" name="Content Placeholder 2">
            <a:extLst>
              <a:ext uri="{FF2B5EF4-FFF2-40B4-BE49-F238E27FC236}">
                <a16:creationId xmlns:a16="http://schemas.microsoft.com/office/drawing/2014/main" id="{8C8C1FCA-5CCE-266B-241C-4AAB51E27A50}"/>
              </a:ext>
            </a:extLst>
          </p:cNvPr>
          <p:cNvSpPr>
            <a:spLocks noGrp="1"/>
          </p:cNvSpPr>
          <p:nvPr>
            <p:ph idx="1"/>
          </p:nvPr>
        </p:nvSpPr>
        <p:spPr/>
        <p:txBody>
          <a:bodyPr vert="horz" lIns="91440" tIns="45720" rIns="91440" bIns="45720" rtlCol="0" anchor="t">
            <a:normAutofit fontScale="62500" lnSpcReduction="20000"/>
          </a:bodyPr>
          <a:lstStyle/>
          <a:p>
            <a:pPr marL="0" marR="0" indent="0" algn="ctr">
              <a:lnSpc>
                <a:spcPct val="107000"/>
              </a:lnSpc>
              <a:spcBef>
                <a:spcPts val="0"/>
              </a:spcBef>
              <a:spcAft>
                <a:spcPts val="0"/>
              </a:spcAft>
              <a:buNone/>
            </a:pPr>
            <a:endParaRPr lang="en-US" sz="2400" kern="100" dirty="0">
              <a:effectLst/>
              <a:latin typeface="Georgia" panose="02040502050405020303"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3200" kern="100" dirty="0">
                <a:effectLst/>
                <a:latin typeface="Georgia" panose="02040502050405020303" pitchFamily="18" charset="0"/>
                <a:ea typeface="Calibri" panose="020F0502020204030204" pitchFamily="34" charset="0"/>
                <a:cs typeface="Times New Roman" panose="02020603050405020304" pitchFamily="18" charset="0"/>
              </a:rPr>
              <a:t>January 22, 2024 (EC) *moved b/c of MLK holiday</a:t>
            </a:r>
          </a:p>
          <a:p>
            <a:pPr marL="0" marR="0" indent="0">
              <a:lnSpc>
                <a:spcPct val="107000"/>
              </a:lnSpc>
              <a:spcBef>
                <a:spcPts val="0"/>
              </a:spcBef>
              <a:spcAft>
                <a:spcPts val="800"/>
              </a:spcAft>
              <a:buNone/>
            </a:pPr>
            <a:r>
              <a:rPr lang="en-US" sz="3200" kern="100" dirty="0">
                <a:effectLst/>
                <a:latin typeface="Georgia" panose="02040502050405020303" pitchFamily="18" charset="0"/>
                <a:ea typeface="Calibri" panose="020F0502020204030204" pitchFamily="34" charset="0"/>
                <a:cs typeface="Times New Roman" panose="02020603050405020304" pitchFamily="18" charset="0"/>
              </a:rPr>
              <a:t>February 26</a:t>
            </a:r>
            <a:r>
              <a:rPr lang="en-US" sz="3200" kern="100" baseline="30000" dirty="0">
                <a:effectLst/>
                <a:latin typeface="Georgia" panose="02040502050405020303" pitchFamily="18" charset="0"/>
                <a:ea typeface="Calibri" panose="020F0502020204030204" pitchFamily="34" charset="0"/>
                <a:cs typeface="Times New Roman" panose="02020603050405020304" pitchFamily="18" charset="0"/>
              </a:rPr>
              <a:t>th</a:t>
            </a:r>
            <a:r>
              <a:rPr lang="en-US" sz="3200" kern="100" dirty="0">
                <a:effectLst/>
                <a:latin typeface="Georgia" panose="02040502050405020303" pitchFamily="18" charset="0"/>
                <a:ea typeface="Calibri" panose="020F0502020204030204" pitchFamily="34" charset="0"/>
                <a:cs typeface="Times New Roman" panose="02020603050405020304" pitchFamily="18" charset="0"/>
              </a:rPr>
              <a:t>, 2024 (Full) *moved b/c of Presidents’ Day </a:t>
            </a:r>
          </a:p>
          <a:p>
            <a:pPr marL="0" marR="0" indent="0">
              <a:lnSpc>
                <a:spcPct val="107000"/>
              </a:lnSpc>
              <a:spcBef>
                <a:spcPts val="0"/>
              </a:spcBef>
              <a:spcAft>
                <a:spcPts val="800"/>
              </a:spcAft>
              <a:buNone/>
            </a:pPr>
            <a:r>
              <a:rPr lang="en-US" sz="3200" kern="100" dirty="0">
                <a:effectLst/>
                <a:latin typeface="Georgia" panose="02040502050405020303" pitchFamily="18" charset="0"/>
                <a:ea typeface="Calibri" panose="020F0502020204030204" pitchFamily="34" charset="0"/>
                <a:cs typeface="Times New Roman" panose="02020603050405020304" pitchFamily="18" charset="0"/>
              </a:rPr>
              <a:t>March 18, 2024 (EC)</a:t>
            </a:r>
          </a:p>
          <a:p>
            <a:pPr marL="0" marR="0" indent="0">
              <a:lnSpc>
                <a:spcPct val="107000"/>
              </a:lnSpc>
              <a:spcBef>
                <a:spcPts val="0"/>
              </a:spcBef>
              <a:spcAft>
                <a:spcPts val="800"/>
              </a:spcAft>
              <a:buNone/>
            </a:pPr>
            <a:r>
              <a:rPr lang="en-US" sz="3200" kern="100" dirty="0">
                <a:effectLst/>
                <a:latin typeface="Georgia" panose="02040502050405020303" pitchFamily="18" charset="0"/>
                <a:ea typeface="Calibri" panose="020F0502020204030204" pitchFamily="34" charset="0"/>
                <a:cs typeface="Times New Roman" panose="02020603050405020304" pitchFamily="18" charset="0"/>
              </a:rPr>
              <a:t>April 15, 2024 (Full)</a:t>
            </a:r>
          </a:p>
          <a:p>
            <a:pPr marL="0" marR="0" indent="0">
              <a:lnSpc>
                <a:spcPct val="107000"/>
              </a:lnSpc>
              <a:spcBef>
                <a:spcPts val="0"/>
              </a:spcBef>
              <a:spcAft>
                <a:spcPts val="800"/>
              </a:spcAft>
              <a:buNone/>
            </a:pPr>
            <a:r>
              <a:rPr lang="en-US" sz="3200" kern="100" dirty="0">
                <a:effectLst/>
                <a:latin typeface="Georgia" panose="02040502050405020303" pitchFamily="18" charset="0"/>
                <a:ea typeface="Calibri" panose="020F0502020204030204" pitchFamily="34" charset="0"/>
                <a:cs typeface="Times New Roman" panose="02020603050405020304" pitchFamily="18" charset="0"/>
              </a:rPr>
              <a:t>May 20</a:t>
            </a:r>
            <a:r>
              <a:rPr lang="en-US" sz="3200" kern="100" baseline="30000" dirty="0">
                <a:effectLst/>
                <a:latin typeface="Georgia" panose="02040502050405020303" pitchFamily="18" charset="0"/>
                <a:ea typeface="Calibri" panose="020F0502020204030204" pitchFamily="34" charset="0"/>
                <a:cs typeface="Times New Roman" panose="02020603050405020304" pitchFamily="18" charset="0"/>
              </a:rPr>
              <a:t>th</a:t>
            </a:r>
            <a:r>
              <a:rPr lang="en-US" sz="3200" kern="100" dirty="0">
                <a:effectLst/>
                <a:latin typeface="Georgia" panose="02040502050405020303" pitchFamily="18" charset="0"/>
                <a:ea typeface="Calibri" panose="020F0502020204030204" pitchFamily="34" charset="0"/>
                <a:cs typeface="Times New Roman" panose="02020603050405020304" pitchFamily="18" charset="0"/>
              </a:rPr>
              <a:t>, 2024 (EC)</a:t>
            </a:r>
          </a:p>
          <a:p>
            <a:pPr marL="0" marR="0" indent="0">
              <a:lnSpc>
                <a:spcPct val="107000"/>
              </a:lnSpc>
              <a:spcBef>
                <a:spcPts val="0"/>
              </a:spcBef>
              <a:spcAft>
                <a:spcPts val="800"/>
              </a:spcAft>
              <a:buNone/>
            </a:pPr>
            <a:r>
              <a:rPr lang="en-US" sz="3200" kern="100" dirty="0">
                <a:effectLst/>
                <a:latin typeface="Georgia" panose="02040502050405020303" pitchFamily="18" charset="0"/>
                <a:ea typeface="Calibri" panose="020F0502020204030204" pitchFamily="34" charset="0"/>
                <a:cs typeface="Times New Roman" panose="02020603050405020304" pitchFamily="18" charset="0"/>
              </a:rPr>
              <a:t>June 17, 2024 (Full)</a:t>
            </a:r>
          </a:p>
          <a:p>
            <a:pPr marL="0" marR="0" indent="0">
              <a:lnSpc>
                <a:spcPct val="107000"/>
              </a:lnSpc>
              <a:spcBef>
                <a:spcPts val="0"/>
              </a:spcBef>
              <a:spcAft>
                <a:spcPts val="800"/>
              </a:spcAft>
              <a:buNone/>
            </a:pPr>
            <a:r>
              <a:rPr lang="en-US" sz="3200" kern="100" dirty="0">
                <a:effectLst/>
                <a:latin typeface="Georgia" panose="02040502050405020303" pitchFamily="18" charset="0"/>
                <a:ea typeface="Calibri" panose="020F0502020204030204" pitchFamily="34" charset="0"/>
                <a:cs typeface="Times New Roman" panose="02020603050405020304" pitchFamily="18" charset="0"/>
              </a:rPr>
              <a:t>*July and August recess</a:t>
            </a:r>
          </a:p>
          <a:p>
            <a:pPr marL="0" marR="0" indent="0">
              <a:lnSpc>
                <a:spcPct val="107000"/>
              </a:lnSpc>
              <a:spcBef>
                <a:spcPts val="0"/>
              </a:spcBef>
              <a:spcAft>
                <a:spcPts val="800"/>
              </a:spcAft>
              <a:buNone/>
            </a:pPr>
            <a:r>
              <a:rPr lang="en-US" sz="3200" kern="100" dirty="0">
                <a:effectLst/>
                <a:latin typeface="Georgia" panose="02040502050405020303" pitchFamily="18" charset="0"/>
                <a:ea typeface="Calibri" panose="020F0502020204030204" pitchFamily="34" charset="0"/>
                <a:cs typeface="Times New Roman" panose="02020603050405020304" pitchFamily="18" charset="0"/>
              </a:rPr>
              <a:t>September 16</a:t>
            </a:r>
            <a:r>
              <a:rPr lang="en-US" sz="3200" kern="100" baseline="30000" dirty="0">
                <a:effectLst/>
                <a:latin typeface="Georgia" panose="02040502050405020303" pitchFamily="18" charset="0"/>
                <a:ea typeface="Calibri" panose="020F0502020204030204" pitchFamily="34" charset="0"/>
                <a:cs typeface="Times New Roman" panose="02020603050405020304" pitchFamily="18" charset="0"/>
              </a:rPr>
              <a:t>th</a:t>
            </a:r>
            <a:r>
              <a:rPr lang="en-US" sz="3200" kern="100" dirty="0">
                <a:effectLst/>
                <a:latin typeface="Georgia" panose="02040502050405020303" pitchFamily="18" charset="0"/>
                <a:ea typeface="Calibri" panose="020F0502020204030204" pitchFamily="34" charset="0"/>
                <a:cs typeface="Times New Roman" panose="02020603050405020304" pitchFamily="18" charset="0"/>
              </a:rPr>
              <a:t>, 2024 (EC)</a:t>
            </a:r>
          </a:p>
          <a:p>
            <a:pPr marL="0" marR="0" indent="0">
              <a:lnSpc>
                <a:spcPct val="107000"/>
              </a:lnSpc>
              <a:spcBef>
                <a:spcPts val="0"/>
              </a:spcBef>
              <a:spcAft>
                <a:spcPts val="800"/>
              </a:spcAft>
              <a:buNone/>
            </a:pPr>
            <a:r>
              <a:rPr lang="en-US" sz="3200" kern="100" dirty="0">
                <a:effectLst/>
                <a:latin typeface="Georgia" panose="02040502050405020303" pitchFamily="18" charset="0"/>
                <a:ea typeface="Calibri" panose="020F0502020204030204" pitchFamily="34" charset="0"/>
                <a:cs typeface="Times New Roman" panose="02020603050405020304" pitchFamily="18" charset="0"/>
              </a:rPr>
              <a:t>October 21</a:t>
            </a:r>
            <a:r>
              <a:rPr lang="en-US" sz="3200" kern="100" baseline="30000" dirty="0">
                <a:effectLst/>
                <a:latin typeface="Georgia" panose="02040502050405020303" pitchFamily="18" charset="0"/>
                <a:ea typeface="Calibri" panose="020F0502020204030204" pitchFamily="34" charset="0"/>
                <a:cs typeface="Times New Roman" panose="02020603050405020304" pitchFamily="18" charset="0"/>
              </a:rPr>
              <a:t>st</a:t>
            </a:r>
            <a:r>
              <a:rPr lang="en-US" sz="3200" kern="100" dirty="0">
                <a:effectLst/>
                <a:latin typeface="Georgia" panose="02040502050405020303" pitchFamily="18" charset="0"/>
                <a:ea typeface="Calibri" panose="020F0502020204030204" pitchFamily="34" charset="0"/>
                <a:cs typeface="Times New Roman" panose="02020603050405020304" pitchFamily="18" charset="0"/>
              </a:rPr>
              <a:t>, 2024 (Full)</a:t>
            </a:r>
          </a:p>
          <a:p>
            <a:pPr marL="0" marR="0" indent="0">
              <a:lnSpc>
                <a:spcPct val="107000"/>
              </a:lnSpc>
              <a:spcBef>
                <a:spcPts val="0"/>
              </a:spcBef>
              <a:spcAft>
                <a:spcPts val="800"/>
              </a:spcAft>
              <a:buNone/>
            </a:pPr>
            <a:r>
              <a:rPr lang="en-US" sz="3200" kern="100" dirty="0">
                <a:effectLst/>
                <a:latin typeface="Georgia" panose="02040502050405020303" pitchFamily="18" charset="0"/>
                <a:ea typeface="Calibri" panose="020F0502020204030204" pitchFamily="34" charset="0"/>
                <a:cs typeface="Times New Roman" panose="02020603050405020304" pitchFamily="18" charset="0"/>
              </a:rPr>
              <a:t>November 18</a:t>
            </a:r>
            <a:r>
              <a:rPr lang="en-US" sz="3200" kern="100" baseline="30000" dirty="0">
                <a:effectLst/>
                <a:latin typeface="Georgia" panose="02040502050405020303" pitchFamily="18" charset="0"/>
                <a:ea typeface="Calibri" panose="020F0502020204030204" pitchFamily="34" charset="0"/>
                <a:cs typeface="Times New Roman" panose="02020603050405020304" pitchFamily="18" charset="0"/>
              </a:rPr>
              <a:t>th</a:t>
            </a:r>
            <a:r>
              <a:rPr lang="en-US" sz="3200" kern="100" dirty="0">
                <a:effectLst/>
                <a:latin typeface="Georgia" panose="02040502050405020303" pitchFamily="18" charset="0"/>
                <a:ea typeface="Calibri" panose="020F0502020204030204" pitchFamily="34" charset="0"/>
                <a:cs typeface="Times New Roman" panose="02020603050405020304" pitchFamily="18" charset="0"/>
              </a:rPr>
              <a:t>, 2024 (EC)</a:t>
            </a:r>
          </a:p>
          <a:p>
            <a:pPr marL="0" marR="0" indent="0">
              <a:lnSpc>
                <a:spcPct val="107000"/>
              </a:lnSpc>
              <a:spcBef>
                <a:spcPts val="0"/>
              </a:spcBef>
              <a:spcAft>
                <a:spcPts val="800"/>
              </a:spcAft>
              <a:buNone/>
            </a:pPr>
            <a:r>
              <a:rPr lang="en-US" sz="3200" kern="100" dirty="0">
                <a:effectLst/>
                <a:latin typeface="Georgia" panose="02040502050405020303" pitchFamily="18" charset="0"/>
                <a:ea typeface="Calibri" panose="020F0502020204030204" pitchFamily="34" charset="0"/>
                <a:cs typeface="Times New Roman" panose="02020603050405020304" pitchFamily="18" charset="0"/>
              </a:rPr>
              <a:t>December 16</a:t>
            </a:r>
            <a:r>
              <a:rPr lang="en-US" sz="3200" kern="100" baseline="30000" dirty="0">
                <a:effectLst/>
                <a:latin typeface="Georgia" panose="02040502050405020303" pitchFamily="18" charset="0"/>
                <a:ea typeface="Calibri" panose="020F0502020204030204" pitchFamily="34" charset="0"/>
                <a:cs typeface="Times New Roman" panose="02020603050405020304" pitchFamily="18" charset="0"/>
              </a:rPr>
              <a:t>th</a:t>
            </a:r>
            <a:r>
              <a:rPr lang="en-US" sz="3200" kern="100" dirty="0">
                <a:effectLst/>
                <a:latin typeface="Georgia" panose="02040502050405020303" pitchFamily="18" charset="0"/>
                <a:ea typeface="Calibri" panose="020F0502020204030204" pitchFamily="34" charset="0"/>
                <a:cs typeface="Times New Roman" panose="02020603050405020304" pitchFamily="18" charset="0"/>
              </a:rPr>
              <a:t>, 2024 – Annual Meeting</a:t>
            </a:r>
          </a:p>
          <a:p>
            <a:pPr marL="0" indent="0">
              <a:buNone/>
            </a:pPr>
            <a:endParaRPr lang="en-US" dirty="0"/>
          </a:p>
        </p:txBody>
      </p:sp>
      <p:sp>
        <p:nvSpPr>
          <p:cNvPr id="4" name="TextBox 3">
            <a:extLst>
              <a:ext uri="{FF2B5EF4-FFF2-40B4-BE49-F238E27FC236}">
                <a16:creationId xmlns:a16="http://schemas.microsoft.com/office/drawing/2014/main" id="{61661980-3111-D4F0-7DE9-E29BE0BD44E9}"/>
              </a:ext>
            </a:extLst>
          </p:cNvPr>
          <p:cNvSpPr txBox="1"/>
          <p:nvPr/>
        </p:nvSpPr>
        <p:spPr>
          <a:xfrm>
            <a:off x="6317226" y="3748548"/>
            <a:ext cx="5004618" cy="153170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solidFill>
                  <a:srgbClr val="1D1C1C"/>
                </a:solidFill>
                <a:latin typeface="Georgia"/>
              </a:rPr>
              <a:t>3</a:t>
            </a:r>
            <a:r>
              <a:rPr lang="en-US" sz="600" baseline="30000" dirty="0">
                <a:solidFill>
                  <a:srgbClr val="1D1C1C"/>
                </a:solidFill>
                <a:latin typeface="Georgia"/>
              </a:rPr>
              <a:t>rd</a:t>
            </a:r>
            <a:r>
              <a:rPr lang="en-US" sz="1200" dirty="0">
                <a:solidFill>
                  <a:srgbClr val="1D1C1C"/>
                </a:solidFill>
                <a:latin typeface="Georgia"/>
              </a:rPr>
              <a:t> Monday monthly (except July and August mtg. for summer recess and holidays) </a:t>
            </a:r>
          </a:p>
          <a:p>
            <a:r>
              <a:rPr lang="en-US" sz="1200" dirty="0">
                <a:solidFill>
                  <a:srgbClr val="1D1C1C"/>
                </a:solidFill>
                <a:latin typeface="Georgia"/>
              </a:rPr>
              <a:t>EC/Full Membership months alternating </a:t>
            </a:r>
          </a:p>
          <a:p>
            <a:r>
              <a:rPr lang="en-US" sz="1200" dirty="0">
                <a:solidFill>
                  <a:srgbClr val="1D1C1C"/>
                </a:solidFill>
                <a:latin typeface="Georgia"/>
              </a:rPr>
              <a:t>2:00 to 3:-00 p.m. ET </a:t>
            </a:r>
          </a:p>
          <a:p>
            <a:r>
              <a:rPr lang="en-US" sz="1200" dirty="0">
                <a:solidFill>
                  <a:srgbClr val="1D1C1C"/>
                </a:solidFill>
                <a:latin typeface="Georgia"/>
              </a:rPr>
              <a:t>Virtual Meeting (unless otherwise agreed) </a:t>
            </a:r>
          </a:p>
          <a:p>
            <a:pPr algn="ctr">
              <a:lnSpc>
                <a:spcPct val="90000"/>
              </a:lnSpc>
              <a:spcBef>
                <a:spcPts val="1000"/>
              </a:spcBef>
            </a:pPr>
            <a:endParaRPr lang="en-US" sz="2800" dirty="0">
              <a:solidFill>
                <a:srgbClr val="1D1C1C"/>
              </a:solidFill>
              <a:latin typeface="Georgia"/>
            </a:endParaRPr>
          </a:p>
        </p:txBody>
      </p:sp>
    </p:spTree>
    <p:extLst>
      <p:ext uri="{BB962C8B-B14F-4D97-AF65-F5344CB8AC3E}">
        <p14:creationId xmlns:p14="http://schemas.microsoft.com/office/powerpoint/2010/main" val="41578673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70B1E10-DAB9-4A79-A57F-3EAE3B3627CE}"/>
              </a:ext>
            </a:extLst>
          </p:cNvPr>
          <p:cNvSpPr/>
          <p:nvPr/>
        </p:nvSpPr>
        <p:spPr>
          <a:xfrm>
            <a:off x="317752" y="100145"/>
            <a:ext cx="11752328" cy="844340"/>
          </a:xfrm>
          <a:prstGeom prst="rect">
            <a:avLst/>
          </a:prstGeom>
          <a:solidFill>
            <a:srgbClr val="84B2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49064AFB-1596-4279-9C5B-CF71C0FC6815}"/>
              </a:ext>
            </a:extLst>
          </p:cNvPr>
          <p:cNvSpPr txBox="1"/>
          <p:nvPr/>
        </p:nvSpPr>
        <p:spPr>
          <a:xfrm>
            <a:off x="386517" y="175043"/>
            <a:ext cx="11487731" cy="769441"/>
          </a:xfrm>
          <a:prstGeom prst="rect">
            <a:avLst/>
          </a:prstGeom>
          <a:noFill/>
        </p:spPr>
        <p:txBody>
          <a:bodyPr wrap="square" lIns="91440" tIns="45720" rIns="91440" bIns="45720" rtlCol="0" anchor="t">
            <a:spAutoFit/>
          </a:bodyPr>
          <a:lstStyle/>
          <a:p>
            <a:r>
              <a:rPr lang="en-US" sz="4400" b="1" dirty="0">
                <a:solidFill>
                  <a:schemeClr val="bg1"/>
                </a:solidFill>
                <a:latin typeface="Georgia"/>
                <a:ea typeface="Verdana"/>
              </a:rPr>
              <a:t>12. Next Steps</a:t>
            </a:r>
          </a:p>
        </p:txBody>
      </p:sp>
      <p:sp>
        <p:nvSpPr>
          <p:cNvPr id="5" name="TextBox 4">
            <a:extLst>
              <a:ext uri="{FF2B5EF4-FFF2-40B4-BE49-F238E27FC236}">
                <a16:creationId xmlns:a16="http://schemas.microsoft.com/office/drawing/2014/main" id="{E7020251-9C4B-634B-C9E3-A8669B1D6A08}"/>
              </a:ext>
            </a:extLst>
          </p:cNvPr>
          <p:cNvSpPr txBox="1"/>
          <p:nvPr/>
        </p:nvSpPr>
        <p:spPr>
          <a:xfrm>
            <a:off x="471340" y="1197204"/>
            <a:ext cx="8670303" cy="1384995"/>
          </a:xfrm>
          <a:prstGeom prst="rect">
            <a:avLst/>
          </a:prstGeom>
          <a:noFill/>
        </p:spPr>
        <p:txBody>
          <a:bodyPr wrap="square">
            <a:spAutoFit/>
          </a:bodyPr>
          <a:lstStyle/>
          <a:p>
            <a:pPr marL="285750" marR="0" indent="-285750">
              <a:spcBef>
                <a:spcPts val="0"/>
              </a:spcBef>
              <a:spcAft>
                <a:spcPts val="0"/>
              </a:spcAft>
              <a:buFont typeface="Arial" panose="020B0604020202020204" pitchFamily="34" charset="0"/>
              <a:buChar char="•"/>
            </a:pPr>
            <a:r>
              <a:rPr lang="en-US" sz="2800" dirty="0">
                <a:effectLst/>
                <a:latin typeface="Georgia" panose="02040502050405020303" pitchFamily="18" charset="0"/>
                <a:ea typeface="Calibri" panose="020F0502020204030204" pitchFamily="34" charset="0"/>
              </a:rPr>
              <a:t>Membership recruitment</a:t>
            </a:r>
          </a:p>
          <a:p>
            <a:pPr marL="285750" marR="0" indent="-285750">
              <a:spcBef>
                <a:spcPts val="0"/>
              </a:spcBef>
              <a:spcAft>
                <a:spcPts val="0"/>
              </a:spcAft>
              <a:buFont typeface="Arial" panose="020B0604020202020204" pitchFamily="34" charset="0"/>
              <a:buChar char="•"/>
            </a:pPr>
            <a:r>
              <a:rPr lang="en-US" sz="2800" dirty="0">
                <a:effectLst/>
                <a:latin typeface="Georgia" panose="02040502050405020303" pitchFamily="18" charset="0"/>
                <a:ea typeface="Calibri" panose="020F0502020204030204" pitchFamily="34" charset="0"/>
              </a:rPr>
              <a:t>Organics diversion </a:t>
            </a:r>
          </a:p>
          <a:p>
            <a:pPr marL="285750" marR="0" indent="-285750">
              <a:spcBef>
                <a:spcPts val="0"/>
              </a:spcBef>
              <a:spcAft>
                <a:spcPts val="0"/>
              </a:spcAft>
              <a:buFont typeface="Arial" panose="020B0604020202020204" pitchFamily="34" charset="0"/>
              <a:buChar char="•"/>
            </a:pPr>
            <a:r>
              <a:rPr lang="en-US" sz="2800" dirty="0">
                <a:effectLst/>
                <a:latin typeface="Georgia" panose="02040502050405020303" pitchFamily="18" charset="0"/>
                <a:ea typeface="Calibri" panose="020F0502020204030204" pitchFamily="34" charset="0"/>
              </a:rPr>
              <a:t>Regional Recycling </a:t>
            </a:r>
            <a:r>
              <a:rPr lang="en-US" sz="2800" dirty="0">
                <a:latin typeface="Georgia" panose="02040502050405020303" pitchFamily="18" charset="0"/>
                <a:ea typeface="Calibri" panose="020F0502020204030204" pitchFamily="34" charset="0"/>
              </a:rPr>
              <a:t>C</a:t>
            </a:r>
            <a:r>
              <a:rPr lang="en-US" sz="2800" dirty="0">
                <a:effectLst/>
                <a:latin typeface="Georgia" panose="02040502050405020303" pitchFamily="18" charset="0"/>
                <a:ea typeface="Calibri" panose="020F0502020204030204" pitchFamily="34" charset="0"/>
              </a:rPr>
              <a:t>oordinator</a:t>
            </a:r>
          </a:p>
        </p:txBody>
      </p:sp>
    </p:spTree>
    <p:extLst>
      <p:ext uri="{BB962C8B-B14F-4D97-AF65-F5344CB8AC3E}">
        <p14:creationId xmlns:p14="http://schemas.microsoft.com/office/powerpoint/2010/main" val="550074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70B1E10-DAB9-4A79-A57F-3EAE3B3627CE}"/>
              </a:ext>
            </a:extLst>
          </p:cNvPr>
          <p:cNvSpPr/>
          <p:nvPr/>
        </p:nvSpPr>
        <p:spPr>
          <a:xfrm>
            <a:off x="317752" y="100145"/>
            <a:ext cx="11752328" cy="844340"/>
          </a:xfrm>
          <a:prstGeom prst="rect">
            <a:avLst/>
          </a:prstGeom>
          <a:solidFill>
            <a:srgbClr val="84B2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49064AFB-1596-4279-9C5B-CF71C0FC6815}"/>
              </a:ext>
            </a:extLst>
          </p:cNvPr>
          <p:cNvSpPr txBox="1"/>
          <p:nvPr/>
        </p:nvSpPr>
        <p:spPr>
          <a:xfrm>
            <a:off x="386517" y="185758"/>
            <a:ext cx="11487731" cy="769441"/>
          </a:xfrm>
          <a:prstGeom prst="rect">
            <a:avLst/>
          </a:prstGeom>
          <a:noFill/>
        </p:spPr>
        <p:txBody>
          <a:bodyPr wrap="square" rtlCol="0">
            <a:spAutoFit/>
          </a:bodyPr>
          <a:lstStyle/>
          <a:p>
            <a:r>
              <a:rPr lang="en-US" sz="4400" b="1" dirty="0">
                <a:solidFill>
                  <a:schemeClr val="bg1"/>
                </a:solidFill>
                <a:latin typeface="Georgia" panose="02040502050405020303" pitchFamily="18" charset="0"/>
                <a:ea typeface="Verdana" panose="020B0604030504040204" pitchFamily="34" charset="0"/>
              </a:rPr>
              <a:t>13. Adjournment</a:t>
            </a:r>
          </a:p>
        </p:txBody>
      </p:sp>
      <p:sp>
        <p:nvSpPr>
          <p:cNvPr id="4" name="TextBox 3">
            <a:extLst>
              <a:ext uri="{FF2B5EF4-FFF2-40B4-BE49-F238E27FC236}">
                <a16:creationId xmlns:a16="http://schemas.microsoft.com/office/drawing/2014/main" id="{796FCB1D-D1CE-41F7-B8F4-89A8F36500B6}"/>
              </a:ext>
            </a:extLst>
          </p:cNvPr>
          <p:cNvSpPr txBox="1"/>
          <p:nvPr/>
        </p:nvSpPr>
        <p:spPr>
          <a:xfrm>
            <a:off x="352134" y="1156472"/>
            <a:ext cx="11522114" cy="1569660"/>
          </a:xfrm>
          <a:prstGeom prst="rect">
            <a:avLst/>
          </a:prstGeom>
          <a:noFill/>
        </p:spPr>
        <p:txBody>
          <a:bodyPr wrap="square" rtlCol="0">
            <a:spAutoFit/>
          </a:bodyPr>
          <a:lstStyle/>
          <a:p>
            <a:endParaRPr lang="en-US" sz="3200">
              <a:latin typeface="Verdana" panose="020B0604030504040204" pitchFamily="34" charset="0"/>
              <a:ea typeface="Verdana" panose="020B0604030504040204" pitchFamily="34" charset="0"/>
            </a:endParaRPr>
          </a:p>
          <a:p>
            <a:endParaRPr lang="en-US" sz="3200">
              <a:latin typeface="Verdana" panose="020B0604030504040204" pitchFamily="34" charset="0"/>
              <a:ea typeface="Verdana" panose="020B0604030504040204" pitchFamily="34" charset="0"/>
            </a:endParaRPr>
          </a:p>
          <a:p>
            <a:pPr algn="ctr"/>
            <a:r>
              <a:rPr lang="en-US" sz="3200">
                <a:latin typeface="Verdana" panose="020B0604030504040204" pitchFamily="34" charset="0"/>
                <a:ea typeface="Verdana" panose="020B0604030504040204" pitchFamily="34" charset="0"/>
              </a:rPr>
              <a:t>Final Thoughts &amp; Questions??</a:t>
            </a:r>
            <a:endParaRPr lang="en-US" sz="3200"/>
          </a:p>
        </p:txBody>
      </p:sp>
    </p:spTree>
    <p:extLst>
      <p:ext uri="{BB962C8B-B14F-4D97-AF65-F5344CB8AC3E}">
        <p14:creationId xmlns:p14="http://schemas.microsoft.com/office/powerpoint/2010/main" val="10655375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F533B52-A58F-439B-9244-019206A01BA1}"/>
              </a:ext>
            </a:extLst>
          </p:cNvPr>
          <p:cNvSpPr/>
          <p:nvPr/>
        </p:nvSpPr>
        <p:spPr>
          <a:xfrm>
            <a:off x="4396203" y="2385321"/>
            <a:ext cx="2568059" cy="766117"/>
          </a:xfrm>
          <a:prstGeom prst="rect">
            <a:avLst/>
          </a:prstGeom>
          <a:solidFill>
            <a:srgbClr val="1F6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E8A430C5-FBE7-4886-87A3-38E14994887C}"/>
              </a:ext>
            </a:extLst>
          </p:cNvPr>
          <p:cNvSpPr txBox="1"/>
          <p:nvPr/>
        </p:nvSpPr>
        <p:spPr>
          <a:xfrm>
            <a:off x="4378026" y="2352882"/>
            <a:ext cx="2299614" cy="830997"/>
          </a:xfrm>
          <a:prstGeom prst="rect">
            <a:avLst/>
          </a:prstGeom>
          <a:noFill/>
        </p:spPr>
        <p:txBody>
          <a:bodyPr wrap="square" rtlCol="0">
            <a:spAutoFit/>
          </a:bodyPr>
          <a:lstStyle/>
          <a:p>
            <a:r>
              <a:rPr lang="en-US" sz="4800" b="1">
                <a:solidFill>
                  <a:schemeClr val="bg1"/>
                </a:solidFill>
                <a:latin typeface="Verdana" panose="020B0604030504040204" pitchFamily="34" charset="0"/>
                <a:ea typeface="Verdana" panose="020B0604030504040204" pitchFamily="34" charset="0"/>
              </a:rPr>
              <a:t>Thank</a:t>
            </a:r>
            <a:endParaRPr lang="en-US" sz="2000"/>
          </a:p>
        </p:txBody>
      </p:sp>
      <p:sp>
        <p:nvSpPr>
          <p:cNvPr id="5" name="TextBox 4">
            <a:extLst>
              <a:ext uri="{FF2B5EF4-FFF2-40B4-BE49-F238E27FC236}">
                <a16:creationId xmlns:a16="http://schemas.microsoft.com/office/drawing/2014/main" id="{D6B51118-BE0F-4708-B653-02FC59DA0C51}"/>
              </a:ext>
            </a:extLst>
          </p:cNvPr>
          <p:cNvSpPr txBox="1"/>
          <p:nvPr/>
        </p:nvSpPr>
        <p:spPr>
          <a:xfrm>
            <a:off x="3557817" y="3322540"/>
            <a:ext cx="1844693" cy="830997"/>
          </a:xfrm>
          <a:prstGeom prst="rect">
            <a:avLst/>
          </a:prstGeom>
          <a:noFill/>
        </p:spPr>
        <p:txBody>
          <a:bodyPr wrap="square" rtlCol="0">
            <a:spAutoFit/>
          </a:bodyPr>
          <a:lstStyle/>
          <a:p>
            <a:r>
              <a:rPr lang="en-US" sz="4800" b="1">
                <a:solidFill>
                  <a:schemeClr val="bg1"/>
                </a:solidFill>
                <a:latin typeface="Verdana" panose="020B0604030504040204" pitchFamily="34" charset="0"/>
                <a:ea typeface="Verdana" panose="020B0604030504040204" pitchFamily="34" charset="0"/>
              </a:rPr>
              <a:t>You.</a:t>
            </a:r>
            <a:endParaRPr lang="en-US" sz="2000"/>
          </a:p>
        </p:txBody>
      </p:sp>
      <p:sp>
        <p:nvSpPr>
          <p:cNvPr id="7" name="Rectangle 6">
            <a:extLst>
              <a:ext uri="{FF2B5EF4-FFF2-40B4-BE49-F238E27FC236}">
                <a16:creationId xmlns:a16="http://schemas.microsoft.com/office/drawing/2014/main" id="{61AB1A83-178A-4F65-9DDB-F6A2CE0E9497}"/>
              </a:ext>
            </a:extLst>
          </p:cNvPr>
          <p:cNvSpPr/>
          <p:nvPr/>
        </p:nvSpPr>
        <p:spPr>
          <a:xfrm>
            <a:off x="4405477" y="3429000"/>
            <a:ext cx="1645271" cy="766117"/>
          </a:xfrm>
          <a:prstGeom prst="rect">
            <a:avLst/>
          </a:prstGeom>
          <a:solidFill>
            <a:srgbClr val="84B2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2D3E2351-F26B-409B-A719-363DF12D2302}"/>
              </a:ext>
            </a:extLst>
          </p:cNvPr>
          <p:cNvSpPr txBox="1"/>
          <p:nvPr/>
        </p:nvSpPr>
        <p:spPr>
          <a:xfrm>
            <a:off x="4378026" y="3470580"/>
            <a:ext cx="1904816" cy="830997"/>
          </a:xfrm>
          <a:prstGeom prst="rect">
            <a:avLst/>
          </a:prstGeom>
          <a:noFill/>
        </p:spPr>
        <p:txBody>
          <a:bodyPr wrap="square" rtlCol="0">
            <a:spAutoFit/>
          </a:bodyPr>
          <a:lstStyle/>
          <a:p>
            <a:r>
              <a:rPr lang="en-US" sz="4800" b="1">
                <a:solidFill>
                  <a:schemeClr val="bg1"/>
                </a:solidFill>
                <a:latin typeface="Verdana" panose="020B0604030504040204" pitchFamily="34" charset="0"/>
                <a:ea typeface="Verdana" panose="020B0604030504040204" pitchFamily="34" charset="0"/>
              </a:rPr>
              <a:t>You.</a:t>
            </a:r>
            <a:endParaRPr lang="en-US" sz="2000"/>
          </a:p>
        </p:txBody>
      </p:sp>
    </p:spTree>
    <p:extLst>
      <p:ext uri="{BB962C8B-B14F-4D97-AF65-F5344CB8AC3E}">
        <p14:creationId xmlns:p14="http://schemas.microsoft.com/office/powerpoint/2010/main" val="3465822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70B1E10-DAB9-4A79-A57F-3EAE3B3627CE}"/>
              </a:ext>
            </a:extLst>
          </p:cNvPr>
          <p:cNvSpPr/>
          <p:nvPr/>
        </p:nvSpPr>
        <p:spPr>
          <a:xfrm>
            <a:off x="317752" y="100144"/>
            <a:ext cx="11752328" cy="947021"/>
          </a:xfrm>
          <a:prstGeom prst="rect">
            <a:avLst/>
          </a:prstGeom>
          <a:solidFill>
            <a:srgbClr val="84B2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49064AFB-1596-4279-9C5B-CF71C0FC6815}"/>
              </a:ext>
            </a:extLst>
          </p:cNvPr>
          <p:cNvSpPr txBox="1"/>
          <p:nvPr/>
        </p:nvSpPr>
        <p:spPr>
          <a:xfrm>
            <a:off x="386517" y="175043"/>
            <a:ext cx="11487731" cy="830997"/>
          </a:xfrm>
          <a:prstGeom prst="rect">
            <a:avLst/>
          </a:prstGeom>
          <a:noFill/>
        </p:spPr>
        <p:txBody>
          <a:bodyPr wrap="square" lIns="91440" tIns="45720" rIns="91440" bIns="45720" rtlCol="0" anchor="t">
            <a:spAutoFit/>
          </a:bodyPr>
          <a:lstStyle/>
          <a:p>
            <a:r>
              <a:rPr lang="en-US" sz="4800" b="1" dirty="0">
                <a:solidFill>
                  <a:schemeClr val="bg1"/>
                </a:solidFill>
                <a:latin typeface="Georgia"/>
                <a:ea typeface="Verdana"/>
              </a:rPr>
              <a:t>Full Membership Agenda</a:t>
            </a:r>
            <a:endParaRPr lang="en-US" sz="2000" dirty="0">
              <a:solidFill>
                <a:schemeClr val="bg1"/>
              </a:solidFill>
              <a:latin typeface="Georgia"/>
              <a:ea typeface="Verdana"/>
            </a:endParaRPr>
          </a:p>
        </p:txBody>
      </p:sp>
      <p:sp>
        <p:nvSpPr>
          <p:cNvPr id="4" name="TextBox 3">
            <a:extLst>
              <a:ext uri="{FF2B5EF4-FFF2-40B4-BE49-F238E27FC236}">
                <a16:creationId xmlns:a16="http://schemas.microsoft.com/office/drawing/2014/main" id="{796FCB1D-D1CE-41F7-B8F4-89A8F36500B6}"/>
              </a:ext>
            </a:extLst>
          </p:cNvPr>
          <p:cNvSpPr txBox="1"/>
          <p:nvPr/>
        </p:nvSpPr>
        <p:spPr>
          <a:xfrm>
            <a:off x="317752" y="1151193"/>
            <a:ext cx="11752328" cy="5443926"/>
          </a:xfrm>
          <a:prstGeom prst="rect">
            <a:avLst/>
          </a:prstGeom>
          <a:noFill/>
        </p:spPr>
        <p:txBody>
          <a:bodyPr wrap="square" lIns="91440" tIns="45720" rIns="91440" bIns="45720" rtlCol="0" anchor="t">
            <a:spAutoFit/>
          </a:bodyPr>
          <a:lstStyle/>
          <a:p>
            <a:pPr marL="342900" marR="0" lvl="0" indent="-342900" algn="just" fontAlgn="base">
              <a:lnSpc>
                <a:spcPct val="150000"/>
              </a:lnSpc>
              <a:spcBef>
                <a:spcPts val="0"/>
              </a:spcBef>
              <a:spcAft>
                <a:spcPts val="0"/>
              </a:spcAft>
              <a:buFont typeface="+mj-lt"/>
              <a:buAutoNum type="arabicPeriod"/>
            </a:pPr>
            <a:r>
              <a:rPr lang="en-US" sz="1800" dirty="0">
                <a:effectLst/>
                <a:latin typeface="Georgia" panose="02040502050405020303" pitchFamily="18" charset="0"/>
                <a:ea typeface="Georgia" panose="02040502050405020303" pitchFamily="18" charset="0"/>
                <a:cs typeface="Georgia" panose="02040502050405020303" pitchFamily="18" charset="0"/>
              </a:rPr>
              <a:t>Call to Order/Introductions</a:t>
            </a:r>
            <a:endParaRPr lang="en-US" sz="1800" dirty="0">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Font typeface="+mj-lt"/>
              <a:buAutoNum type="arabicPeriod"/>
            </a:pPr>
            <a:r>
              <a:rPr lang="en-US" sz="1800" dirty="0">
                <a:effectLst/>
                <a:latin typeface="Georgia" panose="02040502050405020303" pitchFamily="18" charset="0"/>
                <a:ea typeface="Georgia" panose="02040502050405020303" pitchFamily="18" charset="0"/>
                <a:cs typeface="Georgia" panose="02040502050405020303" pitchFamily="18" charset="0"/>
              </a:rPr>
              <a:t>Public Comment</a:t>
            </a:r>
            <a:endParaRPr lang="en-US" sz="1800" dirty="0">
              <a:effectLst/>
              <a:latin typeface="Times New Roman" panose="02020603050405020304" pitchFamily="18" charset="0"/>
              <a:ea typeface="Times New Roman" panose="02020603050405020304" pitchFamily="18" charset="0"/>
            </a:endParaRPr>
          </a:p>
          <a:p>
            <a:pPr marL="342900" marR="0" lvl="0" indent="-342900" algn="just">
              <a:lnSpc>
                <a:spcPct val="150000"/>
              </a:lnSpc>
              <a:spcBef>
                <a:spcPts val="0"/>
              </a:spcBef>
              <a:spcAft>
                <a:spcPts val="0"/>
              </a:spcAft>
              <a:buFont typeface="+mj-lt"/>
              <a:buAutoNum type="arabicPeriod"/>
            </a:pPr>
            <a:r>
              <a:rPr lang="en-US" sz="1800" dirty="0">
                <a:effectLst/>
                <a:latin typeface="Georgia"/>
                <a:ea typeface="Georgia" panose="02040502050405020303" pitchFamily="18" charset="0"/>
                <a:cs typeface="Georgia" panose="02040502050405020303" pitchFamily="18" charset="0"/>
              </a:rPr>
              <a:t>Approval of September 18, </a:t>
            </a:r>
            <a:r>
              <a:rPr lang="en-US" dirty="0">
                <a:latin typeface="Georgia"/>
                <a:ea typeface="Georgia" panose="02040502050405020303" pitchFamily="18" charset="0"/>
                <a:cs typeface="Georgia" panose="02040502050405020303" pitchFamily="18" charset="0"/>
              </a:rPr>
              <a:t>2023,</a:t>
            </a:r>
            <a:r>
              <a:rPr lang="en-US" sz="1800" dirty="0">
                <a:effectLst/>
                <a:latin typeface="Georgia"/>
                <a:ea typeface="Georgia" panose="02040502050405020303" pitchFamily="18" charset="0"/>
                <a:cs typeface="Georgia" panose="02040502050405020303" pitchFamily="18" charset="0"/>
              </a:rPr>
              <a:t> Minutes</a:t>
            </a:r>
            <a:endParaRPr lang="en-US" sz="1800" dirty="0">
              <a:effectLst/>
              <a:latin typeface="Georgia"/>
              <a:ea typeface="Times New Roman" panose="02020603050405020304" pitchFamily="18" charset="0"/>
            </a:endParaRPr>
          </a:p>
          <a:p>
            <a:pPr marL="342900" marR="0" lvl="0" indent="-342900" algn="just">
              <a:lnSpc>
                <a:spcPct val="150000"/>
              </a:lnSpc>
              <a:spcBef>
                <a:spcPts val="0"/>
              </a:spcBef>
              <a:spcAft>
                <a:spcPts val="0"/>
              </a:spcAft>
              <a:buFont typeface="+mj-lt"/>
              <a:buAutoNum type="arabicPeriod"/>
            </a:pPr>
            <a:r>
              <a:rPr lang="en-US" sz="1800" dirty="0">
                <a:effectLst/>
                <a:latin typeface="Georgia" panose="02040502050405020303" pitchFamily="18" charset="0"/>
                <a:ea typeface="Georgia" panose="02040502050405020303" pitchFamily="18" charset="0"/>
                <a:cs typeface="Georgia" panose="02040502050405020303" pitchFamily="18" charset="0"/>
              </a:rPr>
              <a:t>CCSWA Chair Report</a:t>
            </a:r>
            <a:endParaRPr lang="en-US" sz="1800" dirty="0">
              <a:effectLst/>
              <a:latin typeface="Times New Roman" panose="02020603050405020304" pitchFamily="18" charset="0"/>
              <a:ea typeface="Times New Roman" panose="02020603050405020304" pitchFamily="18" charset="0"/>
            </a:endParaRPr>
          </a:p>
          <a:p>
            <a:pPr marL="342900" marR="0" lvl="0" indent="-342900" algn="just">
              <a:lnSpc>
                <a:spcPct val="150000"/>
              </a:lnSpc>
              <a:spcBef>
                <a:spcPts val="0"/>
              </a:spcBef>
              <a:spcAft>
                <a:spcPts val="0"/>
              </a:spcAft>
              <a:buFont typeface="+mj-lt"/>
              <a:buAutoNum type="arabicPeriod"/>
            </a:pPr>
            <a:r>
              <a:rPr lang="en-US" sz="1800" dirty="0">
                <a:effectLst/>
                <a:latin typeface="Georgia" panose="02040502050405020303" pitchFamily="18" charset="0"/>
                <a:ea typeface="Georgia" panose="02040502050405020303" pitchFamily="18" charset="0"/>
                <a:cs typeface="Georgia" panose="02040502050405020303" pitchFamily="18" charset="0"/>
              </a:rPr>
              <a:t>CRCOG Staff Reports</a:t>
            </a:r>
            <a:endParaRPr lang="en-US" sz="1800" dirty="0">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Font typeface="+mj-lt"/>
              <a:buAutoNum type="arabicPeriod"/>
            </a:pPr>
            <a:r>
              <a:rPr lang="en-US" sz="1800" dirty="0">
                <a:effectLst/>
                <a:latin typeface="Georgia" panose="02040502050405020303" pitchFamily="18" charset="0"/>
                <a:ea typeface="Georgia" panose="02040502050405020303" pitchFamily="18" charset="0"/>
                <a:cs typeface="Georgia" panose="02040502050405020303" pitchFamily="18" charset="0"/>
              </a:rPr>
              <a:t>Election of Executive Committee </a:t>
            </a:r>
            <a:endParaRPr lang="en-US" sz="1800" dirty="0">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Font typeface="+mj-lt"/>
              <a:buAutoNum type="arabicPeriod"/>
            </a:pPr>
            <a:r>
              <a:rPr lang="en-US" sz="1800" dirty="0">
                <a:effectLst/>
                <a:latin typeface="Georgia" panose="02040502050405020303" pitchFamily="18" charset="0"/>
                <a:ea typeface="Georgia" panose="02040502050405020303" pitchFamily="18" charset="0"/>
                <a:cs typeface="Georgia" panose="02040502050405020303" pitchFamily="18" charset="0"/>
              </a:rPr>
              <a:t>Election of Officers </a:t>
            </a:r>
            <a:endParaRPr lang="en-US" sz="1800" dirty="0">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Font typeface="+mj-lt"/>
              <a:buAutoNum type="arabicPeriod"/>
            </a:pPr>
            <a:r>
              <a:rPr lang="en-US" sz="1800" dirty="0">
                <a:effectLst/>
                <a:latin typeface="Georgia" panose="02040502050405020303" pitchFamily="18" charset="0"/>
                <a:ea typeface="Georgia" panose="02040502050405020303" pitchFamily="18" charset="0"/>
                <a:cs typeface="Georgia" panose="02040502050405020303" pitchFamily="18" charset="0"/>
              </a:rPr>
              <a:t>Appointment of Non-Elected Solid Waste Tonnage Representative and Recycling Representative </a:t>
            </a:r>
            <a:endParaRPr lang="en-US" sz="1800" dirty="0">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Font typeface="+mj-lt"/>
              <a:buAutoNum type="arabicPeriod"/>
            </a:pPr>
            <a:r>
              <a:rPr lang="en-US" sz="1800" dirty="0">
                <a:effectLst/>
                <a:latin typeface="Georgia" panose="02040502050405020303" pitchFamily="18" charset="0"/>
                <a:ea typeface="Georgia" panose="02040502050405020303" pitchFamily="18" charset="0"/>
                <a:cs typeface="Georgia" panose="02040502050405020303" pitchFamily="18" charset="0"/>
              </a:rPr>
              <a:t>Appointment of Finance Committee Member – Michael Manfre (Glastonbury)</a:t>
            </a:r>
            <a:endParaRPr lang="en-US" sz="1800" dirty="0">
              <a:effectLst/>
              <a:latin typeface="Times New Roman" panose="02020603050405020304" pitchFamily="18" charset="0"/>
              <a:ea typeface="Times New Roman" panose="02020603050405020304" pitchFamily="18" charset="0"/>
            </a:endParaRPr>
          </a:p>
          <a:p>
            <a:pPr marL="342900" marR="0" lvl="0" indent="-342900" algn="just">
              <a:lnSpc>
                <a:spcPct val="150000"/>
              </a:lnSpc>
              <a:spcBef>
                <a:spcPts val="0"/>
              </a:spcBef>
              <a:spcAft>
                <a:spcPts val="0"/>
              </a:spcAft>
              <a:buFont typeface="+mj-lt"/>
              <a:buAutoNum type="arabicPeriod"/>
            </a:pPr>
            <a:r>
              <a:rPr lang="en-US" sz="1800" dirty="0">
                <a:effectLst/>
                <a:latin typeface="Georgia" panose="02040502050405020303" pitchFamily="18" charset="0"/>
                <a:ea typeface="Georgia" panose="02040502050405020303" pitchFamily="18" charset="0"/>
                <a:cs typeface="Georgia" panose="02040502050405020303" pitchFamily="18" charset="0"/>
              </a:rPr>
              <a:t>Bylaw and Ordinance reading/discussion/approval</a:t>
            </a:r>
            <a:endParaRPr lang="en-US" sz="1800" dirty="0">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Font typeface="+mj-lt"/>
              <a:buAutoNum type="arabicPeriod"/>
            </a:pPr>
            <a:r>
              <a:rPr lang="en-US" sz="1800" dirty="0">
                <a:effectLst/>
                <a:latin typeface="Georgia" panose="02040502050405020303" pitchFamily="18" charset="0"/>
                <a:ea typeface="Georgia" panose="02040502050405020303" pitchFamily="18" charset="0"/>
                <a:cs typeface="Georgia" panose="02040502050405020303" pitchFamily="18" charset="0"/>
              </a:rPr>
              <a:t>2024 CCSWA Meeting Schedule (Executive Committee and Full Membership) </a:t>
            </a:r>
            <a:endParaRPr lang="en-US" sz="1800" dirty="0">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Font typeface="+mj-lt"/>
              <a:buAutoNum type="arabicPeriod"/>
            </a:pPr>
            <a:r>
              <a:rPr lang="en-US" sz="1800" dirty="0">
                <a:effectLst/>
                <a:latin typeface="Georgia" panose="02040502050405020303" pitchFamily="18" charset="0"/>
                <a:ea typeface="Georgia" panose="02040502050405020303" pitchFamily="18" charset="0"/>
                <a:cs typeface="Georgia" panose="02040502050405020303" pitchFamily="18" charset="0"/>
              </a:rPr>
              <a:t>Next Steps</a:t>
            </a:r>
            <a:endParaRPr lang="en-US" sz="1800" dirty="0">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Font typeface="+mj-lt"/>
              <a:buAutoNum type="arabicPeriod"/>
            </a:pPr>
            <a:r>
              <a:rPr lang="en-US" sz="1800" dirty="0">
                <a:effectLst/>
                <a:latin typeface="Georgia" panose="02040502050405020303" pitchFamily="18" charset="0"/>
                <a:ea typeface="Georgia" panose="02040502050405020303" pitchFamily="18" charset="0"/>
                <a:cs typeface="Georgia" panose="02040502050405020303" pitchFamily="18" charset="0"/>
              </a:rPr>
              <a:t>Adjournment</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8355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7073C-1D3C-C819-AC92-EDCC335D945F}"/>
              </a:ext>
            </a:extLst>
          </p:cNvPr>
          <p:cNvSpPr>
            <a:spLocks noGrp="1"/>
          </p:cNvSpPr>
          <p:nvPr>
            <p:ph type="title"/>
          </p:nvPr>
        </p:nvSpPr>
        <p:spPr>
          <a:xfrm>
            <a:off x="471340" y="424206"/>
            <a:ext cx="11481848" cy="980388"/>
          </a:xfrm>
          <a:solidFill>
            <a:srgbClr val="84B2B3"/>
          </a:solidFill>
        </p:spPr>
        <p:txBody>
          <a:bodyPr/>
          <a:lstStyle/>
          <a:p>
            <a:r>
              <a:rPr lang="en-US" b="1" dirty="0">
                <a:solidFill>
                  <a:schemeClr val="bg1"/>
                </a:solidFill>
                <a:latin typeface="Georgia" panose="02040502050405020303" pitchFamily="18" charset="0"/>
              </a:rPr>
              <a:t>1.	Call to Order/Introductions</a:t>
            </a:r>
          </a:p>
        </p:txBody>
      </p:sp>
      <p:sp>
        <p:nvSpPr>
          <p:cNvPr id="3" name="Content Placeholder 2">
            <a:extLst>
              <a:ext uri="{FF2B5EF4-FFF2-40B4-BE49-F238E27FC236}">
                <a16:creationId xmlns:a16="http://schemas.microsoft.com/office/drawing/2014/main" id="{84AC843B-86C9-6C7F-52FC-2B2465C2154F}"/>
              </a:ext>
            </a:extLst>
          </p:cNvPr>
          <p:cNvSpPr>
            <a:spLocks noGrp="1"/>
          </p:cNvSpPr>
          <p:nvPr>
            <p:ph idx="1"/>
          </p:nvPr>
        </p:nvSpPr>
        <p:spPr>
          <a:xfrm>
            <a:off x="8077985" y="7834964"/>
            <a:ext cx="122739" cy="698700"/>
          </a:xfrm>
        </p:spPr>
        <p:txBody>
          <a:bodyPr/>
          <a:lstStyle/>
          <a:p>
            <a:endParaRPr lang="en-US" dirty="0"/>
          </a:p>
        </p:txBody>
      </p:sp>
    </p:spTree>
    <p:extLst>
      <p:ext uri="{BB962C8B-B14F-4D97-AF65-F5344CB8AC3E}">
        <p14:creationId xmlns:p14="http://schemas.microsoft.com/office/powerpoint/2010/main" val="1064063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85C8B-92EC-E1C0-A975-01A8F3AD8820}"/>
              </a:ext>
            </a:extLst>
          </p:cNvPr>
          <p:cNvSpPr>
            <a:spLocks noGrp="1"/>
          </p:cNvSpPr>
          <p:nvPr>
            <p:ph type="title"/>
          </p:nvPr>
        </p:nvSpPr>
        <p:spPr>
          <a:xfrm>
            <a:off x="527901" y="365125"/>
            <a:ext cx="10963373" cy="1325563"/>
          </a:xfrm>
          <a:solidFill>
            <a:srgbClr val="84B2B3"/>
          </a:solidFill>
        </p:spPr>
        <p:txBody>
          <a:bodyPr/>
          <a:lstStyle/>
          <a:p>
            <a:r>
              <a:rPr lang="en-US" b="1" dirty="0">
                <a:solidFill>
                  <a:schemeClr val="bg1"/>
                </a:solidFill>
                <a:latin typeface="Georgia" panose="02040502050405020303" pitchFamily="18" charset="0"/>
              </a:rPr>
              <a:t>2.  Public Comment</a:t>
            </a:r>
          </a:p>
        </p:txBody>
      </p:sp>
      <p:sp>
        <p:nvSpPr>
          <p:cNvPr id="3" name="Content Placeholder 2">
            <a:extLst>
              <a:ext uri="{FF2B5EF4-FFF2-40B4-BE49-F238E27FC236}">
                <a16:creationId xmlns:a16="http://schemas.microsoft.com/office/drawing/2014/main" id="{79FFA00A-8903-B73F-19C9-0D0F26FD58B7}"/>
              </a:ext>
            </a:extLst>
          </p:cNvPr>
          <p:cNvSpPr>
            <a:spLocks noGrp="1"/>
          </p:cNvSpPr>
          <p:nvPr>
            <p:ph idx="1"/>
          </p:nvPr>
        </p:nvSpPr>
        <p:spPr>
          <a:xfrm>
            <a:off x="10586301" y="7268065"/>
            <a:ext cx="113122" cy="150829"/>
          </a:xfrm>
        </p:spPr>
        <p:txBody>
          <a:bodyPr>
            <a:normAutofit fontScale="25000" lnSpcReduction="20000"/>
          </a:bodyPr>
          <a:lstStyle/>
          <a:p>
            <a:endParaRPr lang="en-US" dirty="0"/>
          </a:p>
        </p:txBody>
      </p:sp>
    </p:spTree>
    <p:extLst>
      <p:ext uri="{BB962C8B-B14F-4D97-AF65-F5344CB8AC3E}">
        <p14:creationId xmlns:p14="http://schemas.microsoft.com/office/powerpoint/2010/main" val="1764866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71A95-E066-6F02-DDA7-729341A68690}"/>
              </a:ext>
            </a:extLst>
          </p:cNvPr>
          <p:cNvSpPr>
            <a:spLocks noGrp="1"/>
          </p:cNvSpPr>
          <p:nvPr>
            <p:ph type="title"/>
          </p:nvPr>
        </p:nvSpPr>
        <p:spPr>
          <a:xfrm>
            <a:off x="414779" y="393405"/>
            <a:ext cx="11113024" cy="945201"/>
          </a:xfrm>
          <a:solidFill>
            <a:srgbClr val="84B2B3"/>
          </a:solidFill>
        </p:spPr>
        <p:txBody>
          <a:bodyPr>
            <a:normAutofit/>
          </a:bodyPr>
          <a:lstStyle/>
          <a:p>
            <a:r>
              <a:rPr lang="en-US" sz="3000" b="1" dirty="0">
                <a:solidFill>
                  <a:schemeClr val="bg1"/>
                </a:solidFill>
                <a:latin typeface="Georgia" panose="02040502050405020303" pitchFamily="18" charset="0"/>
                <a:ea typeface="Verdana" panose="020B0604030504040204" pitchFamily="34" charset="0"/>
              </a:rPr>
              <a:t>3.  Approval of 09/18/23 Full Membership Minutes</a:t>
            </a:r>
          </a:p>
        </p:txBody>
      </p:sp>
      <p:sp>
        <p:nvSpPr>
          <p:cNvPr id="3" name="Content Placeholder 2">
            <a:extLst>
              <a:ext uri="{FF2B5EF4-FFF2-40B4-BE49-F238E27FC236}">
                <a16:creationId xmlns:a16="http://schemas.microsoft.com/office/drawing/2014/main" id="{F5D354B6-4613-5133-463E-AD8DED2D11BF}"/>
              </a:ext>
            </a:extLst>
          </p:cNvPr>
          <p:cNvSpPr>
            <a:spLocks noGrp="1"/>
          </p:cNvSpPr>
          <p:nvPr>
            <p:ph idx="1"/>
          </p:nvPr>
        </p:nvSpPr>
        <p:spPr>
          <a:xfrm>
            <a:off x="838200" y="1489435"/>
            <a:ext cx="10515600" cy="4687528"/>
          </a:xfrm>
        </p:spPr>
        <p:txBody>
          <a:bodyPr>
            <a:normAutofit fontScale="47500" lnSpcReduction="20000"/>
          </a:bodyPr>
          <a:lstStyle/>
          <a:p>
            <a:pPr marL="0" marR="0" indent="0" algn="ctr">
              <a:lnSpc>
                <a:spcPct val="120000"/>
              </a:lnSpc>
              <a:spcBef>
                <a:spcPts val="0"/>
              </a:spcBef>
              <a:buNone/>
            </a:pPr>
            <a:r>
              <a:rPr lang="en-US" sz="1800" b="1" dirty="0">
                <a:effectLst/>
                <a:latin typeface="Georgia" panose="02040502050405020303" pitchFamily="18" charset="0"/>
                <a:ea typeface="Georgia Pro" panose="02040502050405020303" pitchFamily="18" charset="0"/>
                <a:cs typeface="Times New Roman" panose="02020603050405020304" pitchFamily="18" charset="0"/>
              </a:rPr>
              <a:t>Central CT Solid Waste Authority (CCSWA) Minutes</a:t>
            </a:r>
            <a:endParaRPr lang="en-US" sz="1800" dirty="0">
              <a:effectLst/>
              <a:latin typeface="Georgia Pro" panose="02040502050405020303" pitchFamily="18" charset="0"/>
              <a:ea typeface="Georgia Pro" panose="02040502050405020303" pitchFamily="18" charset="0"/>
              <a:cs typeface="Times New Roman" panose="02020603050405020304" pitchFamily="18" charset="0"/>
            </a:endParaRPr>
          </a:p>
          <a:p>
            <a:pPr marL="0" marR="0" indent="0" algn="ctr">
              <a:lnSpc>
                <a:spcPct val="120000"/>
              </a:lnSpc>
              <a:spcBef>
                <a:spcPts val="0"/>
              </a:spcBef>
              <a:buNone/>
            </a:pPr>
            <a:r>
              <a:rPr lang="en-US" sz="1800" b="1" dirty="0">
                <a:effectLst/>
                <a:latin typeface="Georgia" panose="02040502050405020303" pitchFamily="18" charset="0"/>
                <a:ea typeface="Georgia Pro" panose="02040502050405020303" pitchFamily="18" charset="0"/>
                <a:cs typeface="Times New Roman" panose="02020603050405020304" pitchFamily="18" charset="0"/>
              </a:rPr>
              <a:t>Full Membership Meeting</a:t>
            </a:r>
            <a:endParaRPr lang="en-US" sz="1800" dirty="0">
              <a:effectLst/>
              <a:latin typeface="Georgia Pro" panose="02040502050405020303" pitchFamily="18" charset="0"/>
              <a:ea typeface="Georgia Pro" panose="02040502050405020303" pitchFamily="18" charset="0"/>
              <a:cs typeface="Times New Roman" panose="02020603050405020304" pitchFamily="18" charset="0"/>
            </a:endParaRPr>
          </a:p>
          <a:p>
            <a:pPr marL="0" marR="0" indent="0" algn="ctr">
              <a:lnSpc>
                <a:spcPct val="120000"/>
              </a:lnSpc>
              <a:spcBef>
                <a:spcPts val="0"/>
              </a:spcBef>
              <a:buNone/>
            </a:pPr>
            <a:r>
              <a:rPr lang="en-US" sz="1800" b="1" dirty="0">
                <a:effectLst/>
                <a:latin typeface="Georgia" panose="02040502050405020303" pitchFamily="18" charset="0"/>
                <a:ea typeface="Georgia Pro" panose="02040502050405020303" pitchFamily="18" charset="0"/>
                <a:cs typeface="Times New Roman" panose="02020603050405020304" pitchFamily="18" charset="0"/>
              </a:rPr>
              <a:t>Monday, September 18, 2023</a:t>
            </a:r>
            <a:endParaRPr lang="en-US" sz="1800" dirty="0">
              <a:effectLst/>
              <a:latin typeface="Georgia Pro" panose="02040502050405020303" pitchFamily="18" charset="0"/>
              <a:ea typeface="Georgia Pro" panose="02040502050405020303" pitchFamily="18" charset="0"/>
              <a:cs typeface="Times New Roman" panose="02020603050405020304" pitchFamily="18" charset="0"/>
            </a:endParaRPr>
          </a:p>
          <a:p>
            <a:pPr marL="0" marR="0" indent="0" algn="ctr">
              <a:lnSpc>
                <a:spcPct val="120000"/>
              </a:lnSpc>
              <a:spcBef>
                <a:spcPts val="0"/>
              </a:spcBef>
              <a:buNone/>
            </a:pPr>
            <a:r>
              <a:rPr lang="en-US" sz="1800" b="1" dirty="0">
                <a:effectLst/>
                <a:latin typeface="Georgia" panose="02040502050405020303" pitchFamily="18" charset="0"/>
                <a:ea typeface="Georgia Pro" panose="02040502050405020303" pitchFamily="18" charset="0"/>
                <a:cs typeface="Times New Roman" panose="02020603050405020304" pitchFamily="18" charset="0"/>
              </a:rPr>
              <a:t>2:00 p.m. EST</a:t>
            </a:r>
          </a:p>
          <a:p>
            <a:pPr marL="0" marR="0" indent="0">
              <a:lnSpc>
                <a:spcPct val="107000"/>
              </a:lnSpc>
              <a:spcBef>
                <a:spcPts val="0"/>
              </a:spcBef>
              <a:spcAft>
                <a:spcPts val="800"/>
              </a:spcAft>
              <a:buNone/>
            </a:pPr>
            <a:r>
              <a:rPr lang="en-US" sz="1800" b="1" dirty="0">
                <a:effectLst/>
                <a:latin typeface="Georgia" panose="02040502050405020303" pitchFamily="18" charset="0"/>
                <a:ea typeface="Georgia Pro" panose="02040502050405020303" pitchFamily="18" charset="0"/>
                <a:cs typeface="Times New Roman" panose="02020603050405020304" pitchFamily="18" charset="0"/>
              </a:rPr>
              <a:t>Members and Designees</a:t>
            </a:r>
            <a:endParaRPr lang="en-US" sz="1800" dirty="0">
              <a:effectLst/>
              <a:latin typeface="Georgia Pro" panose="02040502050405020303" pitchFamily="18" charset="0"/>
              <a:ea typeface="Georgia Pro" panose="02040502050405020303" pitchFamily="18" charset="0"/>
              <a:cs typeface="Times New Roman" panose="02020603050405020304" pitchFamily="18" charset="0"/>
            </a:endParaRPr>
          </a:p>
          <a:p>
            <a:pPr marL="0" marR="0">
              <a:lnSpc>
                <a:spcPct val="107000"/>
              </a:lnSpc>
              <a:spcBef>
                <a:spcPts val="0"/>
              </a:spcBef>
              <a:spcAft>
                <a:spcPts val="0"/>
              </a:spcAft>
            </a:pPr>
            <a:r>
              <a:rPr lang="en-US" sz="1800" dirty="0">
                <a:effectLst/>
                <a:latin typeface="Georgia" panose="02040502050405020303" pitchFamily="18" charset="0"/>
                <a:ea typeface="Georgia Pro" panose="02040502050405020303" pitchFamily="18" charset="0"/>
                <a:cs typeface="Times New Roman" panose="02020603050405020304" pitchFamily="18" charset="0"/>
              </a:rPr>
              <a:t>Brandon Robertson		Avon Town Manager</a:t>
            </a:r>
            <a:endParaRPr lang="en-US" sz="1800" dirty="0">
              <a:effectLst/>
              <a:latin typeface="Georgia Pro" panose="02040502050405020303" pitchFamily="18" charset="0"/>
              <a:ea typeface="Georgia Pro" panose="02040502050405020303" pitchFamily="18" charset="0"/>
              <a:cs typeface="Times New Roman" panose="02020603050405020304" pitchFamily="18" charset="0"/>
            </a:endParaRPr>
          </a:p>
          <a:p>
            <a:pPr marL="0" marR="0">
              <a:lnSpc>
                <a:spcPct val="107000"/>
              </a:lnSpc>
              <a:spcBef>
                <a:spcPts val="0"/>
              </a:spcBef>
              <a:spcAft>
                <a:spcPts val="0"/>
              </a:spcAft>
            </a:pPr>
            <a:r>
              <a:rPr lang="en-US" sz="1800" dirty="0">
                <a:effectLst/>
                <a:latin typeface="Georgia" panose="02040502050405020303" pitchFamily="18" charset="0"/>
                <a:ea typeface="Georgia Pro" panose="02040502050405020303" pitchFamily="18" charset="0"/>
                <a:cs typeface="Times New Roman" panose="02020603050405020304" pitchFamily="18" charset="0"/>
              </a:rPr>
              <a:t>Steve Hall			Bloomfield Selectman</a:t>
            </a:r>
            <a:endParaRPr lang="en-US" sz="1800" dirty="0">
              <a:effectLst/>
              <a:latin typeface="Georgia Pro" panose="02040502050405020303" pitchFamily="18" charset="0"/>
              <a:ea typeface="Georgia Pro" panose="02040502050405020303" pitchFamily="18" charset="0"/>
              <a:cs typeface="Times New Roman" panose="02020603050405020304" pitchFamily="18" charset="0"/>
            </a:endParaRPr>
          </a:p>
          <a:p>
            <a:pPr marL="0" marR="0">
              <a:lnSpc>
                <a:spcPct val="107000"/>
              </a:lnSpc>
              <a:spcBef>
                <a:spcPts val="0"/>
              </a:spcBef>
              <a:spcAft>
                <a:spcPts val="0"/>
              </a:spcAft>
            </a:pPr>
            <a:r>
              <a:rPr lang="en-US" sz="1800" dirty="0">
                <a:effectLst/>
                <a:latin typeface="Georgia" panose="02040502050405020303" pitchFamily="18" charset="0"/>
                <a:ea typeface="Georgia Pro" panose="02040502050405020303" pitchFamily="18" charset="0"/>
                <a:cs typeface="Times New Roman" panose="02020603050405020304" pitchFamily="18" charset="0"/>
              </a:rPr>
              <a:t>Daniel Carter			Bloomfield Public Works</a:t>
            </a:r>
            <a:endParaRPr lang="en-US" sz="1800" dirty="0">
              <a:effectLst/>
              <a:latin typeface="Georgia Pro" panose="02040502050405020303" pitchFamily="18" charset="0"/>
              <a:ea typeface="Georgia Pro" panose="02040502050405020303" pitchFamily="18" charset="0"/>
              <a:cs typeface="Times New Roman" panose="02020603050405020304" pitchFamily="18" charset="0"/>
            </a:endParaRPr>
          </a:p>
          <a:p>
            <a:pPr marL="0" marR="0">
              <a:lnSpc>
                <a:spcPct val="107000"/>
              </a:lnSpc>
              <a:spcBef>
                <a:spcPts val="0"/>
              </a:spcBef>
              <a:spcAft>
                <a:spcPts val="0"/>
              </a:spcAft>
            </a:pPr>
            <a:r>
              <a:rPr lang="en-US" sz="1800" dirty="0">
                <a:effectLst/>
                <a:latin typeface="Georgia" panose="02040502050405020303" pitchFamily="18" charset="0"/>
                <a:ea typeface="Georgia Pro" panose="02040502050405020303" pitchFamily="18" charset="0"/>
                <a:cs typeface="Times New Roman" panose="02020603050405020304" pitchFamily="18" charset="0"/>
              </a:rPr>
              <a:t>Louis Spina			Cromwell Public Works</a:t>
            </a:r>
            <a:endParaRPr lang="en-US" sz="1800" dirty="0">
              <a:effectLst/>
              <a:latin typeface="Georgia Pro" panose="02040502050405020303" pitchFamily="18" charset="0"/>
              <a:ea typeface="Georgia Pro" panose="02040502050405020303" pitchFamily="18" charset="0"/>
              <a:cs typeface="Times New Roman" panose="02020603050405020304" pitchFamily="18" charset="0"/>
            </a:endParaRPr>
          </a:p>
          <a:p>
            <a:pPr marL="0" marR="0">
              <a:lnSpc>
                <a:spcPct val="107000"/>
              </a:lnSpc>
              <a:spcBef>
                <a:spcPts val="0"/>
              </a:spcBef>
              <a:spcAft>
                <a:spcPts val="0"/>
              </a:spcAft>
            </a:pPr>
            <a:r>
              <a:rPr lang="en-US" sz="1800" dirty="0">
                <a:effectLst/>
                <a:latin typeface="Georgia" panose="02040502050405020303" pitchFamily="18" charset="0"/>
                <a:ea typeface="Georgia Pro" panose="02040502050405020303" pitchFamily="18" charset="0"/>
                <a:cs typeface="Times New Roman" panose="02020603050405020304" pitchFamily="18" charset="0"/>
              </a:rPr>
              <a:t>Eden Wimpfheimer		East Granby First Selectwoman</a:t>
            </a:r>
            <a:endParaRPr lang="en-US" sz="1800" dirty="0">
              <a:effectLst/>
              <a:latin typeface="Georgia Pro" panose="02040502050405020303" pitchFamily="18" charset="0"/>
              <a:ea typeface="Georgia Pro" panose="02040502050405020303" pitchFamily="18" charset="0"/>
              <a:cs typeface="Times New Roman" panose="02020603050405020304" pitchFamily="18" charset="0"/>
            </a:endParaRPr>
          </a:p>
          <a:p>
            <a:pPr marL="0" marR="0">
              <a:lnSpc>
                <a:spcPct val="107000"/>
              </a:lnSpc>
              <a:spcBef>
                <a:spcPts val="0"/>
              </a:spcBef>
              <a:spcAft>
                <a:spcPts val="0"/>
              </a:spcAft>
            </a:pPr>
            <a:r>
              <a:rPr lang="en-US" sz="1800" dirty="0">
                <a:effectLst/>
                <a:latin typeface="Georgia" panose="02040502050405020303" pitchFamily="18" charset="0"/>
                <a:ea typeface="Georgia Pro" panose="02040502050405020303" pitchFamily="18" charset="0"/>
                <a:cs typeface="Times New Roman" panose="02020603050405020304" pitchFamily="18" charset="0"/>
              </a:rPr>
              <a:t>Steve Hall			East Granby Selectman</a:t>
            </a:r>
            <a:endParaRPr lang="en-US" sz="1800" dirty="0">
              <a:effectLst/>
              <a:latin typeface="Georgia Pro" panose="02040502050405020303" pitchFamily="18" charset="0"/>
              <a:ea typeface="Georgia Pro" panose="02040502050405020303" pitchFamily="18" charset="0"/>
              <a:cs typeface="Times New Roman" panose="02020603050405020304" pitchFamily="18" charset="0"/>
            </a:endParaRPr>
          </a:p>
          <a:p>
            <a:pPr marL="0" marR="0">
              <a:lnSpc>
                <a:spcPct val="107000"/>
              </a:lnSpc>
              <a:spcBef>
                <a:spcPts val="0"/>
              </a:spcBef>
              <a:spcAft>
                <a:spcPts val="0"/>
              </a:spcAft>
            </a:pPr>
            <a:r>
              <a:rPr lang="en-US" sz="1800" dirty="0">
                <a:effectLst/>
                <a:latin typeface="Georgia" panose="02040502050405020303" pitchFamily="18" charset="0"/>
                <a:ea typeface="Georgia Pro" panose="02040502050405020303" pitchFamily="18" charset="0"/>
                <a:cs typeface="Times New Roman" panose="02020603050405020304" pitchFamily="18" charset="0"/>
              </a:rPr>
              <a:t>Donald Nunes		Enfield Public Works</a:t>
            </a:r>
            <a:endParaRPr lang="en-US" sz="1800" dirty="0">
              <a:effectLst/>
              <a:latin typeface="Georgia Pro" panose="02040502050405020303" pitchFamily="18" charset="0"/>
              <a:ea typeface="Georgia Pro" panose="02040502050405020303" pitchFamily="18" charset="0"/>
              <a:cs typeface="Times New Roman" panose="02020603050405020304" pitchFamily="18" charset="0"/>
            </a:endParaRPr>
          </a:p>
          <a:p>
            <a:pPr marL="0" marR="0">
              <a:lnSpc>
                <a:spcPct val="107000"/>
              </a:lnSpc>
              <a:spcBef>
                <a:spcPts val="0"/>
              </a:spcBef>
              <a:spcAft>
                <a:spcPts val="0"/>
              </a:spcAft>
            </a:pPr>
            <a:r>
              <a:rPr lang="en-US" sz="1800" dirty="0">
                <a:effectLst/>
                <a:latin typeface="Georgia" panose="02040502050405020303" pitchFamily="18" charset="0"/>
                <a:ea typeface="Georgia Pro" panose="02040502050405020303" pitchFamily="18" charset="0"/>
                <a:cs typeface="Times New Roman" panose="02020603050405020304" pitchFamily="18" charset="0"/>
              </a:rPr>
              <a:t>Kathleen Blonski		Farmington Town Manager</a:t>
            </a:r>
            <a:endParaRPr lang="en-US" sz="1800" dirty="0">
              <a:effectLst/>
              <a:latin typeface="Georgia Pro" panose="02040502050405020303" pitchFamily="18" charset="0"/>
              <a:ea typeface="Georgia Pro" panose="02040502050405020303" pitchFamily="18" charset="0"/>
              <a:cs typeface="Times New Roman" panose="02020603050405020304" pitchFamily="18" charset="0"/>
            </a:endParaRPr>
          </a:p>
          <a:p>
            <a:pPr marL="0" marR="0">
              <a:lnSpc>
                <a:spcPct val="107000"/>
              </a:lnSpc>
              <a:spcBef>
                <a:spcPts val="0"/>
              </a:spcBef>
              <a:spcAft>
                <a:spcPts val="0"/>
              </a:spcAft>
            </a:pPr>
            <a:r>
              <a:rPr lang="en-US" sz="1800" dirty="0">
                <a:effectLst/>
                <a:latin typeface="Georgia" panose="02040502050405020303" pitchFamily="18" charset="0"/>
                <a:ea typeface="Georgia Pro" panose="02040502050405020303" pitchFamily="18" charset="0"/>
                <a:cs typeface="Times New Roman" panose="02020603050405020304" pitchFamily="18" charset="0"/>
              </a:rPr>
              <a:t>Russ Arnold			Farmington Public Works</a:t>
            </a:r>
            <a:endParaRPr lang="en-US" sz="1800" dirty="0">
              <a:effectLst/>
              <a:latin typeface="Georgia Pro" panose="02040502050405020303" pitchFamily="18" charset="0"/>
              <a:ea typeface="Georgia Pro" panose="02040502050405020303" pitchFamily="18" charset="0"/>
              <a:cs typeface="Times New Roman" panose="02020603050405020304" pitchFamily="18" charset="0"/>
            </a:endParaRPr>
          </a:p>
          <a:p>
            <a:pPr marL="0" marR="0">
              <a:lnSpc>
                <a:spcPct val="107000"/>
              </a:lnSpc>
              <a:spcBef>
                <a:spcPts val="0"/>
              </a:spcBef>
              <a:spcAft>
                <a:spcPts val="0"/>
              </a:spcAft>
            </a:pPr>
            <a:r>
              <a:rPr lang="en-US" sz="1800" dirty="0">
                <a:effectLst/>
                <a:latin typeface="Georgia" panose="02040502050405020303" pitchFamily="18" charset="0"/>
                <a:ea typeface="Georgia Pro" panose="02040502050405020303" pitchFamily="18" charset="0"/>
                <a:cs typeface="Times New Roman" panose="02020603050405020304" pitchFamily="18" charset="0"/>
              </a:rPr>
              <a:t>Kirk Severance		Granby Public Works</a:t>
            </a:r>
            <a:endParaRPr lang="en-US" sz="1800" dirty="0">
              <a:effectLst/>
              <a:latin typeface="Georgia Pro" panose="02040502050405020303" pitchFamily="18" charset="0"/>
              <a:ea typeface="Georgia Pro" panose="02040502050405020303" pitchFamily="18" charset="0"/>
              <a:cs typeface="Times New Roman" panose="02020603050405020304" pitchFamily="18" charset="0"/>
            </a:endParaRPr>
          </a:p>
          <a:p>
            <a:pPr marL="0" marR="0">
              <a:lnSpc>
                <a:spcPct val="107000"/>
              </a:lnSpc>
              <a:spcBef>
                <a:spcPts val="0"/>
              </a:spcBef>
              <a:spcAft>
                <a:spcPts val="0"/>
              </a:spcAft>
            </a:pPr>
            <a:r>
              <a:rPr lang="en-US" sz="1800" dirty="0">
                <a:effectLst/>
                <a:latin typeface="Georgia" panose="02040502050405020303" pitchFamily="18" charset="0"/>
                <a:ea typeface="Georgia Pro" panose="02040502050405020303" pitchFamily="18" charset="0"/>
                <a:cs typeface="Times New Roman" panose="02020603050405020304" pitchFamily="18" charset="0"/>
              </a:rPr>
              <a:t>Mike Looney			Hartford Public Works</a:t>
            </a:r>
            <a:endParaRPr lang="en-US" sz="1800" dirty="0">
              <a:effectLst/>
              <a:latin typeface="Georgia Pro" panose="02040502050405020303" pitchFamily="18" charset="0"/>
              <a:ea typeface="Georgia Pro" panose="02040502050405020303" pitchFamily="18" charset="0"/>
              <a:cs typeface="Times New Roman" panose="02020603050405020304" pitchFamily="18" charset="0"/>
            </a:endParaRPr>
          </a:p>
          <a:p>
            <a:pPr marL="0" marR="0">
              <a:lnSpc>
                <a:spcPct val="107000"/>
              </a:lnSpc>
              <a:spcBef>
                <a:spcPts val="0"/>
              </a:spcBef>
              <a:spcAft>
                <a:spcPts val="0"/>
              </a:spcAft>
            </a:pPr>
            <a:r>
              <a:rPr lang="en-US" sz="1800" dirty="0">
                <a:effectLst/>
                <a:latin typeface="Georgia" panose="02040502050405020303" pitchFamily="18" charset="0"/>
                <a:ea typeface="Georgia Pro" panose="02040502050405020303" pitchFamily="18" charset="0"/>
                <a:cs typeface="Times New Roman" panose="02020603050405020304" pitchFamily="18" charset="0"/>
              </a:rPr>
              <a:t>Dave </a:t>
            </a:r>
            <a:r>
              <a:rPr lang="en-US" sz="1800" dirty="0" err="1">
                <a:effectLst/>
                <a:latin typeface="Georgia" panose="02040502050405020303" pitchFamily="18" charset="0"/>
                <a:ea typeface="Georgia Pro" panose="02040502050405020303" pitchFamily="18" charset="0"/>
                <a:cs typeface="Times New Roman" panose="02020603050405020304" pitchFamily="18" charset="0"/>
              </a:rPr>
              <a:t>Stueber</a:t>
            </a:r>
            <a:r>
              <a:rPr lang="en-US" sz="1800" dirty="0">
                <a:effectLst/>
                <a:latin typeface="Georgia" panose="02040502050405020303" pitchFamily="18" charset="0"/>
                <a:ea typeface="Georgia Pro" panose="02040502050405020303" pitchFamily="18" charset="0"/>
                <a:cs typeface="Times New Roman" panose="02020603050405020304" pitchFamily="18" charset="0"/>
              </a:rPr>
              <a:t>			Hartford – Chief of Staff to Mayor</a:t>
            </a:r>
            <a:endParaRPr lang="en-US" sz="1800" dirty="0">
              <a:effectLst/>
              <a:latin typeface="Georgia Pro" panose="02040502050405020303" pitchFamily="18" charset="0"/>
              <a:ea typeface="Georgia Pro" panose="02040502050405020303" pitchFamily="18" charset="0"/>
              <a:cs typeface="Times New Roman" panose="02020603050405020304" pitchFamily="18" charset="0"/>
            </a:endParaRPr>
          </a:p>
          <a:p>
            <a:pPr marL="0" marR="0">
              <a:lnSpc>
                <a:spcPct val="107000"/>
              </a:lnSpc>
              <a:spcBef>
                <a:spcPts val="0"/>
              </a:spcBef>
              <a:spcAft>
                <a:spcPts val="0"/>
              </a:spcAft>
            </a:pPr>
            <a:r>
              <a:rPr lang="en-US" sz="1800" dirty="0">
                <a:effectLst/>
                <a:latin typeface="Georgia" panose="02040502050405020303" pitchFamily="18" charset="0"/>
                <a:ea typeface="Georgia Pro" panose="02040502050405020303" pitchFamily="18" charset="0"/>
                <a:cs typeface="Times New Roman" panose="02020603050405020304" pitchFamily="18" charset="0"/>
              </a:rPr>
              <a:t>Tim Bockus			Manchester Public Works</a:t>
            </a:r>
            <a:endParaRPr lang="en-US" sz="1800" dirty="0">
              <a:effectLst/>
              <a:latin typeface="Georgia Pro" panose="02040502050405020303" pitchFamily="18" charset="0"/>
              <a:ea typeface="Georgia Pro" panose="02040502050405020303" pitchFamily="18" charset="0"/>
              <a:cs typeface="Times New Roman" panose="02020603050405020304" pitchFamily="18" charset="0"/>
            </a:endParaRPr>
          </a:p>
          <a:p>
            <a:pPr marL="0" marR="0">
              <a:lnSpc>
                <a:spcPct val="107000"/>
              </a:lnSpc>
              <a:spcBef>
                <a:spcPts val="0"/>
              </a:spcBef>
              <a:spcAft>
                <a:spcPts val="0"/>
              </a:spcAft>
            </a:pPr>
            <a:r>
              <a:rPr lang="en-US" sz="1800" dirty="0">
                <a:effectLst/>
                <a:latin typeface="Georgia" panose="02040502050405020303" pitchFamily="18" charset="0"/>
                <a:ea typeface="Georgia Pro" panose="02040502050405020303" pitchFamily="18" charset="0"/>
                <a:cs typeface="Times New Roman" panose="02020603050405020304" pitchFamily="18" charset="0"/>
              </a:rPr>
              <a:t>Tom Roy			Simsbury Public Works</a:t>
            </a:r>
            <a:endParaRPr lang="en-US" sz="1800" dirty="0">
              <a:effectLst/>
              <a:latin typeface="Georgia Pro" panose="02040502050405020303" pitchFamily="18" charset="0"/>
              <a:ea typeface="Georgia Pro" panose="02040502050405020303" pitchFamily="18" charset="0"/>
              <a:cs typeface="Times New Roman" panose="02020603050405020304" pitchFamily="18" charset="0"/>
            </a:endParaRPr>
          </a:p>
          <a:p>
            <a:pPr marL="0" marR="0">
              <a:lnSpc>
                <a:spcPct val="107000"/>
              </a:lnSpc>
              <a:spcBef>
                <a:spcPts val="0"/>
              </a:spcBef>
              <a:spcAft>
                <a:spcPts val="0"/>
              </a:spcAft>
            </a:pPr>
            <a:r>
              <a:rPr lang="en-US" sz="1800" dirty="0">
                <a:effectLst/>
                <a:latin typeface="Georgia" panose="02040502050405020303" pitchFamily="18" charset="0"/>
                <a:ea typeface="Georgia Pro" panose="02040502050405020303" pitchFamily="18" charset="0"/>
                <a:cs typeface="Times New Roman" panose="02020603050405020304" pitchFamily="18" charset="0"/>
              </a:rPr>
              <a:t>Anthony (Tony) Manfre	 	South Windsor – Superintendent of Pollution Control</a:t>
            </a:r>
            <a:endParaRPr lang="en-US" sz="1800" dirty="0">
              <a:effectLst/>
              <a:latin typeface="Georgia Pro" panose="02040502050405020303" pitchFamily="18" charset="0"/>
              <a:ea typeface="Georgia Pro" panose="02040502050405020303" pitchFamily="18" charset="0"/>
              <a:cs typeface="Times New Roman" panose="02020603050405020304" pitchFamily="18" charset="0"/>
            </a:endParaRPr>
          </a:p>
          <a:p>
            <a:pPr marL="0" marR="0">
              <a:lnSpc>
                <a:spcPct val="107000"/>
              </a:lnSpc>
              <a:spcBef>
                <a:spcPts val="0"/>
              </a:spcBef>
              <a:spcAft>
                <a:spcPts val="0"/>
              </a:spcAft>
            </a:pPr>
            <a:r>
              <a:rPr lang="en-US" sz="1800" dirty="0">
                <a:effectLst/>
                <a:latin typeface="Georgia" panose="02040502050405020303" pitchFamily="18" charset="0"/>
                <a:ea typeface="Georgia Pro" panose="02040502050405020303" pitchFamily="18" charset="0"/>
                <a:cs typeface="Times New Roman" panose="02020603050405020304" pitchFamily="18" charset="0"/>
              </a:rPr>
              <a:t>Megan Siegel			South Windsor, Pollution Control</a:t>
            </a:r>
            <a:endParaRPr lang="en-US" sz="1800" dirty="0">
              <a:effectLst/>
              <a:latin typeface="Georgia Pro" panose="02040502050405020303" pitchFamily="18" charset="0"/>
              <a:ea typeface="Georgia Pro" panose="02040502050405020303" pitchFamily="18" charset="0"/>
              <a:cs typeface="Times New Roman" panose="02020603050405020304" pitchFamily="18" charset="0"/>
            </a:endParaRPr>
          </a:p>
          <a:p>
            <a:pPr marL="0" marR="0">
              <a:lnSpc>
                <a:spcPct val="107000"/>
              </a:lnSpc>
              <a:spcBef>
                <a:spcPts val="0"/>
              </a:spcBef>
              <a:spcAft>
                <a:spcPts val="0"/>
              </a:spcAft>
            </a:pPr>
            <a:r>
              <a:rPr lang="en-US" sz="1800" dirty="0">
                <a:effectLst/>
                <a:latin typeface="Georgia" panose="02040502050405020303" pitchFamily="18" charset="0"/>
                <a:ea typeface="Georgia Pro" panose="02040502050405020303" pitchFamily="18" charset="0"/>
                <a:cs typeface="Times New Roman" panose="02020603050405020304" pitchFamily="18" charset="0"/>
              </a:rPr>
              <a:t>Fred Presley			Wethersfield Town Manager</a:t>
            </a:r>
            <a:endParaRPr lang="en-US" sz="1800" dirty="0">
              <a:effectLst/>
              <a:latin typeface="Georgia Pro" panose="02040502050405020303" pitchFamily="18" charset="0"/>
              <a:ea typeface="Georgia Pro" panose="02040502050405020303" pitchFamily="18" charset="0"/>
              <a:cs typeface="Times New Roman" panose="02020603050405020304" pitchFamily="18" charset="0"/>
            </a:endParaRPr>
          </a:p>
          <a:p>
            <a:pPr marL="0" marR="0">
              <a:lnSpc>
                <a:spcPct val="107000"/>
              </a:lnSpc>
              <a:spcBef>
                <a:spcPts val="0"/>
              </a:spcBef>
              <a:spcAft>
                <a:spcPts val="0"/>
              </a:spcAft>
            </a:pPr>
            <a:r>
              <a:rPr lang="en-US" sz="1800" dirty="0">
                <a:effectLst/>
                <a:latin typeface="Georgia" panose="02040502050405020303" pitchFamily="18" charset="0"/>
                <a:ea typeface="Georgia Pro" panose="02040502050405020303" pitchFamily="18" charset="0"/>
                <a:cs typeface="Times New Roman" panose="02020603050405020304" pitchFamily="18" charset="0"/>
              </a:rPr>
              <a:t>Michael </a:t>
            </a:r>
            <a:r>
              <a:rPr lang="en-US" sz="1800" dirty="0" err="1">
                <a:effectLst/>
                <a:latin typeface="Georgia" panose="02040502050405020303" pitchFamily="18" charset="0"/>
                <a:ea typeface="Georgia Pro" panose="02040502050405020303" pitchFamily="18" charset="0"/>
                <a:cs typeface="Times New Roman" panose="02020603050405020304" pitchFamily="18" charset="0"/>
              </a:rPr>
              <a:t>Rell</a:t>
            </a:r>
            <a:r>
              <a:rPr lang="en-US" sz="1800" dirty="0">
                <a:effectLst/>
                <a:latin typeface="Georgia" panose="02040502050405020303" pitchFamily="18" charset="0"/>
                <a:ea typeface="Georgia Pro" panose="02040502050405020303" pitchFamily="18" charset="0"/>
                <a:cs typeface="Times New Roman" panose="02020603050405020304" pitchFamily="18" charset="0"/>
              </a:rPr>
              <a:t>			Wethersfield Mayor</a:t>
            </a:r>
            <a:endParaRPr lang="en-US" sz="1800" dirty="0">
              <a:effectLst/>
              <a:latin typeface="Georgia Pro" panose="02040502050405020303" pitchFamily="18" charset="0"/>
              <a:ea typeface="Georgia Pro" panose="02040502050405020303" pitchFamily="18"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Georgia" panose="02040502050405020303" pitchFamily="18" charset="0"/>
                <a:ea typeface="Georgia Pro" panose="02040502050405020303" pitchFamily="18" charset="0"/>
                <a:cs typeface="Times New Roman" panose="02020603050405020304" pitchFamily="18" charset="0"/>
              </a:rPr>
              <a:t> </a:t>
            </a:r>
            <a:endParaRPr lang="en-US" sz="1800" dirty="0">
              <a:effectLst/>
              <a:latin typeface="Georgia Pro" panose="02040502050405020303" pitchFamily="18" charset="0"/>
              <a:ea typeface="Georgia Pro" panose="02040502050405020303" pitchFamily="18" charset="0"/>
              <a:cs typeface="Times New Roman" panose="02020603050405020304" pitchFamily="18" charset="0"/>
            </a:endParaRPr>
          </a:p>
          <a:p>
            <a:pPr marL="0" marR="0" indent="0">
              <a:lnSpc>
                <a:spcPct val="107000"/>
              </a:lnSpc>
              <a:spcBef>
                <a:spcPts val="0"/>
              </a:spcBef>
              <a:spcAft>
                <a:spcPts val="0"/>
              </a:spcAft>
              <a:buNone/>
            </a:pPr>
            <a:r>
              <a:rPr lang="en-US" sz="1800" b="1" dirty="0">
                <a:effectLst/>
                <a:latin typeface="Georgia" panose="02040502050405020303" pitchFamily="18" charset="0"/>
                <a:ea typeface="Georgia Pro" panose="02040502050405020303" pitchFamily="18" charset="0"/>
                <a:cs typeface="Times New Roman" panose="02020603050405020304" pitchFamily="18" charset="0"/>
              </a:rPr>
              <a:t>Staff</a:t>
            </a:r>
            <a:endParaRPr lang="en-US" sz="1800" dirty="0">
              <a:effectLst/>
              <a:latin typeface="Georgia Pro" panose="02040502050405020303" pitchFamily="18" charset="0"/>
              <a:ea typeface="Georgia Pro" panose="02040502050405020303" pitchFamily="18" charset="0"/>
              <a:cs typeface="Times New Roman" panose="02020603050405020304" pitchFamily="18" charset="0"/>
            </a:endParaRPr>
          </a:p>
          <a:p>
            <a:pPr marL="0" marR="0">
              <a:lnSpc>
                <a:spcPct val="107000"/>
              </a:lnSpc>
              <a:spcBef>
                <a:spcPts val="0"/>
              </a:spcBef>
              <a:spcAft>
                <a:spcPts val="0"/>
              </a:spcAft>
            </a:pPr>
            <a:r>
              <a:rPr lang="en-US" sz="1800" dirty="0">
                <a:effectLst/>
                <a:latin typeface="Georgia" panose="02040502050405020303" pitchFamily="18" charset="0"/>
                <a:ea typeface="Georgia Pro" panose="02040502050405020303" pitchFamily="18" charset="0"/>
                <a:cs typeface="Times New Roman" panose="02020603050405020304" pitchFamily="18" charset="0"/>
              </a:rPr>
              <a:t>Matt Hart			CRCOG Executive Director</a:t>
            </a:r>
            <a:endParaRPr lang="en-US" sz="1800" dirty="0">
              <a:effectLst/>
              <a:latin typeface="Georgia Pro" panose="02040502050405020303" pitchFamily="18" charset="0"/>
              <a:ea typeface="Georgia Pro" panose="02040502050405020303" pitchFamily="18" charset="0"/>
              <a:cs typeface="Times New Roman" panose="02020603050405020304" pitchFamily="18" charset="0"/>
            </a:endParaRPr>
          </a:p>
          <a:p>
            <a:pPr marL="0" marR="0">
              <a:lnSpc>
                <a:spcPct val="107000"/>
              </a:lnSpc>
              <a:spcBef>
                <a:spcPts val="0"/>
              </a:spcBef>
              <a:spcAft>
                <a:spcPts val="0"/>
              </a:spcAft>
            </a:pPr>
            <a:r>
              <a:rPr lang="en-US" sz="1800" dirty="0">
                <a:effectLst/>
                <a:latin typeface="Georgia" panose="02040502050405020303" pitchFamily="18" charset="0"/>
                <a:ea typeface="Georgia Pro" panose="02040502050405020303" pitchFamily="18" charset="0"/>
                <a:cs typeface="Times New Roman" panose="02020603050405020304" pitchFamily="18" charset="0"/>
              </a:rPr>
              <a:t>Pauline Yoder		CRCOG Chief Operating Officer</a:t>
            </a:r>
            <a:endParaRPr lang="en-US" sz="1800" dirty="0">
              <a:effectLst/>
              <a:latin typeface="Georgia Pro" panose="02040502050405020303" pitchFamily="18" charset="0"/>
              <a:ea typeface="Georgia Pro" panose="02040502050405020303" pitchFamily="18" charset="0"/>
              <a:cs typeface="Times New Roman" panose="02020603050405020304" pitchFamily="18" charset="0"/>
            </a:endParaRPr>
          </a:p>
          <a:p>
            <a:pPr marL="0" marR="0">
              <a:lnSpc>
                <a:spcPct val="107000"/>
              </a:lnSpc>
              <a:spcBef>
                <a:spcPts val="0"/>
              </a:spcBef>
              <a:spcAft>
                <a:spcPts val="0"/>
              </a:spcAft>
            </a:pPr>
            <a:r>
              <a:rPr lang="en-US" sz="1800" dirty="0">
                <a:effectLst/>
                <a:latin typeface="Georgia" panose="02040502050405020303" pitchFamily="18" charset="0"/>
                <a:ea typeface="Georgia Pro" panose="02040502050405020303" pitchFamily="18" charset="0"/>
                <a:cs typeface="Times New Roman" panose="02020603050405020304" pitchFamily="18" charset="0"/>
              </a:rPr>
              <a:t>Robyn Nichols		CRCOG Principal Program Manager, MSC</a:t>
            </a:r>
            <a:endParaRPr lang="en-US" sz="1800" dirty="0">
              <a:effectLst/>
              <a:latin typeface="Georgia Pro" panose="02040502050405020303" pitchFamily="18" charset="0"/>
              <a:ea typeface="Georgia Pro" panose="02040502050405020303" pitchFamily="18" charset="0"/>
              <a:cs typeface="Times New Roman" panose="02020603050405020304" pitchFamily="18" charset="0"/>
            </a:endParaRPr>
          </a:p>
          <a:p>
            <a:pPr marL="0" marR="0">
              <a:lnSpc>
                <a:spcPct val="107000"/>
              </a:lnSpc>
              <a:spcBef>
                <a:spcPts val="0"/>
              </a:spcBef>
              <a:spcAft>
                <a:spcPts val="0"/>
              </a:spcAft>
            </a:pPr>
            <a:endParaRPr lang="en-US" sz="1800" dirty="0">
              <a:effectLst/>
              <a:latin typeface="Georgia Pro" panose="02040502050405020303" pitchFamily="18" charset="0"/>
              <a:ea typeface="Georgia Pro" panose="02040502050405020303" pitchFamily="18" charset="0"/>
              <a:cs typeface="Times New Roman" panose="02020603050405020304" pitchFamily="18" charset="0"/>
            </a:endParaRPr>
          </a:p>
          <a:p>
            <a:pPr marL="0" marR="0">
              <a:lnSpc>
                <a:spcPct val="107000"/>
              </a:lnSpc>
              <a:spcBef>
                <a:spcPts val="0"/>
              </a:spcBef>
              <a:spcAft>
                <a:spcPts val="0"/>
              </a:spcAft>
            </a:pPr>
            <a:r>
              <a:rPr lang="en-US" sz="1800" b="1" dirty="0">
                <a:effectLst/>
                <a:latin typeface="Georgia" panose="02040502050405020303" pitchFamily="18" charset="0"/>
                <a:ea typeface="Georgia Pro" panose="02040502050405020303" pitchFamily="18" charset="0"/>
                <a:cs typeface="Times New Roman" panose="02020603050405020304" pitchFamily="18" charset="0"/>
              </a:rPr>
              <a:t>Guests</a:t>
            </a:r>
            <a:endParaRPr lang="en-US" sz="1800" dirty="0">
              <a:effectLst/>
              <a:latin typeface="Georgia Pro" panose="02040502050405020303" pitchFamily="18" charset="0"/>
              <a:ea typeface="Georgia Pro" panose="02040502050405020303" pitchFamily="18" charset="0"/>
              <a:cs typeface="Times New Roman" panose="02020603050405020304" pitchFamily="18" charset="0"/>
            </a:endParaRPr>
          </a:p>
          <a:p>
            <a:pPr marL="0" marR="0">
              <a:lnSpc>
                <a:spcPct val="107000"/>
              </a:lnSpc>
              <a:spcBef>
                <a:spcPts val="0"/>
              </a:spcBef>
              <a:spcAft>
                <a:spcPts val="0"/>
              </a:spcAft>
            </a:pPr>
            <a:r>
              <a:rPr lang="en-US" sz="1800" dirty="0">
                <a:effectLst/>
                <a:latin typeface="Georgia" panose="02040502050405020303" pitchFamily="18" charset="0"/>
                <a:ea typeface="Georgia Pro" panose="02040502050405020303" pitchFamily="18" charset="0"/>
                <a:cs typeface="Times New Roman" panose="02020603050405020304" pitchFamily="18" charset="0"/>
              </a:rPr>
              <a:t>Jim Frey		</a:t>
            </a:r>
            <a:r>
              <a:rPr lang="en-US" sz="1800" dirty="0">
                <a:latin typeface="Georgia" panose="02040502050405020303" pitchFamily="18" charset="0"/>
                <a:ea typeface="Georgia Pro" panose="02040502050405020303" pitchFamily="18" charset="0"/>
                <a:cs typeface="Times New Roman" panose="02020603050405020304" pitchFamily="18" charset="0"/>
              </a:rPr>
              <a:t>	</a:t>
            </a:r>
            <a:r>
              <a:rPr lang="en-US" sz="1800" dirty="0">
                <a:effectLst/>
                <a:latin typeface="Georgia" panose="02040502050405020303" pitchFamily="18" charset="0"/>
                <a:ea typeface="Georgia Pro" panose="02040502050405020303" pitchFamily="18" charset="0"/>
                <a:cs typeface="Times New Roman" panose="02020603050405020304" pitchFamily="18" charset="0"/>
              </a:rPr>
              <a:t>Resource Recycling Systems (RRS), President/Co-Founder</a:t>
            </a:r>
            <a:endParaRPr lang="en-US" sz="1800" dirty="0">
              <a:effectLst/>
              <a:latin typeface="Georgia Pro" panose="02040502050405020303" pitchFamily="18" charset="0"/>
              <a:ea typeface="Georgia Pro" panose="02040502050405020303" pitchFamily="18" charset="0"/>
              <a:cs typeface="Times New Roman" panose="02020603050405020304" pitchFamily="18" charset="0"/>
            </a:endParaRPr>
          </a:p>
          <a:p>
            <a:pPr marL="0" marR="0">
              <a:lnSpc>
                <a:spcPct val="107000"/>
              </a:lnSpc>
              <a:spcBef>
                <a:spcPts val="0"/>
              </a:spcBef>
              <a:spcAft>
                <a:spcPts val="0"/>
              </a:spcAft>
            </a:pPr>
            <a:r>
              <a:rPr lang="en-US" sz="1800" dirty="0">
                <a:effectLst/>
                <a:latin typeface="Georgia" panose="02040502050405020303" pitchFamily="18" charset="0"/>
                <a:ea typeface="Georgia Pro" panose="02040502050405020303" pitchFamily="18" charset="0"/>
                <a:cs typeface="Times New Roman" panose="02020603050405020304" pitchFamily="18" charset="0"/>
              </a:rPr>
              <a:t>Brian Popovich		</a:t>
            </a:r>
            <a:r>
              <a:rPr lang="en-US" sz="1800" dirty="0">
                <a:latin typeface="Georgia" panose="02040502050405020303" pitchFamily="18" charset="0"/>
                <a:ea typeface="Georgia Pro" panose="02040502050405020303" pitchFamily="18" charset="0"/>
                <a:cs typeface="Times New Roman" panose="02020603050405020304" pitchFamily="18" charset="0"/>
              </a:rPr>
              <a:t>U</a:t>
            </a:r>
            <a:r>
              <a:rPr lang="en-US" sz="1800" dirty="0">
                <a:effectLst/>
                <a:latin typeface="Georgia" panose="02040502050405020303" pitchFamily="18" charset="0"/>
                <a:ea typeface="Georgia Pro" panose="02040502050405020303" pitchFamily="18" charset="0"/>
                <a:cs typeface="Times New Roman" panose="02020603050405020304" pitchFamily="18" charset="0"/>
              </a:rPr>
              <a:t>SA Recycling</a:t>
            </a:r>
            <a:endParaRPr lang="en-US" sz="1800" dirty="0">
              <a:effectLst/>
              <a:latin typeface="Georgia Pro" panose="02040502050405020303" pitchFamily="18" charset="0"/>
              <a:ea typeface="Georgia Pro" panose="02040502050405020303" pitchFamily="18" charset="0"/>
              <a:cs typeface="Times New Roman" panose="02020603050405020304" pitchFamily="18" charset="0"/>
            </a:endParaRPr>
          </a:p>
          <a:p>
            <a:pPr marL="0" marR="0">
              <a:lnSpc>
                <a:spcPct val="107000"/>
              </a:lnSpc>
              <a:spcBef>
                <a:spcPts val="0"/>
              </a:spcBef>
              <a:spcAft>
                <a:spcPts val="0"/>
              </a:spcAft>
            </a:pPr>
            <a:r>
              <a:rPr lang="en-US" sz="1800" dirty="0">
                <a:effectLst/>
                <a:latin typeface="Georgia" panose="02040502050405020303" pitchFamily="18" charset="0"/>
                <a:ea typeface="Georgia Pro" panose="02040502050405020303" pitchFamily="18" charset="0"/>
                <a:cs typeface="Times New Roman" panose="02020603050405020304" pitchFamily="18" charset="0"/>
              </a:rPr>
              <a:t>Ed					</a:t>
            </a:r>
            <a:endParaRPr lang="en-US" sz="1800" dirty="0">
              <a:effectLst/>
              <a:latin typeface="Georgia Pro" panose="02040502050405020303" pitchFamily="18" charset="0"/>
              <a:ea typeface="Georgia Pro" panose="02040502050405020303" pitchFamily="18" charset="0"/>
              <a:cs typeface="Times New Roman" panose="02020603050405020304" pitchFamily="18" charset="0"/>
            </a:endParaRPr>
          </a:p>
          <a:p>
            <a:pPr marL="0" marR="0" indent="0">
              <a:lnSpc>
                <a:spcPct val="107000"/>
              </a:lnSpc>
              <a:spcBef>
                <a:spcPts val="0"/>
              </a:spcBef>
              <a:spcAft>
                <a:spcPts val="800"/>
              </a:spcAft>
              <a:buNone/>
            </a:pPr>
            <a:r>
              <a:rPr lang="en-US" sz="1800" b="1" dirty="0">
                <a:effectLst/>
                <a:latin typeface="Georgia" panose="02040502050405020303" pitchFamily="18" charset="0"/>
                <a:ea typeface="Georgia Pro" panose="02040502050405020303" pitchFamily="18" charset="0"/>
                <a:cs typeface="Times New Roman" panose="02020603050405020304" pitchFamily="18" charset="0"/>
              </a:rPr>
              <a:t> </a:t>
            </a:r>
            <a:endParaRPr lang="en-US" sz="1800" dirty="0">
              <a:effectLst/>
              <a:latin typeface="Georgia Pro" panose="02040502050405020303" pitchFamily="18" charset="0"/>
              <a:ea typeface="Georgia Pro" panose="02040502050405020303" pitchFamily="18" charset="0"/>
              <a:cs typeface="Times New Roman" panose="02020603050405020304" pitchFamily="18" charset="0"/>
            </a:endParaRPr>
          </a:p>
          <a:p>
            <a:pPr marL="0" marR="0" indent="0">
              <a:lnSpc>
                <a:spcPct val="107000"/>
              </a:lnSpc>
              <a:spcBef>
                <a:spcPts val="0"/>
              </a:spcBef>
              <a:spcAft>
                <a:spcPts val="800"/>
              </a:spcAft>
              <a:buNone/>
            </a:pPr>
            <a:endParaRPr lang="en-US" sz="1800" b="1" dirty="0">
              <a:effectLst/>
              <a:latin typeface="Georgia" panose="02040502050405020303" pitchFamily="18" charset="0"/>
              <a:ea typeface="Georgia Pro" panose="02040502050405020303" pitchFamily="18" charset="0"/>
              <a:cs typeface="Times New Roman" panose="02020603050405020304" pitchFamily="18" charset="0"/>
            </a:endParaRPr>
          </a:p>
          <a:p>
            <a:pPr marL="0" marR="0" indent="0">
              <a:lnSpc>
                <a:spcPct val="107000"/>
              </a:lnSpc>
              <a:spcBef>
                <a:spcPts val="0"/>
              </a:spcBef>
              <a:spcAft>
                <a:spcPts val="800"/>
              </a:spcAft>
              <a:buNone/>
            </a:pPr>
            <a:endParaRPr lang="en-US" sz="1800" b="1" dirty="0">
              <a:effectLst/>
              <a:latin typeface="Georgia" panose="02040502050405020303" pitchFamily="18" charset="0"/>
              <a:ea typeface="Georgia Pro" panose="02040502050405020303" pitchFamily="18" charset="0"/>
              <a:cs typeface="Times New Roman" panose="02020603050405020304" pitchFamily="18" charset="0"/>
            </a:endParaRPr>
          </a:p>
          <a:p>
            <a:pPr marL="0" marR="0" indent="0">
              <a:lnSpc>
                <a:spcPct val="107000"/>
              </a:lnSpc>
              <a:spcBef>
                <a:spcPts val="0"/>
              </a:spcBef>
              <a:spcAft>
                <a:spcPts val="800"/>
              </a:spcAft>
              <a:buNone/>
            </a:pPr>
            <a:endParaRPr lang="en-US" sz="1800" b="1" dirty="0">
              <a:latin typeface="Georgia" panose="02040502050405020303" pitchFamily="18" charset="0"/>
              <a:ea typeface="Georgia Pro" panose="02040502050405020303" pitchFamily="18" charset="0"/>
              <a:cs typeface="Times New Roman" panose="02020603050405020304" pitchFamily="18" charset="0"/>
            </a:endParaRPr>
          </a:p>
          <a:p>
            <a:pPr marL="342900" marR="0" lvl="0" indent="-342900" algn="just">
              <a:lnSpc>
                <a:spcPct val="107000"/>
              </a:lnSpc>
              <a:spcBef>
                <a:spcPts val="0"/>
              </a:spcBef>
              <a:spcAft>
                <a:spcPts val="800"/>
              </a:spcAft>
              <a:buFont typeface="+mj-lt"/>
              <a:buAutoNum type="arabicPeriod"/>
            </a:pPr>
            <a:endParaRPr lang="en-US" sz="1800" dirty="0">
              <a:effectLst/>
              <a:latin typeface="Georgia Pro" panose="02040502050405020303" pitchFamily="18" charset="0"/>
              <a:ea typeface="Georgia Pro" panose="02040502050405020303"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616610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914C6-6EB8-3FC6-3712-1B75A5FAD014}"/>
              </a:ext>
            </a:extLst>
          </p:cNvPr>
          <p:cNvSpPr>
            <a:spLocks noGrp="1"/>
          </p:cNvSpPr>
          <p:nvPr>
            <p:ph type="title"/>
          </p:nvPr>
        </p:nvSpPr>
        <p:spPr>
          <a:xfrm>
            <a:off x="556181" y="365125"/>
            <a:ext cx="11133056" cy="1086603"/>
          </a:xfrm>
          <a:solidFill>
            <a:srgbClr val="84B2B3"/>
          </a:solidFill>
        </p:spPr>
        <p:txBody>
          <a:bodyPr/>
          <a:lstStyle/>
          <a:p>
            <a:r>
              <a:rPr lang="en-US" b="1" dirty="0">
                <a:solidFill>
                  <a:schemeClr val="bg1"/>
                </a:solidFill>
                <a:latin typeface="Georgia" panose="02040502050405020303" pitchFamily="18" charset="0"/>
              </a:rPr>
              <a:t>4. CCSWA Chair Report</a:t>
            </a:r>
          </a:p>
        </p:txBody>
      </p:sp>
      <p:sp>
        <p:nvSpPr>
          <p:cNvPr id="3" name="Content Placeholder 2">
            <a:extLst>
              <a:ext uri="{FF2B5EF4-FFF2-40B4-BE49-F238E27FC236}">
                <a16:creationId xmlns:a16="http://schemas.microsoft.com/office/drawing/2014/main" id="{EFA66480-8E29-1254-8C8D-5240693D3279}"/>
              </a:ext>
            </a:extLst>
          </p:cNvPr>
          <p:cNvSpPr>
            <a:spLocks noGrp="1"/>
          </p:cNvSpPr>
          <p:nvPr>
            <p:ph idx="1"/>
          </p:nvPr>
        </p:nvSpPr>
        <p:spPr>
          <a:xfrm>
            <a:off x="3968685" y="7154944"/>
            <a:ext cx="1357460" cy="245096"/>
          </a:xfrm>
        </p:spPr>
        <p:txBody>
          <a:bodyPr>
            <a:normAutofit fontScale="47500" lnSpcReduction="20000"/>
          </a:bodyPr>
          <a:lstStyle/>
          <a:p>
            <a:endParaRPr lang="en-US" dirty="0"/>
          </a:p>
        </p:txBody>
      </p:sp>
    </p:spTree>
    <p:extLst>
      <p:ext uri="{BB962C8B-B14F-4D97-AF65-F5344CB8AC3E}">
        <p14:creationId xmlns:p14="http://schemas.microsoft.com/office/powerpoint/2010/main" val="3513836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2AF1D-2CC0-36F7-DDC9-4425B7A89C69}"/>
              </a:ext>
            </a:extLst>
          </p:cNvPr>
          <p:cNvSpPr>
            <a:spLocks noGrp="1"/>
          </p:cNvSpPr>
          <p:nvPr>
            <p:ph type="title"/>
          </p:nvPr>
        </p:nvSpPr>
        <p:spPr>
          <a:xfrm>
            <a:off x="518474" y="365126"/>
            <a:ext cx="11255604" cy="1030042"/>
          </a:xfrm>
          <a:solidFill>
            <a:srgbClr val="84B2B3"/>
          </a:solidFill>
        </p:spPr>
        <p:txBody>
          <a:bodyPr/>
          <a:lstStyle/>
          <a:p>
            <a:r>
              <a:rPr lang="en-US" b="1" dirty="0">
                <a:solidFill>
                  <a:schemeClr val="bg1"/>
                </a:solidFill>
                <a:latin typeface="Georgia" panose="02040502050405020303" pitchFamily="18" charset="0"/>
              </a:rPr>
              <a:t>5. CRCOG Staff Reports</a:t>
            </a:r>
          </a:p>
        </p:txBody>
      </p:sp>
      <p:sp>
        <p:nvSpPr>
          <p:cNvPr id="3" name="Content Placeholder 2">
            <a:extLst>
              <a:ext uri="{FF2B5EF4-FFF2-40B4-BE49-F238E27FC236}">
                <a16:creationId xmlns:a16="http://schemas.microsoft.com/office/drawing/2014/main" id="{92D0B856-D265-8D39-BB43-2BF607759E54}"/>
              </a:ext>
            </a:extLst>
          </p:cNvPr>
          <p:cNvSpPr>
            <a:spLocks noGrp="1"/>
          </p:cNvSpPr>
          <p:nvPr>
            <p:ph idx="1"/>
          </p:nvPr>
        </p:nvSpPr>
        <p:spPr>
          <a:xfrm>
            <a:off x="518474" y="1706253"/>
            <a:ext cx="9172282" cy="3714160"/>
          </a:xfrm>
        </p:spPr>
        <p:txBody>
          <a:bodyPr vert="horz" lIns="91440" tIns="45720" rIns="91440" bIns="45720" rtlCol="0" anchor="t">
            <a:normAutofit/>
          </a:bodyPr>
          <a:lstStyle/>
          <a:p>
            <a:r>
              <a:rPr lang="en-US" sz="2800" dirty="0">
                <a:latin typeface="Georgia" panose="02040502050405020303" pitchFamily="18" charset="0"/>
                <a:ea typeface="Verdana" panose="020B0604030504040204" pitchFamily="34" charset="0"/>
              </a:rPr>
              <a:t>CRCOG RWA</a:t>
            </a:r>
          </a:p>
          <a:p>
            <a:r>
              <a:rPr lang="en-US" dirty="0">
                <a:latin typeface="Georgia"/>
                <a:ea typeface="Verdana"/>
              </a:rPr>
              <a:t>Membership Dues – </a:t>
            </a:r>
            <a:r>
              <a:rPr lang="en-US" sz="1800" dirty="0">
                <a:latin typeface="Georgia"/>
                <a:ea typeface="Verdana"/>
              </a:rPr>
              <a:t>2024/2025 remaining same for current members </a:t>
            </a:r>
          </a:p>
          <a:p>
            <a:r>
              <a:rPr lang="en-US" dirty="0">
                <a:latin typeface="Georgia"/>
                <a:ea typeface="Verdana"/>
              </a:rPr>
              <a:t>Legislative Updates</a:t>
            </a:r>
            <a:endParaRPr lang="en-US" dirty="0">
              <a:latin typeface="Georgia" panose="02040502050405020303" pitchFamily="18" charset="0"/>
              <a:ea typeface="Verdana" panose="020B0604030504040204" pitchFamily="34" charset="0"/>
            </a:endParaRPr>
          </a:p>
          <a:p>
            <a:pPr marL="0" indent="0">
              <a:buNone/>
            </a:pPr>
            <a:endParaRPr lang="en-US" dirty="0">
              <a:ea typeface="Calibri" panose="020F0502020204030204"/>
              <a:cs typeface="Calibri" panose="020F0502020204030204"/>
            </a:endParaRPr>
          </a:p>
        </p:txBody>
      </p:sp>
    </p:spTree>
    <p:extLst>
      <p:ext uri="{BB962C8B-B14F-4D97-AF65-F5344CB8AC3E}">
        <p14:creationId xmlns:p14="http://schemas.microsoft.com/office/powerpoint/2010/main" val="2618400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CDFE1-3034-EC58-F1D8-2F4D63DAC704}"/>
              </a:ext>
            </a:extLst>
          </p:cNvPr>
          <p:cNvSpPr>
            <a:spLocks noGrp="1"/>
          </p:cNvSpPr>
          <p:nvPr>
            <p:ph type="title"/>
          </p:nvPr>
        </p:nvSpPr>
        <p:spPr>
          <a:xfrm>
            <a:off x="359923" y="365125"/>
            <a:ext cx="11376448" cy="782739"/>
          </a:xfrm>
          <a:solidFill>
            <a:srgbClr val="84B2B3"/>
          </a:solidFill>
        </p:spPr>
        <p:txBody>
          <a:bodyPr/>
          <a:lstStyle/>
          <a:p>
            <a:r>
              <a:rPr lang="en-US" b="1" dirty="0">
                <a:solidFill>
                  <a:schemeClr val="bg1"/>
                </a:solidFill>
                <a:latin typeface="Georgia" panose="02040502050405020303" pitchFamily="18" charset="0"/>
              </a:rPr>
              <a:t>CCSWA 2024/2025 Budget</a:t>
            </a:r>
          </a:p>
        </p:txBody>
      </p:sp>
      <p:sp>
        <p:nvSpPr>
          <p:cNvPr id="5" name="TextBox 4">
            <a:extLst>
              <a:ext uri="{FF2B5EF4-FFF2-40B4-BE49-F238E27FC236}">
                <a16:creationId xmlns:a16="http://schemas.microsoft.com/office/drawing/2014/main" id="{9947AC81-3F1C-3AF2-AE91-08B73AB6BF09}"/>
              </a:ext>
            </a:extLst>
          </p:cNvPr>
          <p:cNvSpPr txBox="1"/>
          <p:nvPr/>
        </p:nvSpPr>
        <p:spPr>
          <a:xfrm>
            <a:off x="9521072" y="2045616"/>
            <a:ext cx="2215299" cy="1200329"/>
          </a:xfrm>
          <a:prstGeom prst="rect">
            <a:avLst/>
          </a:prstGeom>
          <a:noFill/>
        </p:spPr>
        <p:txBody>
          <a:bodyPr wrap="square" rtlCol="0">
            <a:spAutoFit/>
          </a:bodyPr>
          <a:lstStyle/>
          <a:p>
            <a:r>
              <a:rPr lang="en-US" dirty="0">
                <a:latin typeface="Georgia" panose="02040502050405020303" pitchFamily="18" charset="0"/>
              </a:rPr>
              <a:t>Budget approved by CCSWA Finance Committee on November 13, 2023</a:t>
            </a:r>
          </a:p>
        </p:txBody>
      </p:sp>
      <p:graphicFrame>
        <p:nvGraphicFramePr>
          <p:cNvPr id="3" name="Content Placeholder 2">
            <a:extLst>
              <a:ext uri="{FF2B5EF4-FFF2-40B4-BE49-F238E27FC236}">
                <a16:creationId xmlns:a16="http://schemas.microsoft.com/office/drawing/2014/main" id="{5214804A-C2AD-E0A4-EF97-D638F6696321}"/>
              </a:ext>
            </a:extLst>
          </p:cNvPr>
          <p:cNvGraphicFramePr>
            <a:graphicFrameLocks noGrp="1"/>
          </p:cNvGraphicFramePr>
          <p:nvPr>
            <p:ph idx="1"/>
            <p:extLst>
              <p:ext uri="{D42A27DB-BD31-4B8C-83A1-F6EECF244321}">
                <p14:modId xmlns:p14="http://schemas.microsoft.com/office/powerpoint/2010/main" val="2033680209"/>
              </p:ext>
            </p:extLst>
          </p:nvPr>
        </p:nvGraphicFramePr>
        <p:xfrm>
          <a:off x="876693" y="1478604"/>
          <a:ext cx="8495907" cy="4786011"/>
        </p:xfrm>
        <a:graphic>
          <a:graphicData uri="http://schemas.openxmlformats.org/drawingml/2006/table">
            <a:tbl>
              <a:tblPr>
                <a:tableStyleId>{5C22544A-7EE6-4342-B048-85BDC9FD1C3A}</a:tableStyleId>
              </a:tblPr>
              <a:tblGrid>
                <a:gridCol w="397443">
                  <a:extLst>
                    <a:ext uri="{9D8B030D-6E8A-4147-A177-3AD203B41FA5}">
                      <a16:colId xmlns:a16="http://schemas.microsoft.com/office/drawing/2014/main" val="981454567"/>
                    </a:ext>
                  </a:extLst>
                </a:gridCol>
                <a:gridCol w="1967023">
                  <a:extLst>
                    <a:ext uri="{9D8B030D-6E8A-4147-A177-3AD203B41FA5}">
                      <a16:colId xmlns:a16="http://schemas.microsoft.com/office/drawing/2014/main" val="3500003969"/>
                    </a:ext>
                  </a:extLst>
                </a:gridCol>
                <a:gridCol w="1612604">
                  <a:extLst>
                    <a:ext uri="{9D8B030D-6E8A-4147-A177-3AD203B41FA5}">
                      <a16:colId xmlns:a16="http://schemas.microsoft.com/office/drawing/2014/main" val="658584295"/>
                    </a:ext>
                  </a:extLst>
                </a:gridCol>
                <a:gridCol w="1612604">
                  <a:extLst>
                    <a:ext uri="{9D8B030D-6E8A-4147-A177-3AD203B41FA5}">
                      <a16:colId xmlns:a16="http://schemas.microsoft.com/office/drawing/2014/main" val="682862729"/>
                    </a:ext>
                  </a:extLst>
                </a:gridCol>
                <a:gridCol w="1080977">
                  <a:extLst>
                    <a:ext uri="{9D8B030D-6E8A-4147-A177-3AD203B41FA5}">
                      <a16:colId xmlns:a16="http://schemas.microsoft.com/office/drawing/2014/main" val="4094893139"/>
                    </a:ext>
                  </a:extLst>
                </a:gridCol>
                <a:gridCol w="1063256">
                  <a:extLst>
                    <a:ext uri="{9D8B030D-6E8A-4147-A177-3AD203B41FA5}">
                      <a16:colId xmlns:a16="http://schemas.microsoft.com/office/drawing/2014/main" val="24708009"/>
                    </a:ext>
                  </a:extLst>
                </a:gridCol>
                <a:gridCol w="762000">
                  <a:extLst>
                    <a:ext uri="{9D8B030D-6E8A-4147-A177-3AD203B41FA5}">
                      <a16:colId xmlns:a16="http://schemas.microsoft.com/office/drawing/2014/main" val="4218099672"/>
                    </a:ext>
                  </a:extLst>
                </a:gridCol>
              </a:tblGrid>
              <a:tr h="217340">
                <a:tc gridSpan="2">
                  <a:txBody>
                    <a:bodyPr/>
                    <a:lstStyle/>
                    <a:p>
                      <a:pPr algn="l" fontAlgn="b"/>
                      <a:r>
                        <a:rPr lang="en-US" sz="1100" u="none" strike="noStrike" dirty="0">
                          <a:effectLst/>
                        </a:rPr>
                        <a:t>Revenues</a:t>
                      </a:r>
                      <a:endParaRPr lang="en-US" sz="1100" b="1" i="0" u="none" strike="noStrike" dirty="0">
                        <a:solidFill>
                          <a:srgbClr val="000000"/>
                        </a:solidFill>
                        <a:effectLst/>
                        <a:latin typeface="Calibri" panose="020F0502020204030204" pitchFamily="34" charset="0"/>
                      </a:endParaRPr>
                    </a:p>
                  </a:txBody>
                  <a:tcPr marL="7620" marR="7620" marT="7620"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990175321"/>
                  </a:ext>
                </a:extLst>
              </a:tr>
              <a:tr h="434681">
                <a:tc>
                  <a:txBody>
                    <a:bodyPr/>
                    <a:lstStyle/>
                    <a:p>
                      <a:pPr algn="l" fontAlgn="b"/>
                      <a:endParaRPr lang="en-US" sz="1200" b="0" i="0" u="none" strike="noStrike" dirty="0">
                        <a:solidFill>
                          <a:srgbClr val="000000"/>
                        </a:solidFill>
                        <a:effectLst/>
                        <a:latin typeface="Georgia" panose="02040502050405020303" pitchFamily="18" charset="0"/>
                      </a:endParaRPr>
                    </a:p>
                  </a:txBody>
                  <a:tcPr marL="7620" marR="7620" marT="7620" marB="0" anchor="b"/>
                </a:tc>
                <a:tc>
                  <a:txBody>
                    <a:bodyPr/>
                    <a:lstStyle/>
                    <a:p>
                      <a:pPr algn="ctr" fontAlgn="b"/>
                      <a:r>
                        <a:rPr lang="en-US" sz="1200" u="none" strike="noStrike" dirty="0">
                          <a:effectLst/>
                          <a:latin typeface="Georgia" panose="02040502050405020303" pitchFamily="18" charset="0"/>
                        </a:rPr>
                        <a:t>Description</a:t>
                      </a:r>
                      <a:endParaRPr lang="en-US" sz="1200" b="1" i="0" u="none" strike="noStrike" dirty="0">
                        <a:solidFill>
                          <a:srgbClr val="000000"/>
                        </a:solidFill>
                        <a:effectLst/>
                        <a:latin typeface="Georgia" panose="02040502050405020303" pitchFamily="18" charset="0"/>
                      </a:endParaRPr>
                    </a:p>
                  </a:txBody>
                  <a:tcPr marL="7620" marR="7620" marT="7620" marB="0" anchor="b"/>
                </a:tc>
                <a:tc>
                  <a:txBody>
                    <a:bodyPr/>
                    <a:lstStyle/>
                    <a:p>
                      <a:pPr algn="ctr" fontAlgn="b"/>
                      <a:r>
                        <a:rPr lang="en-US" sz="1200" u="none" strike="noStrike" dirty="0">
                          <a:effectLst/>
                          <a:latin typeface="Georgia" panose="02040502050405020303" pitchFamily="18" charset="0"/>
                        </a:rPr>
                        <a:t>FY 2023/2024 Estimates</a:t>
                      </a:r>
                      <a:endParaRPr lang="en-US" sz="1200" b="1" i="0" u="none" strike="noStrike" dirty="0">
                        <a:solidFill>
                          <a:srgbClr val="000000"/>
                        </a:solidFill>
                        <a:effectLst/>
                        <a:latin typeface="Georgia" panose="02040502050405020303" pitchFamily="18" charset="0"/>
                      </a:endParaRPr>
                    </a:p>
                  </a:txBody>
                  <a:tcPr marL="7620" marR="7620" marT="7620" marB="0" anchor="b"/>
                </a:tc>
                <a:tc>
                  <a:txBody>
                    <a:bodyPr/>
                    <a:lstStyle/>
                    <a:p>
                      <a:pPr algn="ctr" fontAlgn="b"/>
                      <a:r>
                        <a:rPr lang="en-US" sz="1200" u="none" strike="noStrike" dirty="0">
                          <a:effectLst/>
                          <a:latin typeface="Georgia" panose="02040502050405020303" pitchFamily="18" charset="0"/>
                        </a:rPr>
                        <a:t>FY 2024/2025 Proposed Budget</a:t>
                      </a:r>
                      <a:endParaRPr lang="en-US" sz="1200" b="1" i="0" u="none" strike="noStrike" dirty="0">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145259571"/>
                  </a:ext>
                </a:extLst>
              </a:tr>
              <a:tr h="217340">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r>
                        <a:rPr lang="en-US" sz="1200" u="none" strike="noStrike">
                          <a:effectLst/>
                          <a:latin typeface="Georgia" panose="02040502050405020303" pitchFamily="18" charset="0"/>
                        </a:rPr>
                        <a:t>CCSWA-Membership Fees</a:t>
                      </a:r>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r>
                        <a:rPr lang="en-US" sz="1200" u="none" strike="noStrike">
                          <a:effectLst/>
                          <a:latin typeface="Georgia" panose="02040502050405020303" pitchFamily="18" charset="0"/>
                        </a:rPr>
                        <a:t>                       19,182 </a:t>
                      </a:r>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r>
                        <a:rPr lang="en-US" sz="1200" u="none" strike="noStrike" dirty="0">
                          <a:effectLst/>
                          <a:latin typeface="Georgia" panose="02040502050405020303" pitchFamily="18" charset="0"/>
                        </a:rPr>
                        <a:t> $                   19,182 </a:t>
                      </a:r>
                      <a:endParaRPr lang="en-US" sz="1200" b="0" i="0" u="none" strike="noStrike" dirty="0">
                        <a:solidFill>
                          <a:srgbClr val="000000"/>
                        </a:solidFill>
                        <a:effectLst/>
                        <a:latin typeface="Georgia" panose="02040502050405020303" pitchFamily="18" charset="0"/>
                      </a:endParaRPr>
                    </a:p>
                  </a:txBody>
                  <a:tcPr marL="7620" marR="7620" marT="7620" marB="0" anchor="b"/>
                </a:tc>
                <a:tc gridSpan="3">
                  <a:txBody>
                    <a:bodyPr/>
                    <a:lstStyle/>
                    <a:p>
                      <a:pPr algn="l" fontAlgn="b"/>
                      <a:r>
                        <a:rPr lang="en-US" sz="1200" u="none" strike="noStrike" dirty="0">
                          <a:effectLst/>
                          <a:latin typeface="Georgia" panose="02040502050405020303" pitchFamily="18" charset="0"/>
                        </a:rPr>
                        <a:t>(assumes no change in fee structure)</a:t>
                      </a:r>
                      <a:endParaRPr lang="en-US" sz="1200" b="0" i="0" u="none" strike="noStrike" dirty="0">
                        <a:solidFill>
                          <a:srgbClr val="000000"/>
                        </a:solidFill>
                        <a:effectLst/>
                        <a:latin typeface="Georgia" panose="02040502050405020303" pitchFamily="18" charset="0"/>
                      </a:endParaRPr>
                    </a:p>
                  </a:txBody>
                  <a:tcPr marL="7620" marR="7620" marT="762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18842964"/>
                  </a:ext>
                </a:extLst>
              </a:tr>
              <a:tr h="217340">
                <a:tc>
                  <a:txBody>
                    <a:bodyPr/>
                    <a:lstStyle/>
                    <a:p>
                      <a:pPr algn="l" fontAlgn="b"/>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ctr" fontAlgn="b"/>
                      <a:r>
                        <a:rPr lang="en-US" sz="1200" u="none" strike="noStrike">
                          <a:effectLst/>
                          <a:latin typeface="Georgia" panose="02040502050405020303" pitchFamily="18" charset="0"/>
                        </a:rPr>
                        <a:t>TOTAL REVENUES</a:t>
                      </a:r>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l" fontAlgn="b"/>
                      <a:r>
                        <a:rPr lang="en-US" sz="1200" u="none" strike="noStrike">
                          <a:effectLst/>
                          <a:latin typeface="Georgia" panose="02040502050405020303" pitchFamily="18" charset="0"/>
                        </a:rPr>
                        <a:t> $                   19,182 </a:t>
                      </a:r>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l" fontAlgn="b"/>
                      <a:r>
                        <a:rPr lang="en-US" sz="1200" u="none" strike="noStrike" dirty="0">
                          <a:effectLst/>
                          <a:latin typeface="Georgia" panose="02040502050405020303" pitchFamily="18" charset="0"/>
                        </a:rPr>
                        <a:t> $                   19,182 </a:t>
                      </a:r>
                      <a:endParaRPr lang="en-US" sz="1200" b="1" i="0" u="none" strike="noStrike" dirty="0">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1" i="0" u="none" strike="noStrike" dirty="0">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209152075"/>
                  </a:ext>
                </a:extLst>
              </a:tr>
              <a:tr h="217340">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ctr" fontAlgn="b"/>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dirty="0">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dirty="0">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952889935"/>
                  </a:ext>
                </a:extLst>
              </a:tr>
              <a:tr h="217340">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ctr" fontAlgn="b"/>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dirty="0">
                        <a:solidFill>
                          <a:srgbClr val="000000"/>
                        </a:solidFill>
                        <a:effectLst/>
                        <a:latin typeface="Georgia" panose="02040502050405020303" pitchFamily="18"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825234158"/>
                  </a:ext>
                </a:extLst>
              </a:tr>
              <a:tr h="217340">
                <a:tc gridSpan="2">
                  <a:txBody>
                    <a:bodyPr/>
                    <a:lstStyle/>
                    <a:p>
                      <a:pPr algn="l" fontAlgn="b"/>
                      <a:r>
                        <a:rPr lang="en-US" sz="1200" u="none" strike="noStrike">
                          <a:effectLst/>
                          <a:latin typeface="Georgia" panose="02040502050405020303" pitchFamily="18" charset="0"/>
                        </a:rPr>
                        <a:t>Expenses</a:t>
                      </a:r>
                      <a:endParaRPr lang="en-US" sz="1200" b="1" i="0" u="none" strike="noStrike">
                        <a:solidFill>
                          <a:srgbClr val="000000"/>
                        </a:solidFill>
                        <a:effectLst/>
                        <a:latin typeface="Georgia" panose="02040502050405020303" pitchFamily="18" charset="0"/>
                      </a:endParaRPr>
                    </a:p>
                  </a:txBody>
                  <a:tcPr marL="7620" marR="7620" marT="7620" marB="0" anchor="b"/>
                </a:tc>
                <a:tc hMerge="1">
                  <a:txBody>
                    <a:bodyPr/>
                    <a:lstStyle/>
                    <a:p>
                      <a:endParaRPr lang="en-US"/>
                    </a:p>
                  </a:txBody>
                  <a:tcPr/>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dirty="0">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434137621"/>
                  </a:ext>
                </a:extLst>
              </a:tr>
              <a:tr h="656550">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ctr" fontAlgn="b"/>
                      <a:r>
                        <a:rPr lang="en-US" sz="1200" u="none" strike="noStrike">
                          <a:effectLst/>
                          <a:latin typeface="Georgia" panose="02040502050405020303" pitchFamily="18" charset="0"/>
                        </a:rPr>
                        <a:t>Description</a:t>
                      </a:r>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ctr" fontAlgn="b"/>
                      <a:r>
                        <a:rPr lang="en-US" sz="1200" u="none" strike="noStrike">
                          <a:effectLst/>
                          <a:latin typeface="Georgia" panose="02040502050405020303" pitchFamily="18" charset="0"/>
                        </a:rPr>
                        <a:t>FY 2023/2024 Estimates</a:t>
                      </a:r>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ctr" fontAlgn="b"/>
                      <a:r>
                        <a:rPr lang="en-US" sz="1200" u="none" strike="noStrike" dirty="0">
                          <a:effectLst/>
                          <a:latin typeface="Georgia" panose="02040502050405020303" pitchFamily="18" charset="0"/>
                        </a:rPr>
                        <a:t>FY 2024/2025 Proposed Budget</a:t>
                      </a:r>
                      <a:endParaRPr lang="en-US" sz="1200" b="1" i="0" u="none" strike="noStrike" dirty="0">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dirty="0">
                        <a:solidFill>
                          <a:srgbClr val="000000"/>
                        </a:solidFill>
                        <a:effectLst/>
                        <a:latin typeface="Georgia" panose="02040502050405020303" pitchFamily="18"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889191563"/>
                  </a:ext>
                </a:extLst>
              </a:tr>
              <a:tr h="217340">
                <a:tc>
                  <a:txBody>
                    <a:bodyPr/>
                    <a:lstStyle/>
                    <a:p>
                      <a:pPr algn="l" fontAlgn="b"/>
                      <a:endParaRPr lang="en-US" sz="1200" b="0" i="0" u="none" strike="noStrike" dirty="0">
                        <a:solidFill>
                          <a:srgbClr val="000000"/>
                        </a:solidFill>
                        <a:effectLst/>
                        <a:latin typeface="Georgia" panose="02040502050405020303" pitchFamily="18" charset="0"/>
                      </a:endParaRPr>
                    </a:p>
                  </a:txBody>
                  <a:tcPr marL="7620" marR="7620" marT="7620" marB="0" anchor="b"/>
                </a:tc>
                <a:tc>
                  <a:txBody>
                    <a:bodyPr/>
                    <a:lstStyle/>
                    <a:p>
                      <a:pPr algn="l" fontAlgn="b"/>
                      <a:r>
                        <a:rPr lang="en-US" sz="1200" u="none" strike="noStrike">
                          <a:effectLst/>
                          <a:latin typeface="Georgia" panose="02040502050405020303" pitchFamily="18" charset="0"/>
                        </a:rPr>
                        <a:t>CRCOG Admin Costs</a:t>
                      </a:r>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r>
                        <a:rPr lang="en-US" sz="1200" u="none" strike="noStrike">
                          <a:effectLst/>
                          <a:latin typeface="Georgia" panose="02040502050405020303" pitchFamily="18" charset="0"/>
                        </a:rPr>
                        <a:t> $                   25,000 </a:t>
                      </a:r>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r>
                        <a:rPr lang="en-US" sz="1200" u="none" strike="noStrike" dirty="0">
                          <a:effectLst/>
                          <a:latin typeface="Georgia" panose="02040502050405020303" pitchFamily="18" charset="0"/>
                        </a:rPr>
                        <a:t> $                   32,500 </a:t>
                      </a:r>
                      <a:endParaRPr lang="en-US" sz="1200" b="0" i="0" u="none" strike="noStrike" dirty="0">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dirty="0">
                        <a:solidFill>
                          <a:srgbClr val="000000"/>
                        </a:solidFill>
                        <a:effectLst/>
                        <a:latin typeface="Georgia" panose="02040502050405020303" pitchFamily="18"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06981253"/>
                  </a:ext>
                </a:extLst>
              </a:tr>
              <a:tr h="217340">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r>
                        <a:rPr lang="en-US" sz="1200" u="none" strike="noStrike">
                          <a:effectLst/>
                          <a:latin typeface="Georgia" panose="02040502050405020303" pitchFamily="18" charset="0"/>
                        </a:rPr>
                        <a:t>Legal Expenses</a:t>
                      </a:r>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r>
                        <a:rPr lang="en-US" sz="1200" u="none" strike="noStrike">
                          <a:effectLst/>
                          <a:latin typeface="Georgia" panose="02040502050405020303" pitchFamily="18" charset="0"/>
                        </a:rPr>
                        <a:t> $                      5,000 </a:t>
                      </a:r>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r>
                        <a:rPr lang="en-US" sz="1200" u="none" strike="noStrike" dirty="0">
                          <a:effectLst/>
                          <a:latin typeface="Georgia" panose="02040502050405020303" pitchFamily="18" charset="0"/>
                        </a:rPr>
                        <a:t> $                   10,000 </a:t>
                      </a:r>
                      <a:endParaRPr lang="en-US" sz="1200" b="0" i="0" u="none" strike="noStrike" dirty="0">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33474984"/>
                  </a:ext>
                </a:extLst>
              </a:tr>
              <a:tr h="217340">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r>
                        <a:rPr lang="en-US" sz="1200" u="none" strike="noStrike">
                          <a:effectLst/>
                          <a:latin typeface="Georgia" panose="02040502050405020303" pitchFamily="18" charset="0"/>
                        </a:rPr>
                        <a:t>Contractual Services</a:t>
                      </a:r>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r>
                        <a:rPr lang="en-US" sz="1200" u="none" strike="noStrike">
                          <a:effectLst/>
                          <a:latin typeface="Georgia" panose="02040502050405020303" pitchFamily="18" charset="0"/>
                        </a:rPr>
                        <a:t> $                      5,000 </a:t>
                      </a:r>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r>
                        <a:rPr lang="en-US" sz="1200" u="none" strike="noStrike" dirty="0">
                          <a:effectLst/>
                          <a:latin typeface="Georgia" panose="02040502050405020303" pitchFamily="18" charset="0"/>
                        </a:rPr>
                        <a:t> $                   25,000 </a:t>
                      </a:r>
                      <a:endParaRPr lang="en-US" sz="1200" b="0" i="0" u="none" strike="noStrike" dirty="0">
                        <a:solidFill>
                          <a:srgbClr val="000000"/>
                        </a:solidFill>
                        <a:effectLst/>
                        <a:latin typeface="Georgia" panose="02040502050405020303" pitchFamily="18" charset="0"/>
                      </a:endParaRPr>
                    </a:p>
                  </a:txBody>
                  <a:tcPr marL="7620" marR="7620" marT="7620" marB="0" anchor="b"/>
                </a:tc>
                <a:tc gridSpan="3">
                  <a:txBody>
                    <a:bodyPr/>
                    <a:lstStyle/>
                    <a:p>
                      <a:pPr algn="l" fontAlgn="b"/>
                      <a:r>
                        <a:rPr lang="en-US" sz="1200" u="none" strike="noStrike" dirty="0">
                          <a:effectLst/>
                          <a:latin typeface="Georgia" panose="02040502050405020303" pitchFamily="18" charset="0"/>
                        </a:rPr>
                        <a:t>(assumes CCSWA solicitation)</a:t>
                      </a:r>
                      <a:endParaRPr lang="en-US" sz="1200" b="0" i="0" u="none" strike="noStrike" dirty="0">
                        <a:solidFill>
                          <a:srgbClr val="000000"/>
                        </a:solidFill>
                        <a:effectLst/>
                        <a:latin typeface="Georgia" panose="02040502050405020303" pitchFamily="18" charset="0"/>
                      </a:endParaRPr>
                    </a:p>
                  </a:txBody>
                  <a:tcPr marL="7620" marR="7620" marT="762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72934201"/>
                  </a:ext>
                </a:extLst>
              </a:tr>
              <a:tr h="217340">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r>
                        <a:rPr lang="en-US" sz="1200" u="none" strike="noStrike">
                          <a:effectLst/>
                          <a:latin typeface="Georgia" panose="02040502050405020303" pitchFamily="18" charset="0"/>
                        </a:rPr>
                        <a:t>Contingency</a:t>
                      </a:r>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r>
                        <a:rPr lang="en-US" sz="1200" u="none" strike="noStrike">
                          <a:effectLst/>
                          <a:latin typeface="Georgia" panose="02040502050405020303" pitchFamily="18" charset="0"/>
                        </a:rPr>
                        <a:t> $                      5,000 </a:t>
                      </a:r>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ctr" fontAlgn="ctr"/>
                      <a:endParaRPr lang="en-US" sz="1100" b="0" i="1"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730802627"/>
                  </a:ext>
                </a:extLst>
              </a:tr>
              <a:tr h="217340">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ctr" fontAlgn="b"/>
                      <a:r>
                        <a:rPr lang="en-US" sz="1200" u="none" strike="noStrike">
                          <a:effectLst/>
                          <a:latin typeface="Georgia" panose="02040502050405020303" pitchFamily="18" charset="0"/>
                        </a:rPr>
                        <a:t>TOTAL EXPENSES</a:t>
                      </a:r>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l" fontAlgn="b"/>
                      <a:r>
                        <a:rPr lang="en-US" sz="1200" u="none" strike="noStrike">
                          <a:effectLst/>
                          <a:latin typeface="Georgia" panose="02040502050405020303" pitchFamily="18" charset="0"/>
                        </a:rPr>
                        <a:t> $             35,000.00 </a:t>
                      </a:r>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l" fontAlgn="b"/>
                      <a:r>
                        <a:rPr lang="en-US" sz="1200" u="none" strike="noStrike">
                          <a:effectLst/>
                          <a:latin typeface="Georgia" panose="02040502050405020303" pitchFamily="18" charset="0"/>
                        </a:rPr>
                        <a:t> $             72,500.00 </a:t>
                      </a:r>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ctr" fontAlgn="ctr"/>
                      <a:endParaRPr lang="en-US" sz="1100" b="0" i="1"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985424205"/>
                  </a:ext>
                </a:extLst>
              </a:tr>
              <a:tr h="217340">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ctr" fontAlgn="b"/>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230190712"/>
                  </a:ext>
                </a:extLst>
              </a:tr>
              <a:tr h="217340">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r>
                        <a:rPr lang="en-US" sz="1200" u="none" strike="noStrike">
                          <a:effectLst/>
                          <a:latin typeface="Georgia" panose="02040502050405020303" pitchFamily="18" charset="0"/>
                        </a:rPr>
                        <a:t>Est. Beginning Fund Balance</a:t>
                      </a:r>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l" fontAlgn="b"/>
                      <a:r>
                        <a:rPr lang="en-US" sz="1200" u="none" strike="noStrike">
                          <a:effectLst/>
                          <a:latin typeface="Georgia" panose="02040502050405020303" pitchFamily="18" charset="0"/>
                        </a:rPr>
                        <a:t> $           196,575.51 </a:t>
                      </a:r>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l" fontAlgn="b"/>
                      <a:r>
                        <a:rPr lang="en-US" sz="1200" u="none" strike="noStrike">
                          <a:effectLst/>
                          <a:latin typeface="Georgia" panose="02040502050405020303" pitchFamily="18" charset="0"/>
                        </a:rPr>
                        <a:t> $           180,757.93 </a:t>
                      </a:r>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dirty="0">
                        <a:solidFill>
                          <a:srgbClr val="000000"/>
                        </a:solidFill>
                        <a:effectLst/>
                        <a:latin typeface="Georgia" panose="02040502050405020303" pitchFamily="18"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070131002"/>
                  </a:ext>
                </a:extLst>
              </a:tr>
              <a:tr h="217340">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032703915"/>
                  </a:ext>
                </a:extLst>
              </a:tr>
              <a:tr h="217340">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r>
                        <a:rPr lang="en-US" sz="1200" u="none" strike="noStrike">
                          <a:effectLst/>
                          <a:latin typeface="Georgia" panose="02040502050405020303" pitchFamily="18" charset="0"/>
                        </a:rPr>
                        <a:t>Est. Change in Fund Balance</a:t>
                      </a:r>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l" fontAlgn="b"/>
                      <a:r>
                        <a:rPr lang="en-US" sz="1200" u="none" strike="noStrike">
                          <a:effectLst/>
                          <a:latin typeface="Georgia" panose="02040502050405020303" pitchFamily="18" charset="0"/>
                        </a:rPr>
                        <a:t> $           (15,817.58)</a:t>
                      </a:r>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l" fontAlgn="b"/>
                      <a:r>
                        <a:rPr lang="en-US" sz="1200" u="none" strike="noStrike">
                          <a:effectLst/>
                          <a:latin typeface="Georgia" panose="02040502050405020303" pitchFamily="18" charset="0"/>
                        </a:rPr>
                        <a:t> $           (53,318.00)</a:t>
                      </a:r>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dirty="0">
                        <a:solidFill>
                          <a:srgbClr val="000000"/>
                        </a:solidFill>
                        <a:effectLst/>
                        <a:latin typeface="Georgia" panose="02040502050405020303" pitchFamily="18"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75969141"/>
                  </a:ext>
                </a:extLst>
              </a:tr>
              <a:tr h="217340">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dirty="0">
                        <a:solidFill>
                          <a:srgbClr val="000000"/>
                        </a:solidFill>
                        <a:effectLst/>
                        <a:latin typeface="Georgia" panose="02040502050405020303" pitchFamily="18"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104603952"/>
                  </a:ext>
                </a:extLst>
              </a:tr>
              <a:tr h="217340">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r>
                        <a:rPr lang="en-US" sz="1200" u="none" strike="noStrike">
                          <a:effectLst/>
                          <a:latin typeface="Georgia" panose="02040502050405020303" pitchFamily="18" charset="0"/>
                        </a:rPr>
                        <a:t>Est. Ending Fund Balance</a:t>
                      </a:r>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l" fontAlgn="b"/>
                      <a:r>
                        <a:rPr lang="en-US" sz="1200" u="none" strike="noStrike">
                          <a:effectLst/>
                          <a:latin typeface="Georgia" panose="02040502050405020303" pitchFamily="18" charset="0"/>
                        </a:rPr>
                        <a:t> $           180,757.93 </a:t>
                      </a:r>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l" fontAlgn="b"/>
                      <a:r>
                        <a:rPr lang="en-US" sz="1200" u="none" strike="noStrike">
                          <a:effectLst/>
                          <a:latin typeface="Georgia" panose="02040502050405020303" pitchFamily="18" charset="0"/>
                        </a:rPr>
                        <a:t> $           127,439.93 </a:t>
                      </a:r>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dirty="0">
                        <a:solidFill>
                          <a:srgbClr val="000000"/>
                        </a:solidFill>
                        <a:effectLst/>
                        <a:latin typeface="Georgia" panose="02040502050405020303" pitchFamily="18"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254203044"/>
                  </a:ext>
                </a:extLst>
              </a:tr>
            </a:tbl>
          </a:graphicData>
        </a:graphic>
      </p:graphicFrame>
    </p:spTree>
    <p:extLst>
      <p:ext uri="{BB962C8B-B14F-4D97-AF65-F5344CB8AC3E}">
        <p14:creationId xmlns:p14="http://schemas.microsoft.com/office/powerpoint/2010/main" val="2869192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9F684-02C1-9466-4250-6F0BB25335A4}"/>
              </a:ext>
            </a:extLst>
          </p:cNvPr>
          <p:cNvSpPr>
            <a:spLocks noGrp="1"/>
          </p:cNvSpPr>
          <p:nvPr>
            <p:ph type="title"/>
          </p:nvPr>
        </p:nvSpPr>
        <p:spPr>
          <a:xfrm>
            <a:off x="424205" y="365126"/>
            <a:ext cx="11660958" cy="1001762"/>
          </a:xfrm>
          <a:solidFill>
            <a:srgbClr val="84B2B3"/>
          </a:solidFill>
        </p:spPr>
        <p:txBody>
          <a:bodyPr>
            <a:normAutofit/>
          </a:bodyPr>
          <a:lstStyle/>
          <a:p>
            <a:r>
              <a:rPr lang="en-US" sz="3200" b="1" dirty="0">
                <a:solidFill>
                  <a:schemeClr val="bg1"/>
                </a:solidFill>
                <a:latin typeface="Georgia"/>
              </a:rPr>
              <a:t>6.  Executive Committee Slate</a:t>
            </a:r>
          </a:p>
        </p:txBody>
      </p:sp>
      <p:sp>
        <p:nvSpPr>
          <p:cNvPr id="3" name="Content Placeholder 2">
            <a:extLst>
              <a:ext uri="{FF2B5EF4-FFF2-40B4-BE49-F238E27FC236}">
                <a16:creationId xmlns:a16="http://schemas.microsoft.com/office/drawing/2014/main" id="{1838BE1B-2A69-ED9B-D549-7214C01425A6}"/>
              </a:ext>
            </a:extLst>
          </p:cNvPr>
          <p:cNvSpPr>
            <a:spLocks noGrp="1"/>
          </p:cNvSpPr>
          <p:nvPr>
            <p:ph idx="1"/>
          </p:nvPr>
        </p:nvSpPr>
        <p:spPr>
          <a:xfrm>
            <a:off x="592394" y="1527142"/>
            <a:ext cx="10761406" cy="4820669"/>
          </a:xfrm>
        </p:spPr>
        <p:txBody>
          <a:bodyPr vert="horz" lIns="91440" tIns="45720" rIns="91440" bIns="45720" rtlCol="0" anchor="t">
            <a:normAutofit fontScale="85000" lnSpcReduction="20000"/>
          </a:bodyPr>
          <a:lstStyle/>
          <a:p>
            <a:pPr marL="0" indent="0">
              <a:buNone/>
            </a:pPr>
            <a:r>
              <a:rPr lang="en-US" sz="2000" b="1" dirty="0">
                <a:latin typeface="Georgia" panose="02040502050405020303" pitchFamily="18" charset="0"/>
              </a:rPr>
              <a:t>Executive Committee Proposed Slates/Terms </a:t>
            </a:r>
          </a:p>
          <a:p>
            <a:pPr marL="0" marR="0" indent="0" algn="just">
              <a:lnSpc>
                <a:spcPct val="107000"/>
              </a:lnSpc>
              <a:spcBef>
                <a:spcPts val="0"/>
              </a:spcBef>
              <a:spcAft>
                <a:spcPts val="800"/>
              </a:spcAft>
              <a:buNone/>
            </a:pPr>
            <a:r>
              <a:rPr lang="en-US" sz="2000" kern="100" dirty="0">
                <a:effectLst/>
                <a:latin typeface="Georgia" panose="02040502050405020303" pitchFamily="18" charset="0"/>
                <a:ea typeface="Calibri" panose="020F0502020204030204" pitchFamily="34" charset="0"/>
                <a:cs typeface="Arial" panose="020B0604020202020204" pitchFamily="34" charset="0"/>
              </a:rPr>
              <a:t>Due to the bylaws requiring rotating terms, staff outlined terms for the full Executive Committee. In subsequent years, only members with expiring terms will come before CCSWA Board.  Bylaw changes may change the expiration dates.</a:t>
            </a:r>
          </a:p>
          <a:p>
            <a:pPr marL="0" marR="0" indent="0">
              <a:lnSpc>
                <a:spcPct val="107000"/>
              </a:lnSpc>
              <a:spcBef>
                <a:spcPts val="0"/>
              </a:spcBef>
              <a:spcAft>
                <a:spcPts val="800"/>
              </a:spcAft>
              <a:buNone/>
            </a:pPr>
            <a:r>
              <a:rPr lang="en-US" sz="2000" b="1" kern="100" dirty="0">
                <a:effectLst/>
                <a:latin typeface="Georgia" panose="02040502050405020303" pitchFamily="18" charset="0"/>
                <a:ea typeface="Calibri" panose="020F0502020204030204" pitchFamily="34" charset="0"/>
                <a:cs typeface="Arial" panose="020B0604020202020204" pitchFamily="34" charset="0"/>
              </a:rPr>
              <a:t>*Executive Committee – Proposed 2024 Slate</a:t>
            </a:r>
            <a:endParaRPr lang="en-US" sz="2000" kern="100" dirty="0">
              <a:effectLst/>
              <a:latin typeface="Georgia" panose="02040502050405020303" pitchFamily="18"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2000" b="1" kern="100" dirty="0">
                <a:effectLst/>
                <a:latin typeface="Georgia" panose="02040502050405020303" pitchFamily="18" charset="0"/>
                <a:ea typeface="Calibri" panose="020F0502020204030204" pitchFamily="34" charset="0"/>
                <a:cs typeface="Arial" panose="020B0604020202020204" pitchFamily="34" charset="0"/>
              </a:rPr>
              <a:t>Three-year Term (2027)  </a:t>
            </a:r>
          </a:p>
          <a:p>
            <a:pPr marL="0" marR="0" indent="0">
              <a:lnSpc>
                <a:spcPct val="107000"/>
              </a:lnSpc>
              <a:spcBef>
                <a:spcPts val="0"/>
              </a:spcBef>
              <a:spcAft>
                <a:spcPts val="800"/>
              </a:spcAft>
              <a:buNone/>
            </a:pPr>
            <a:r>
              <a:rPr lang="en-US" sz="2000" dirty="0">
                <a:effectLst/>
                <a:latin typeface="Georgia" panose="02040502050405020303" pitchFamily="18" charset="0"/>
                <a:ea typeface="Calibri" panose="020F0502020204030204" pitchFamily="34" charset="0"/>
                <a:cs typeface="Arial" panose="020B0604020202020204" pitchFamily="34" charset="0"/>
              </a:rPr>
              <a:t>TBD			Hartford </a:t>
            </a:r>
            <a:br>
              <a:rPr lang="en-US" sz="2000" dirty="0">
                <a:effectLst/>
                <a:latin typeface="Georgia" panose="02040502050405020303" pitchFamily="18" charset="0"/>
                <a:ea typeface="Calibri" panose="020F0502020204030204" pitchFamily="34" charset="0"/>
                <a:cs typeface="Arial" panose="020B0604020202020204" pitchFamily="34" charset="0"/>
              </a:rPr>
            </a:br>
            <a:r>
              <a:rPr lang="en-US" sz="2000" dirty="0">
                <a:effectLst/>
                <a:latin typeface="Georgia" panose="02040502050405020303" pitchFamily="18" charset="0"/>
                <a:ea typeface="Calibri" panose="020F0502020204030204" pitchFamily="34" charset="0"/>
                <a:cs typeface="Arial" panose="020B0604020202020204" pitchFamily="34" charset="0"/>
              </a:rPr>
              <a:t>Fred Presley		Wethersfield </a:t>
            </a:r>
          </a:p>
          <a:p>
            <a:pPr marL="0" marR="0" indent="0">
              <a:lnSpc>
                <a:spcPct val="107000"/>
              </a:lnSpc>
              <a:spcBef>
                <a:spcPts val="0"/>
              </a:spcBef>
              <a:spcAft>
                <a:spcPts val="800"/>
              </a:spcAft>
              <a:buNone/>
            </a:pPr>
            <a:r>
              <a:rPr lang="en-US" sz="2000" b="1" kern="100" dirty="0">
                <a:effectLst/>
                <a:latin typeface="Georgia" panose="02040502050405020303" pitchFamily="18" charset="0"/>
                <a:ea typeface="Calibri" panose="020F0502020204030204" pitchFamily="34" charset="0"/>
                <a:cs typeface="Arial" panose="020B0604020202020204" pitchFamily="34" charset="0"/>
              </a:rPr>
              <a:t>Two-year Term (2026)</a:t>
            </a:r>
            <a:endParaRPr lang="en-US" sz="2000" kern="100" dirty="0">
              <a:effectLst/>
              <a:latin typeface="Georgia" panose="02040502050405020303" pitchFamily="18"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0"/>
              </a:spcAft>
              <a:buNone/>
            </a:pPr>
            <a:r>
              <a:rPr lang="en-US" sz="2000" dirty="0">
                <a:effectLst/>
                <a:latin typeface="Georgia" panose="02040502050405020303" pitchFamily="18" charset="0"/>
                <a:ea typeface="Calibri" panose="020F0502020204030204" pitchFamily="34" charset="0"/>
                <a:cs typeface="Arial" panose="020B0604020202020204" pitchFamily="34" charset="0"/>
              </a:rPr>
              <a:t>Brandon Robertson	Avon  </a:t>
            </a:r>
          </a:p>
          <a:p>
            <a:pPr marL="0" marR="0" indent="0" algn="just">
              <a:lnSpc>
                <a:spcPct val="107000"/>
              </a:lnSpc>
              <a:spcBef>
                <a:spcPts val="0"/>
              </a:spcBef>
              <a:spcAft>
                <a:spcPts val="0"/>
              </a:spcAft>
              <a:buNone/>
            </a:pPr>
            <a:r>
              <a:rPr lang="en-US" sz="2000" dirty="0">
                <a:effectLst/>
                <a:latin typeface="Georgia" panose="02040502050405020303" pitchFamily="18" charset="0"/>
                <a:ea typeface="Calibri" panose="020F0502020204030204" pitchFamily="34" charset="0"/>
                <a:cs typeface="Arial" panose="020B0604020202020204" pitchFamily="34" charset="0"/>
              </a:rPr>
              <a:t>Russ Arnold		Farmington </a:t>
            </a:r>
          </a:p>
          <a:p>
            <a:pPr marL="0" marR="0" indent="0" algn="just">
              <a:lnSpc>
                <a:spcPct val="107000"/>
              </a:lnSpc>
              <a:spcBef>
                <a:spcPts val="0"/>
              </a:spcBef>
              <a:spcAft>
                <a:spcPts val="800"/>
              </a:spcAft>
              <a:buNone/>
            </a:pPr>
            <a:r>
              <a:rPr lang="en-US" sz="2000" dirty="0">
                <a:effectLst/>
                <a:latin typeface="Georgia" panose="02040502050405020303" pitchFamily="18" charset="0"/>
                <a:ea typeface="Calibri" panose="020F0502020204030204" pitchFamily="34" charset="0"/>
                <a:cs typeface="Arial" panose="020B0604020202020204" pitchFamily="34" charset="0"/>
              </a:rPr>
              <a:t>Tom Roy			Simsbury </a:t>
            </a:r>
          </a:p>
          <a:p>
            <a:pPr marL="0" marR="0" indent="0">
              <a:lnSpc>
                <a:spcPct val="107000"/>
              </a:lnSpc>
              <a:spcBef>
                <a:spcPts val="0"/>
              </a:spcBef>
              <a:spcAft>
                <a:spcPts val="800"/>
              </a:spcAft>
              <a:buNone/>
            </a:pPr>
            <a:r>
              <a:rPr lang="en-US" sz="2000" b="1" kern="100" dirty="0">
                <a:effectLst/>
                <a:latin typeface="Georgia" panose="02040502050405020303" pitchFamily="18" charset="0"/>
                <a:ea typeface="Calibri" panose="020F0502020204030204" pitchFamily="34" charset="0"/>
                <a:cs typeface="Arial" panose="020B0604020202020204" pitchFamily="34" charset="0"/>
              </a:rPr>
              <a:t>One-year Term (2025)</a:t>
            </a:r>
            <a:endParaRPr lang="en-US" sz="2000" kern="100" dirty="0">
              <a:effectLst/>
              <a:latin typeface="Georgia" panose="02040502050405020303" pitchFamily="18"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0"/>
              </a:spcAft>
              <a:buNone/>
            </a:pPr>
            <a:r>
              <a:rPr lang="en-US" sz="2000" dirty="0">
                <a:effectLst/>
                <a:latin typeface="Georgia" panose="02040502050405020303" pitchFamily="18" charset="0"/>
                <a:ea typeface="Calibri" panose="020F0502020204030204" pitchFamily="34" charset="0"/>
                <a:cs typeface="Arial" panose="020B0604020202020204" pitchFamily="34" charset="0"/>
              </a:rPr>
              <a:t>Jim Rupert		Bolton </a:t>
            </a:r>
          </a:p>
          <a:p>
            <a:pPr marL="0" marR="0" indent="0" algn="just">
              <a:lnSpc>
                <a:spcPct val="107000"/>
              </a:lnSpc>
              <a:spcBef>
                <a:spcPts val="0"/>
              </a:spcBef>
              <a:spcAft>
                <a:spcPts val="0"/>
              </a:spcAft>
              <a:buNone/>
            </a:pPr>
            <a:r>
              <a:rPr lang="en-US" sz="2000" dirty="0">
                <a:effectLst/>
                <a:latin typeface="Georgia" panose="02040502050405020303" pitchFamily="18" charset="0"/>
                <a:ea typeface="Calibri" panose="020F0502020204030204" pitchFamily="34" charset="0"/>
                <a:cs typeface="Arial" panose="020B0604020202020204" pitchFamily="34" charset="0"/>
              </a:rPr>
              <a:t>Tim Bockus/Kasia Purciello	Manchester </a:t>
            </a:r>
            <a:r>
              <a:rPr lang="en-US" sz="2000" dirty="0">
                <a:latin typeface="Georgia" panose="02040502050405020303" pitchFamily="18" charset="0"/>
                <a:ea typeface="Calibri" panose="020F0502020204030204" pitchFamily="34" charset="0"/>
                <a:cs typeface="Arial" panose="020B0604020202020204" pitchFamily="34" charset="0"/>
              </a:rPr>
              <a:t> (Recycling Tonnage Rep – nonvoting)</a:t>
            </a:r>
            <a:endParaRPr lang="en-US" sz="2000" dirty="0">
              <a:effectLst/>
              <a:latin typeface="Georgia" panose="02040502050405020303" pitchFamily="18"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0"/>
              </a:spcAft>
              <a:buNone/>
            </a:pPr>
            <a:r>
              <a:rPr lang="en-US" sz="2000" dirty="0">
                <a:effectLst/>
                <a:latin typeface="Georgia" panose="02040502050405020303" pitchFamily="18" charset="0"/>
                <a:ea typeface="Calibri" panose="020F0502020204030204" pitchFamily="34" charset="0"/>
                <a:cs typeface="Arial" panose="020B0604020202020204" pitchFamily="34" charset="0"/>
              </a:rPr>
              <a:t>TBD			Hartford (SW Tonnage Rep – nonvoting)</a:t>
            </a:r>
          </a:p>
          <a:p>
            <a:pPr marL="0" marR="0" indent="0" algn="just">
              <a:lnSpc>
                <a:spcPct val="120000"/>
              </a:lnSpc>
              <a:spcBef>
                <a:spcPts val="0"/>
              </a:spcBef>
              <a:buNone/>
            </a:pPr>
            <a:r>
              <a:rPr lang="en-US" sz="2000" dirty="0">
                <a:effectLst/>
                <a:latin typeface="Georgia" panose="02040502050405020303" pitchFamily="18" charset="0"/>
                <a:ea typeface="Calibri" panose="020F0502020204030204" pitchFamily="34" charset="0"/>
                <a:cs typeface="Arial" panose="020B0604020202020204" pitchFamily="34" charset="0"/>
              </a:rPr>
              <a:t>Mike Manfre 		Glastonbury</a:t>
            </a:r>
          </a:p>
          <a:p>
            <a:pPr marL="0" marR="0" indent="0">
              <a:lnSpc>
                <a:spcPct val="107000"/>
              </a:lnSpc>
              <a:spcBef>
                <a:spcPts val="0"/>
              </a:spcBef>
              <a:spcAft>
                <a:spcPts val="800"/>
              </a:spcAft>
              <a:buNone/>
            </a:pPr>
            <a:endParaRPr lang="en-US" sz="2000" b="1" kern="100" dirty="0">
              <a:effectLst/>
              <a:latin typeface="Georgia" panose="02040502050405020303" pitchFamily="18"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endParaRPr lang="en-US" sz="2000" kern="100" dirty="0">
              <a:effectLst/>
              <a:latin typeface="Georgia" panose="02040502050405020303" pitchFamily="18"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endParaRPr lang="en-US" sz="2000" b="1" kern="100" dirty="0">
              <a:effectLst/>
              <a:latin typeface="Georgia" panose="02040502050405020303" pitchFamily="18" charset="0"/>
              <a:ea typeface="Calibri" panose="020F0502020204030204" pitchFamily="34" charset="0"/>
              <a:cs typeface="Calibri"/>
            </a:endParaRP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943600564"/>
      </p:ext>
    </p:extLst>
  </p:cSld>
  <p:clrMapOvr>
    <a:masterClrMapping/>
  </p:clrMapOvr>
</p:sld>
</file>

<file path=ppt/theme/theme1.xml><?xml version="1.0" encoding="utf-8"?>
<a:theme xmlns:a="http://schemas.openxmlformats.org/drawingml/2006/main" name="Office Theme">
  <a:themeElements>
    <a:clrScheme name="CRCOG-Colors">
      <a:dk1>
        <a:srgbClr val="3A3838"/>
      </a:dk1>
      <a:lt1>
        <a:srgbClr val="FFFFFF"/>
      </a:lt1>
      <a:dk2>
        <a:srgbClr val="002B7C"/>
      </a:dk2>
      <a:lt2>
        <a:srgbClr val="FF9245"/>
      </a:lt2>
      <a:accent1>
        <a:srgbClr val="1F666E"/>
      </a:accent1>
      <a:accent2>
        <a:srgbClr val="D96D21"/>
      </a:accent2>
      <a:accent3>
        <a:srgbClr val="EDB200"/>
      </a:accent3>
      <a:accent4>
        <a:srgbClr val="84B2B3"/>
      </a:accent4>
      <a:accent5>
        <a:srgbClr val="91B1ED"/>
      </a:accent5>
      <a:accent6>
        <a:srgbClr val="AEABAB"/>
      </a:accent6>
      <a:hlink>
        <a:srgbClr val="1F666E"/>
      </a:hlink>
      <a:folHlink>
        <a:srgbClr val="002B7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80a9d06-6ab5-4725-a265-8116ce6ae0bb">
      <Terms xmlns="http://schemas.microsoft.com/office/infopath/2007/PartnerControls"/>
    </lcf76f155ced4ddcb4097134ff3c332f>
    <TaxCatchAll xmlns="06bf993f-5771-4210-a1e5-00f69c4679fe" xsi:nil="true"/>
    <SharedWithUsers xmlns="06bf993f-5771-4210-a1e5-00f69c4679fe">
      <UserInfo>
        <DisplayName>Matt Hart</DisplayName>
        <AccountId>661</AccountId>
        <AccountType/>
      </UserInfo>
      <UserInfo>
        <DisplayName>Laura Rosenbluth</DisplayName>
        <AccountId>864</AccountId>
        <AccountType/>
      </UserInfo>
      <UserInfo>
        <DisplayName>Robyn Nichols</DisplayName>
        <AccountId>577</AccountId>
        <AccountType/>
      </UserInfo>
      <UserInfo>
        <DisplayName>Pauline Yoder</DisplayName>
        <AccountId>12</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799D6D8FAEA794C9C31E53ACD2E9109" ma:contentTypeVersion="16" ma:contentTypeDescription="Create a new document." ma:contentTypeScope="" ma:versionID="d7b637d58d0b2d076d22923c594616ec">
  <xsd:schema xmlns:xsd="http://www.w3.org/2001/XMLSchema" xmlns:xs="http://www.w3.org/2001/XMLSchema" xmlns:p="http://schemas.microsoft.com/office/2006/metadata/properties" xmlns:ns2="780a9d06-6ab5-4725-a265-8116ce6ae0bb" xmlns:ns3="06bf993f-5771-4210-a1e5-00f69c4679fe" targetNamespace="http://schemas.microsoft.com/office/2006/metadata/properties" ma:root="true" ma:fieldsID="d6a3250e35ea943f88f4b5b0af95ec26" ns2:_="" ns3:_="">
    <xsd:import namespace="780a9d06-6ab5-4725-a265-8116ce6ae0bb"/>
    <xsd:import namespace="06bf993f-5771-4210-a1e5-00f69c4679f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0a9d06-6ab5-4725-a265-8116ce6ae0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f5998a11-2e2c-44c4-85d7-655e1af8856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6bf993f-5771-4210-a1e5-00f69c4679f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a44fd353-5501-41a6-a95a-e324b806ccd2}" ma:internalName="TaxCatchAll" ma:showField="CatchAllData" ma:web="06bf993f-5771-4210-a1e5-00f69c4679f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0B610E0-CE6C-4110-A3B4-6F880E19296A}">
  <ds:schemaRefs>
    <ds:schemaRef ds:uri="http://schemas.microsoft.com/office/2006/metadata/properties"/>
    <ds:schemaRef ds:uri="http://purl.org/dc/dcmitype/"/>
    <ds:schemaRef ds:uri="http://purl.org/dc/elements/1.1/"/>
    <ds:schemaRef ds:uri="http://schemas.microsoft.com/office/2006/documentManagement/types"/>
    <ds:schemaRef ds:uri="http://purl.org/dc/terms/"/>
    <ds:schemaRef ds:uri="780a9d06-6ab5-4725-a265-8116ce6ae0bb"/>
    <ds:schemaRef ds:uri="http://schemas.microsoft.com/office/infopath/2007/PartnerControls"/>
    <ds:schemaRef ds:uri="http://schemas.openxmlformats.org/package/2006/metadata/core-properties"/>
    <ds:schemaRef ds:uri="06bf993f-5771-4210-a1e5-00f69c4679fe"/>
    <ds:schemaRef ds:uri="http://www.w3.org/XML/1998/namespace"/>
  </ds:schemaRefs>
</ds:datastoreItem>
</file>

<file path=customXml/itemProps2.xml><?xml version="1.0" encoding="utf-8"?>
<ds:datastoreItem xmlns:ds="http://schemas.openxmlformats.org/officeDocument/2006/customXml" ds:itemID="{F38B1E37-89A1-4BF8-A049-0A2ABE7C2389}">
  <ds:schemaRefs>
    <ds:schemaRef ds:uri="06bf993f-5771-4210-a1e5-00f69c4679fe"/>
    <ds:schemaRef ds:uri="780a9d06-6ab5-4725-a265-8116ce6ae0b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140C481B-3483-44D5-8DC9-50F06347DDA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CRCOG template option 2</Template>
  <TotalTime>3406</TotalTime>
  <Words>1030</Words>
  <Application>Microsoft Office PowerPoint</Application>
  <PresentationFormat>Widescreen</PresentationFormat>
  <Paragraphs>182</Paragraphs>
  <Slides>17</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Arial</vt:lpstr>
      <vt:lpstr>Calibri</vt:lpstr>
      <vt:lpstr>Calibri Light</vt:lpstr>
      <vt:lpstr>Courier New,monospace</vt:lpstr>
      <vt:lpstr>Franklin Gothic Book</vt:lpstr>
      <vt:lpstr>Georgia</vt:lpstr>
      <vt:lpstr>Georgia Pro</vt:lpstr>
      <vt:lpstr>Times New Roman</vt:lpstr>
      <vt:lpstr>Verdana</vt:lpstr>
      <vt:lpstr>Office Theme</vt:lpstr>
      <vt:lpstr>PowerPoint Presentation</vt:lpstr>
      <vt:lpstr>PowerPoint Presentation</vt:lpstr>
      <vt:lpstr>1. Call to Order/Introductions</vt:lpstr>
      <vt:lpstr>2.  Public Comment</vt:lpstr>
      <vt:lpstr>3.  Approval of 09/18/23 Full Membership Minutes</vt:lpstr>
      <vt:lpstr>4. CCSWA Chair Report</vt:lpstr>
      <vt:lpstr>5. CRCOG Staff Reports</vt:lpstr>
      <vt:lpstr>CCSWA 2024/2025 Budget</vt:lpstr>
      <vt:lpstr>6.  Executive Committee Slate</vt:lpstr>
      <vt:lpstr>7. Officer Slate</vt:lpstr>
      <vt:lpstr>8. Appointment of Solid Waste Tonnage and Recycling Rep</vt:lpstr>
      <vt:lpstr>9. Appointment of Finance Committee Member</vt:lpstr>
      <vt:lpstr>10.  Bylaw/Ordinance Discussion</vt:lpstr>
      <vt:lpstr>11. CCSWA 2024 Meeting Schedule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Robyn Nichols</dc:creator>
  <cp:lastModifiedBy>Robyn Nichols</cp:lastModifiedBy>
  <cp:revision>191</cp:revision>
  <cp:lastPrinted>2023-12-12T18:21:18Z</cp:lastPrinted>
  <dcterms:created xsi:type="dcterms:W3CDTF">2022-10-11T15:14:03Z</dcterms:created>
  <dcterms:modified xsi:type="dcterms:W3CDTF">2023-12-18T13:57:59Z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0x010100A799D6D8FAEA794C9C31E53ACD2E9109</vt:lpwstr>
  </property>
  <property fmtid="{D5CDD505-2E9C-101B-9397-08002B2CF9AE}" pid="3" name="MediaServiceImageTags">
    <vt:lpwstr/>
  </property>
</Properties>
</file>