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rial" panose="020B0604020202020204" pitchFamily="34" charset="0"/>
      <p:regular r:id="rId10"/>
    </p:embeddedFont>
    <p:embeddedFont>
      <p:font typeface="Arial Bold" panose="020B0704020202020204" pitchFamily="34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lacial Indifference" panose="020B0604020202020204" charset="0"/>
      <p:regular r:id="rId17"/>
    </p:embeddedFont>
    <p:embeddedFont>
      <p:font typeface="Glacial Indifference Bold" panose="020B0604020202020204" charset="0"/>
      <p:regular r:id="rId18"/>
    </p:embeddedFont>
    <p:embeddedFont>
      <p:font typeface="Open Sans Bold" panose="020B0604020202020204" charset="0"/>
      <p:regular r:id="rId19"/>
    </p:embeddedFont>
    <p:embeddedFont>
      <p:font typeface="Open Sans Light" panose="020B0306030504020204" pitchFamily="3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94262"/>
            <a:ext cx="8285110" cy="10381262"/>
          </a:xfrm>
          <a:custGeom>
            <a:avLst/>
            <a:gdLst/>
            <a:ahLst/>
            <a:cxnLst/>
            <a:rect l="l" t="t" r="r" b="b"/>
            <a:pathLst>
              <a:path w="8285110" h="10381262">
                <a:moveTo>
                  <a:pt x="0" y="0"/>
                </a:moveTo>
                <a:lnTo>
                  <a:pt x="8285110" y="0"/>
                </a:lnTo>
                <a:lnTo>
                  <a:pt x="8285110" y="10381262"/>
                </a:lnTo>
                <a:lnTo>
                  <a:pt x="0" y="10381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64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54599" y="2293268"/>
            <a:ext cx="9264686" cy="2973600"/>
          </a:xfrm>
          <a:custGeom>
            <a:avLst/>
            <a:gdLst/>
            <a:ahLst/>
            <a:cxnLst/>
            <a:rect l="l" t="t" r="r" b="b"/>
            <a:pathLst>
              <a:path w="9264686" h="2973600">
                <a:moveTo>
                  <a:pt x="0" y="0"/>
                </a:moveTo>
                <a:lnTo>
                  <a:pt x="9264686" y="0"/>
                </a:lnTo>
                <a:lnTo>
                  <a:pt x="9264686" y="2973600"/>
                </a:lnTo>
                <a:lnTo>
                  <a:pt x="0" y="2973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844246" y="5666600"/>
            <a:ext cx="3575039" cy="97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>
                <a:solidFill>
                  <a:srgbClr val="CF322E"/>
                </a:solidFill>
                <a:latin typeface="Arial Bold"/>
              </a:rPr>
              <a:t>Since 1984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83767" y="1332973"/>
            <a:ext cx="3537953" cy="353795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647" y="0"/>
                  </a:moveTo>
                  <a:lnTo>
                    <a:pt x="747153" y="0"/>
                  </a:lnTo>
                  <a:cubicBezTo>
                    <a:pt x="764563" y="0"/>
                    <a:pt x="781261" y="6916"/>
                    <a:pt x="793572" y="19228"/>
                  </a:cubicBezTo>
                  <a:cubicBezTo>
                    <a:pt x="805884" y="31539"/>
                    <a:pt x="812800" y="48237"/>
                    <a:pt x="812800" y="65647"/>
                  </a:cubicBezTo>
                  <a:lnTo>
                    <a:pt x="812800" y="747153"/>
                  </a:lnTo>
                  <a:cubicBezTo>
                    <a:pt x="812800" y="764563"/>
                    <a:pt x="805884" y="781261"/>
                    <a:pt x="793572" y="793572"/>
                  </a:cubicBezTo>
                  <a:cubicBezTo>
                    <a:pt x="781261" y="805884"/>
                    <a:pt x="764563" y="812800"/>
                    <a:pt x="747153" y="812800"/>
                  </a:cubicBezTo>
                  <a:lnTo>
                    <a:pt x="65647" y="812800"/>
                  </a:lnTo>
                  <a:cubicBezTo>
                    <a:pt x="48237" y="812800"/>
                    <a:pt x="31539" y="805884"/>
                    <a:pt x="19228" y="793572"/>
                  </a:cubicBezTo>
                  <a:cubicBezTo>
                    <a:pt x="6916" y="781261"/>
                    <a:pt x="0" y="764563"/>
                    <a:pt x="0" y="747153"/>
                  </a:cubicBezTo>
                  <a:lnTo>
                    <a:pt x="0" y="65647"/>
                  </a:lnTo>
                  <a:cubicBezTo>
                    <a:pt x="0" y="48237"/>
                    <a:pt x="6916" y="31539"/>
                    <a:pt x="19228" y="19228"/>
                  </a:cubicBezTo>
                  <a:cubicBezTo>
                    <a:pt x="31539" y="6916"/>
                    <a:pt x="48237" y="0"/>
                    <a:pt x="65647" y="0"/>
                  </a:cubicBezTo>
                  <a:close/>
                </a:path>
              </a:pathLst>
            </a:custGeom>
            <a:solidFill>
              <a:srgbClr val="CF322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0896" y="1125766"/>
            <a:ext cx="3745160" cy="374516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3247" r="-2324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311190" y="5267889"/>
            <a:ext cx="3745160" cy="374516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t="-16675" b="-1667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697349" y="1794936"/>
            <a:ext cx="2972841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105 Beds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Glacial Indifference Bold"/>
            </a:endParaRP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344 Unique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Individuals served in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1355" y="1332973"/>
            <a:ext cx="781781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Glacial Indifference Bold"/>
              </a:rPr>
              <a:t>History &amp; Mission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01355" y="5432284"/>
            <a:ext cx="6995529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CF322E"/>
                </a:solidFill>
                <a:latin typeface="Glacial Indifference Bold"/>
              </a:rPr>
              <a:t>Today, South Park Inn’s mission is to improve our community by providing equal access to shelter and solutions for all people to make homelessness rare, brief, and non-recurring.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01355" y="2486025"/>
            <a:ext cx="7457945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"/>
              </a:rPr>
              <a:t>In the early 1980s, a group of Hartford residents, concerned with increasing rates of homelessness and a shortage of affordable housing, purchased and renovated the former South Park Methodist Church.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80896" y="5267889"/>
            <a:ext cx="3745160" cy="374516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17370" t="-16666" b="-39827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88444" y="1028700"/>
            <a:ext cx="5870856" cy="8229600"/>
            <a:chOff x="0" y="0"/>
            <a:chExt cx="6794972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94972" cy="9525000"/>
            </a:xfrm>
            <a:custGeom>
              <a:avLst/>
              <a:gdLst/>
              <a:ahLst/>
              <a:cxnLst/>
              <a:rect l="l" t="t" r="r" b="b"/>
              <a:pathLst>
                <a:path w="6794972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31029" y="0"/>
                    <a:pt x="516418" y="0"/>
                  </a:cubicBezTo>
                  <a:lnTo>
                    <a:pt x="6278554" y="0"/>
                  </a:lnTo>
                  <a:cubicBezTo>
                    <a:pt x="6563943" y="0"/>
                    <a:pt x="6794972" y="217170"/>
                    <a:pt x="6794972" y="482600"/>
                  </a:cubicBezTo>
                  <a:lnTo>
                    <a:pt x="6794972" y="9042400"/>
                  </a:lnTo>
                  <a:cubicBezTo>
                    <a:pt x="6794972" y="9309100"/>
                    <a:pt x="6563943" y="9525000"/>
                    <a:pt x="6278554" y="9525000"/>
                  </a:cubicBezTo>
                  <a:lnTo>
                    <a:pt x="516418" y="9525000"/>
                  </a:lnTo>
                  <a:cubicBezTo>
                    <a:pt x="232388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t="-3503" b="-350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941032" y="1028700"/>
            <a:ext cx="3983108" cy="398310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5275192"/>
            <a:ext cx="9957770" cy="3983108"/>
            <a:chOff x="0" y="0"/>
            <a:chExt cx="6350000" cy="254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6"/>
              <a:stretch>
                <a:fillRect l="-7488" t="-20573" r="-189" b="-5889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5727012" cy="3983108"/>
            <a:chOff x="0" y="0"/>
            <a:chExt cx="1167871" cy="812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7871" cy="812248"/>
            </a:xfrm>
            <a:custGeom>
              <a:avLst/>
              <a:gdLst/>
              <a:ahLst/>
              <a:cxnLst/>
              <a:rect l="l" t="t" r="r" b="b"/>
              <a:pathLst>
                <a:path w="1167871" h="812248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771694"/>
                  </a:lnTo>
                  <a:cubicBezTo>
                    <a:pt x="1167871" y="782450"/>
                    <a:pt x="1163598" y="792765"/>
                    <a:pt x="1155993" y="800370"/>
                  </a:cubicBezTo>
                  <a:cubicBezTo>
                    <a:pt x="1148387" y="807976"/>
                    <a:pt x="1138072" y="812248"/>
                    <a:pt x="1127316" y="812248"/>
                  </a:cubicBezTo>
                  <a:lnTo>
                    <a:pt x="40555" y="812248"/>
                  </a:lnTo>
                  <a:cubicBezTo>
                    <a:pt x="29799" y="812248"/>
                    <a:pt x="19484" y="807976"/>
                    <a:pt x="11878" y="800370"/>
                  </a:cubicBezTo>
                  <a:cubicBezTo>
                    <a:pt x="4273" y="792765"/>
                    <a:pt x="0" y="782450"/>
                    <a:pt x="0" y="771694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FBAB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67871" cy="869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92237" y="1762000"/>
            <a:ext cx="4999939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9"/>
              </a:lnSpc>
            </a:pPr>
            <a:r>
              <a:rPr lang="en-US" sz="6099">
                <a:solidFill>
                  <a:srgbClr val="FFFFFF"/>
                </a:solidFill>
                <a:latin typeface="Glacial Indifference Bold"/>
              </a:rPr>
              <a:t>EMERGENCY</a:t>
            </a:r>
          </a:p>
          <a:p>
            <a:pPr>
              <a:lnSpc>
                <a:spcPts val="7319"/>
              </a:lnSpc>
            </a:pPr>
            <a:r>
              <a:rPr lang="en-US" sz="6099">
                <a:solidFill>
                  <a:srgbClr val="FFFFFF"/>
                </a:solidFill>
                <a:latin typeface="Glacial Indifference Bold"/>
              </a:rPr>
              <a:t>SHELTER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2237" y="3970346"/>
            <a:ext cx="468145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Low barrier, high impact.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1770" y="480268"/>
            <a:ext cx="4460872" cy="109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0"/>
              </a:lnSpc>
            </a:pPr>
            <a:r>
              <a:rPr lang="en-US" sz="7241">
                <a:solidFill>
                  <a:srgbClr val="CF322E"/>
                </a:solidFill>
                <a:latin typeface="Glacial Indifference Bold"/>
              </a:rPr>
              <a:t>24/7/365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23474" y="1356265"/>
            <a:ext cx="5049647" cy="757447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49491" t="-13070" r="-507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921609" y="1356265"/>
            <a:ext cx="4747215" cy="5123699"/>
            <a:chOff x="0" y="0"/>
            <a:chExt cx="6350000" cy="68535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853595"/>
            </a:xfrm>
            <a:custGeom>
              <a:avLst/>
              <a:gdLst/>
              <a:ahLst/>
              <a:cxnLst/>
              <a:rect l="l" t="t" r="r" b="b"/>
              <a:pathLst>
                <a:path w="6350000" h="6853595">
                  <a:moveTo>
                    <a:pt x="5715000" y="6853595"/>
                  </a:moveTo>
                  <a:lnTo>
                    <a:pt x="635000" y="6853595"/>
                  </a:lnTo>
                  <a:cubicBezTo>
                    <a:pt x="284480" y="6853595"/>
                    <a:pt x="0" y="6546554"/>
                    <a:pt x="0" y="6168236"/>
                  </a:cubicBezTo>
                  <a:lnTo>
                    <a:pt x="0" y="685359"/>
                  </a:lnTo>
                  <a:cubicBezTo>
                    <a:pt x="0" y="307041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307041"/>
                    <a:pt x="6350000" y="685359"/>
                  </a:cubicBezTo>
                  <a:lnTo>
                    <a:pt x="6350000" y="6168236"/>
                  </a:lnTo>
                  <a:cubicBezTo>
                    <a:pt x="6350000" y="6546554"/>
                    <a:pt x="6065520" y="6853595"/>
                    <a:pt x="5715000" y="6853595"/>
                  </a:cubicBezTo>
                  <a:close/>
                </a:path>
              </a:pathLst>
            </a:custGeom>
            <a:blipFill>
              <a:blip r:embed="rId5"/>
              <a:stretch>
                <a:fillRect l="-30998" r="-3099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117311" y="1356265"/>
            <a:ext cx="4747215" cy="5123699"/>
            <a:chOff x="0" y="0"/>
            <a:chExt cx="6350000" cy="68535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853595"/>
            </a:xfrm>
            <a:custGeom>
              <a:avLst/>
              <a:gdLst/>
              <a:ahLst/>
              <a:cxnLst/>
              <a:rect l="l" t="t" r="r" b="b"/>
              <a:pathLst>
                <a:path w="6350000" h="6853595">
                  <a:moveTo>
                    <a:pt x="5715000" y="6853595"/>
                  </a:moveTo>
                  <a:lnTo>
                    <a:pt x="635000" y="6853595"/>
                  </a:lnTo>
                  <a:cubicBezTo>
                    <a:pt x="284480" y="6853595"/>
                    <a:pt x="0" y="6546554"/>
                    <a:pt x="0" y="6168236"/>
                  </a:cubicBezTo>
                  <a:lnTo>
                    <a:pt x="0" y="685359"/>
                  </a:lnTo>
                  <a:cubicBezTo>
                    <a:pt x="0" y="307041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307041"/>
                    <a:pt x="6350000" y="685359"/>
                  </a:cubicBezTo>
                  <a:lnTo>
                    <a:pt x="6350000" y="6168236"/>
                  </a:lnTo>
                  <a:cubicBezTo>
                    <a:pt x="6350000" y="6546554"/>
                    <a:pt x="6065520" y="6853595"/>
                    <a:pt x="5715000" y="6853595"/>
                  </a:cubicBezTo>
                  <a:close/>
                </a:path>
              </a:pathLst>
            </a:custGeom>
            <a:blipFill>
              <a:blip r:embed="rId6"/>
              <a:stretch>
                <a:fillRect l="-30947" r="-3094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309730" y="7318375"/>
            <a:ext cx="6659652" cy="1736236"/>
            <a:chOff x="0" y="0"/>
            <a:chExt cx="1358058" cy="35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58058" cy="354059"/>
            </a:xfrm>
            <a:custGeom>
              <a:avLst/>
              <a:gdLst/>
              <a:ahLst/>
              <a:cxnLst/>
              <a:rect l="l" t="t" r="r" b="b"/>
              <a:pathLst>
                <a:path w="1358058" h="354059">
                  <a:moveTo>
                    <a:pt x="34875" y="0"/>
                  </a:moveTo>
                  <a:lnTo>
                    <a:pt x="1323183" y="0"/>
                  </a:lnTo>
                  <a:cubicBezTo>
                    <a:pt x="1332432" y="0"/>
                    <a:pt x="1341303" y="3674"/>
                    <a:pt x="1347844" y="10215"/>
                  </a:cubicBezTo>
                  <a:cubicBezTo>
                    <a:pt x="1354384" y="16755"/>
                    <a:pt x="1358058" y="25626"/>
                    <a:pt x="1358058" y="34875"/>
                  </a:cubicBezTo>
                  <a:lnTo>
                    <a:pt x="1358058" y="319184"/>
                  </a:lnTo>
                  <a:cubicBezTo>
                    <a:pt x="1358058" y="328433"/>
                    <a:pt x="1354384" y="337304"/>
                    <a:pt x="1347844" y="343844"/>
                  </a:cubicBezTo>
                  <a:cubicBezTo>
                    <a:pt x="1341303" y="350385"/>
                    <a:pt x="1332432" y="354059"/>
                    <a:pt x="1323183" y="354059"/>
                  </a:cubicBezTo>
                  <a:lnTo>
                    <a:pt x="34875" y="354059"/>
                  </a:lnTo>
                  <a:cubicBezTo>
                    <a:pt x="15614" y="354059"/>
                    <a:pt x="0" y="338445"/>
                    <a:pt x="0" y="319184"/>
                  </a:cubicBezTo>
                  <a:lnTo>
                    <a:pt x="0" y="34875"/>
                  </a:lnTo>
                  <a:cubicBezTo>
                    <a:pt x="0" y="15614"/>
                    <a:pt x="15614" y="0"/>
                    <a:pt x="34875" y="0"/>
                  </a:cubicBezTo>
                  <a:close/>
                </a:path>
              </a:pathLst>
            </a:custGeom>
            <a:solidFill>
              <a:srgbClr val="CF32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358058" cy="411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687669" y="7663233"/>
            <a:ext cx="6167314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Glacial Indifference Bold"/>
              </a:rPr>
              <a:t>A place to recover from addiction,</a:t>
            </a: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Glacial Indifference Bold"/>
              </a:rPr>
              <a:t>illness, broken limbs, etc.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39004" y="6526583"/>
            <a:ext cx="3462485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CF322E"/>
                </a:solidFill>
                <a:latin typeface="Glacial Indifference Bold"/>
              </a:rPr>
              <a:t>RESPITE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39004" y="7648086"/>
            <a:ext cx="6325521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People experiencing homelessness are more vulnerable to disease, infection, chronic stress, and other disabling conditions, especially when discharged directly from hospitalization into homelessness.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13504" y="7023100"/>
            <a:ext cx="334579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BAB2F"/>
                </a:solidFill>
                <a:latin typeface="Glacial Indifference Bold"/>
              </a:rPr>
              <a:t>is healing care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66474" y="1192482"/>
            <a:ext cx="3973567" cy="7574470"/>
            <a:chOff x="0" y="0"/>
            <a:chExt cx="333121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1210" cy="6350000"/>
            </a:xfrm>
            <a:custGeom>
              <a:avLst/>
              <a:gdLst/>
              <a:ahLst/>
              <a:cxnLst/>
              <a:rect l="l" t="t" r="r" b="b"/>
              <a:pathLst>
                <a:path w="3331210" h="6350000">
                  <a:moveTo>
                    <a:pt x="3192780" y="0"/>
                  </a:moveTo>
                  <a:lnTo>
                    <a:pt x="138430" y="0"/>
                  </a:lnTo>
                  <a:cubicBezTo>
                    <a:pt x="62230" y="0"/>
                    <a:pt x="0" y="63500"/>
                    <a:pt x="0" y="140970"/>
                  </a:cubicBezTo>
                  <a:lnTo>
                    <a:pt x="0" y="6209030"/>
                  </a:lnTo>
                  <a:cubicBezTo>
                    <a:pt x="0" y="6286500"/>
                    <a:pt x="62230" y="6350000"/>
                    <a:pt x="138430" y="6350000"/>
                  </a:cubicBezTo>
                  <a:lnTo>
                    <a:pt x="3192780" y="6350000"/>
                  </a:lnTo>
                  <a:cubicBezTo>
                    <a:pt x="3268980" y="6350000"/>
                    <a:pt x="3331210" y="6286500"/>
                    <a:pt x="3331210" y="6209030"/>
                  </a:cubicBezTo>
                  <a:lnTo>
                    <a:pt x="3331210" y="140970"/>
                  </a:lnTo>
                  <a:cubicBezTo>
                    <a:pt x="3331210" y="63500"/>
                    <a:pt x="3268980" y="0"/>
                    <a:pt x="3192780" y="0"/>
                  </a:cubicBezTo>
                  <a:close/>
                </a:path>
              </a:pathLst>
            </a:custGeom>
            <a:blipFill>
              <a:blip r:embed="rId4"/>
              <a:stretch>
                <a:fillRect l="-21483" r="-2148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810283" y="1192482"/>
            <a:ext cx="3973567" cy="7574470"/>
            <a:chOff x="0" y="0"/>
            <a:chExt cx="333121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31210" cy="6350000"/>
            </a:xfrm>
            <a:custGeom>
              <a:avLst/>
              <a:gdLst/>
              <a:ahLst/>
              <a:cxnLst/>
              <a:rect l="l" t="t" r="r" b="b"/>
              <a:pathLst>
                <a:path w="3331210" h="6350000">
                  <a:moveTo>
                    <a:pt x="3192780" y="0"/>
                  </a:moveTo>
                  <a:lnTo>
                    <a:pt x="138430" y="0"/>
                  </a:lnTo>
                  <a:cubicBezTo>
                    <a:pt x="62230" y="0"/>
                    <a:pt x="0" y="63500"/>
                    <a:pt x="0" y="140970"/>
                  </a:cubicBezTo>
                  <a:lnTo>
                    <a:pt x="0" y="6209030"/>
                  </a:lnTo>
                  <a:cubicBezTo>
                    <a:pt x="0" y="6286500"/>
                    <a:pt x="62230" y="6350000"/>
                    <a:pt x="138430" y="6350000"/>
                  </a:cubicBezTo>
                  <a:lnTo>
                    <a:pt x="3192780" y="6350000"/>
                  </a:lnTo>
                  <a:cubicBezTo>
                    <a:pt x="3268980" y="6350000"/>
                    <a:pt x="3331210" y="6286500"/>
                    <a:pt x="3331210" y="6209030"/>
                  </a:cubicBezTo>
                  <a:lnTo>
                    <a:pt x="3331210" y="140970"/>
                  </a:lnTo>
                  <a:cubicBezTo>
                    <a:pt x="3331210" y="63500"/>
                    <a:pt x="3268980" y="0"/>
                    <a:pt x="3192780" y="0"/>
                  </a:cubicBezTo>
                  <a:close/>
                </a:path>
              </a:pathLst>
            </a:custGeom>
            <a:blipFill>
              <a:blip r:embed="rId5"/>
              <a:stretch>
                <a:fillRect l="-133197" t="-2638" r="-73178" b="-451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3235539" y="7651667"/>
            <a:ext cx="5727012" cy="1872488"/>
            <a:chOff x="0" y="0"/>
            <a:chExt cx="1167871" cy="3818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7871" cy="381844"/>
            </a:xfrm>
            <a:custGeom>
              <a:avLst/>
              <a:gdLst/>
              <a:ahLst/>
              <a:cxnLst/>
              <a:rect l="l" t="t" r="r" b="b"/>
              <a:pathLst>
                <a:path w="1167871" h="381844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341289"/>
                  </a:lnTo>
                  <a:cubicBezTo>
                    <a:pt x="1167871" y="352045"/>
                    <a:pt x="1163598" y="362360"/>
                    <a:pt x="1155993" y="369966"/>
                  </a:cubicBezTo>
                  <a:cubicBezTo>
                    <a:pt x="1148387" y="377571"/>
                    <a:pt x="1138072" y="381844"/>
                    <a:pt x="1127316" y="381844"/>
                  </a:cubicBezTo>
                  <a:lnTo>
                    <a:pt x="40555" y="381844"/>
                  </a:lnTo>
                  <a:cubicBezTo>
                    <a:pt x="29799" y="381844"/>
                    <a:pt x="19484" y="377571"/>
                    <a:pt x="11878" y="369966"/>
                  </a:cubicBezTo>
                  <a:cubicBezTo>
                    <a:pt x="4273" y="362360"/>
                    <a:pt x="0" y="352045"/>
                    <a:pt x="0" y="341289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FBAB2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67871" cy="438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725816" y="1453387"/>
            <a:ext cx="641082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CF322E"/>
                </a:solidFill>
                <a:latin typeface="Glacial Indifference Bold"/>
              </a:rPr>
              <a:t>Veterans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1184" y="7903353"/>
            <a:ext cx="349981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Glacial Indifference Bold"/>
              </a:rPr>
              <a:t>15 BEDS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01184" y="8719328"/>
            <a:ext cx="4995721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lacial Indifference Bold"/>
              </a:rPr>
              <a:t>RESERVED FOR THOSE WHO SERVED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25816" y="2443987"/>
            <a:ext cx="641082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BAB2F"/>
                </a:solidFill>
                <a:latin typeface="Glacial Indifference Bold"/>
              </a:rPr>
              <a:t>Freedom and security are everyone's responsibility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668666" y="4910706"/>
            <a:ext cx="6279018" cy="3856247"/>
            <a:chOff x="0" y="0"/>
            <a:chExt cx="5263968" cy="32328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63967" cy="3232855"/>
            </a:xfrm>
            <a:custGeom>
              <a:avLst/>
              <a:gdLst/>
              <a:ahLst/>
              <a:cxnLst/>
              <a:rect l="l" t="t" r="r" b="b"/>
              <a:pathLst>
                <a:path w="5263967" h="3232855">
                  <a:moveTo>
                    <a:pt x="5045221" y="0"/>
                  </a:moveTo>
                  <a:lnTo>
                    <a:pt x="218747" y="0"/>
                  </a:lnTo>
                  <a:cubicBezTo>
                    <a:pt x="98336" y="0"/>
                    <a:pt x="0" y="32329"/>
                    <a:pt x="0" y="71769"/>
                  </a:cubicBezTo>
                  <a:lnTo>
                    <a:pt x="0" y="3161086"/>
                  </a:lnTo>
                  <a:cubicBezTo>
                    <a:pt x="0" y="3200527"/>
                    <a:pt x="98336" y="3232855"/>
                    <a:pt x="218747" y="3232855"/>
                  </a:cubicBezTo>
                  <a:lnTo>
                    <a:pt x="5045221" y="3232855"/>
                  </a:lnTo>
                  <a:cubicBezTo>
                    <a:pt x="5165632" y="3232855"/>
                    <a:pt x="5263967" y="3200527"/>
                    <a:pt x="5263967" y="3161086"/>
                  </a:cubicBezTo>
                  <a:lnTo>
                    <a:pt x="5263967" y="71769"/>
                  </a:lnTo>
                  <a:cubicBezTo>
                    <a:pt x="5263967" y="32329"/>
                    <a:pt x="5165632" y="0"/>
                    <a:pt x="5045221" y="0"/>
                  </a:cubicBezTo>
                  <a:close/>
                </a:path>
              </a:pathLst>
            </a:custGeom>
            <a:blipFill>
              <a:blip r:embed="rId6"/>
              <a:stretch>
                <a:fillRect t="-4275" b="-4275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0462" y="838356"/>
            <a:ext cx="7383849" cy="73838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322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7383879" cy="738384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932" r="-3893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653581" y="1692188"/>
            <a:ext cx="4923784" cy="4904550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BAB2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790537" y="1028700"/>
            <a:ext cx="648246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6999">
                <a:solidFill>
                  <a:srgbClr val="CF322E"/>
                </a:solidFill>
                <a:latin typeface="Glacial Indifference Bold"/>
              </a:rPr>
              <a:t>THE FUTURE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77868" y="7250817"/>
            <a:ext cx="7220418" cy="232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62"/>
              </a:lnSpc>
            </a:pPr>
            <a:r>
              <a:rPr lang="en-US" sz="4401">
                <a:solidFill>
                  <a:srgbClr val="CF322E"/>
                </a:solidFill>
                <a:latin typeface="Glacial Indifference Bold"/>
              </a:rPr>
              <a:t>More Space.</a:t>
            </a:r>
          </a:p>
          <a:p>
            <a:pPr algn="r">
              <a:lnSpc>
                <a:spcPts val="6162"/>
              </a:lnSpc>
            </a:pPr>
            <a:r>
              <a:rPr lang="en-US" sz="4401">
                <a:solidFill>
                  <a:srgbClr val="CF322E"/>
                </a:solidFill>
                <a:latin typeface="Glacial Indifference Bold"/>
              </a:rPr>
              <a:t>More people we can help.</a:t>
            </a:r>
          </a:p>
          <a:p>
            <a:pPr algn="r">
              <a:lnSpc>
                <a:spcPts val="6162"/>
              </a:lnSpc>
              <a:spcBef>
                <a:spcPct val="0"/>
              </a:spcBef>
            </a:pPr>
            <a:r>
              <a:rPr lang="en-US" sz="4401">
                <a:solidFill>
                  <a:srgbClr val="CF322E"/>
                </a:solidFill>
                <a:latin typeface="Glacial Indifference Bold"/>
              </a:rPr>
              <a:t>Even </a:t>
            </a:r>
            <a:r>
              <a:rPr lang="en-US" sz="4401" u="sng">
                <a:solidFill>
                  <a:srgbClr val="CF322E"/>
                </a:solidFill>
                <a:latin typeface="Glacial Indifference Bold"/>
              </a:rPr>
              <a:t>more </a:t>
            </a:r>
            <a:r>
              <a:rPr lang="en-US" sz="4401">
                <a:solidFill>
                  <a:srgbClr val="CF322E"/>
                </a:solidFill>
                <a:latin typeface="Glacial Indifference Bold"/>
              </a:rPr>
              <a:t>of an impact.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432386" y="4720625"/>
            <a:ext cx="5252352" cy="5231835"/>
            <a:chOff x="0" y="0"/>
            <a:chExt cx="6502400" cy="6477000"/>
          </a:xfrm>
        </p:grpSpPr>
        <p:sp>
          <p:nvSpPr>
            <p:cNvPr id="14" name="Freeform 1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-6508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322E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840637" y="2123035"/>
            <a:ext cx="4418663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Glacial Indifference Bold"/>
              </a:rPr>
              <a:t>EXPANDING</a:t>
            </a:r>
          </a:p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Glacial Indifference Bold"/>
              </a:rPr>
              <a:t>SPI’S FOOTPRINT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A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435303" y="1210593"/>
            <a:ext cx="8823997" cy="878952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16369" r="-1636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41625" y="3047153"/>
            <a:ext cx="5009160" cy="529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Glacial Indifference Bold"/>
              </a:rPr>
              <a:t>THIS WORK GETS DONE BECAUSE OF VOLUNTEERS AND DONORS </a:t>
            </a:r>
            <a:r>
              <a:rPr lang="en-US" sz="5000" u="sng">
                <a:solidFill>
                  <a:srgbClr val="FFFFFF"/>
                </a:solidFill>
                <a:latin typeface="Glacial Indifference Bold"/>
              </a:rPr>
              <a:t>LIKE YOU</a:t>
            </a:r>
            <a:r>
              <a:rPr lang="en-US" sz="5000">
                <a:solidFill>
                  <a:srgbClr val="FFFFFF"/>
                </a:solidFill>
                <a:latin typeface="Glacial Indifference Bold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428357"/>
            <a:ext cx="11252949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Glacial Indifference Bold"/>
              </a:rPr>
              <a:t>VOLUNTEERS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93255" y="4799846"/>
            <a:ext cx="4968771" cy="4949362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197" r="19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94799"/>
            <a:ext cx="18393809" cy="11381799"/>
          </a:xfrm>
          <a:custGeom>
            <a:avLst/>
            <a:gdLst/>
            <a:ahLst/>
            <a:cxnLst/>
            <a:rect l="l" t="t" r="r" b="b"/>
            <a:pathLst>
              <a:path w="18393809" h="11381799">
                <a:moveTo>
                  <a:pt x="0" y="0"/>
                </a:moveTo>
                <a:lnTo>
                  <a:pt x="18393809" y="0"/>
                </a:lnTo>
                <a:lnTo>
                  <a:pt x="18393809" y="11381799"/>
                </a:lnTo>
                <a:lnTo>
                  <a:pt x="0" y="11381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9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90206" y="2752954"/>
            <a:ext cx="3787066" cy="3787066"/>
          </a:xfrm>
          <a:custGeom>
            <a:avLst/>
            <a:gdLst/>
            <a:ahLst/>
            <a:cxnLst/>
            <a:rect l="l" t="t" r="r" b="b"/>
            <a:pathLst>
              <a:path w="3787066" h="3787066">
                <a:moveTo>
                  <a:pt x="0" y="0"/>
                </a:moveTo>
                <a:lnTo>
                  <a:pt x="3787067" y="0"/>
                </a:lnTo>
                <a:lnTo>
                  <a:pt x="3787067" y="3787067"/>
                </a:lnTo>
                <a:lnTo>
                  <a:pt x="0" y="3787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552572" y="3243068"/>
            <a:ext cx="1222278" cy="122227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BAB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45513" y="7540624"/>
            <a:ext cx="11252949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Glacial Indifference Bold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3804" y="990454"/>
            <a:ext cx="150363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HOW YOU CAN CONTINUE TO HELP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53769" y="9201150"/>
            <a:ext cx="798046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E-NEWSLETTER SIGN UP:   SOUTHPARKINN.ORG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1607" y="3450347"/>
            <a:ext cx="8661197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9045"/>
                </a:solidFill>
                <a:latin typeface="Glacial Indifference Bold"/>
              </a:rPr>
              <a:t>DONATE TO THE YEAR-END APPEAL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82007" y="5409280"/>
            <a:ext cx="5727012" cy="2261482"/>
            <a:chOff x="0" y="0"/>
            <a:chExt cx="1167871" cy="4611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67871" cy="461169"/>
            </a:xfrm>
            <a:custGeom>
              <a:avLst/>
              <a:gdLst/>
              <a:ahLst/>
              <a:cxnLst/>
              <a:rect l="l" t="t" r="r" b="b"/>
              <a:pathLst>
                <a:path w="1167871" h="461169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420614"/>
                  </a:lnTo>
                  <a:cubicBezTo>
                    <a:pt x="1167871" y="431370"/>
                    <a:pt x="1163598" y="441685"/>
                    <a:pt x="1155993" y="449291"/>
                  </a:cubicBezTo>
                  <a:cubicBezTo>
                    <a:pt x="1148387" y="456896"/>
                    <a:pt x="1138072" y="461169"/>
                    <a:pt x="1127316" y="461169"/>
                  </a:cubicBezTo>
                  <a:lnTo>
                    <a:pt x="40555" y="461169"/>
                  </a:lnTo>
                  <a:cubicBezTo>
                    <a:pt x="29799" y="461169"/>
                    <a:pt x="19484" y="456896"/>
                    <a:pt x="11878" y="449291"/>
                  </a:cubicBezTo>
                  <a:cubicBezTo>
                    <a:pt x="4273" y="441685"/>
                    <a:pt x="0" y="431370"/>
                    <a:pt x="0" y="420614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CF322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167871" cy="518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45544" y="5675988"/>
            <a:ext cx="487579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Comforting hands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5544" y="6267738"/>
            <a:ext cx="469737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 Bold"/>
              </a:rPr>
              <a:t>A woman recovering in the Respite Program this spring, holding hands with her boyfriend.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219</Words>
  <Application>Microsoft Office PowerPoint</Application>
  <PresentationFormat>Custom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Calibri</vt:lpstr>
      <vt:lpstr>Arial Bold</vt:lpstr>
      <vt:lpstr>Open Sans Bold</vt:lpstr>
      <vt:lpstr>Glacial Indifference Bold</vt:lpstr>
      <vt:lpstr>Open Sans Light</vt:lpstr>
      <vt:lpstr>Glacial Indifference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Park Inn - Short Slide Show - Fall 2023</dc:title>
  <dc:creator>Rebekah Lyas</dc:creator>
  <cp:lastModifiedBy>Rebekah Lyas</cp:lastModifiedBy>
  <cp:revision>1</cp:revision>
  <dcterms:created xsi:type="dcterms:W3CDTF">2006-08-16T00:00:00Z</dcterms:created>
  <dcterms:modified xsi:type="dcterms:W3CDTF">2023-12-13T15:48:44Z</dcterms:modified>
  <dc:identifier>DAF2yJ9qtZw</dc:identifier>
</cp:coreProperties>
</file>